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9" r:id="rId1"/>
  </p:sldMasterIdLst>
  <p:notesMasterIdLst>
    <p:notesMasterId r:id="rId17"/>
  </p:notesMasterIdLst>
  <p:sldIdLst>
    <p:sldId id="256" r:id="rId2"/>
    <p:sldId id="338" r:id="rId3"/>
    <p:sldId id="395" r:id="rId4"/>
    <p:sldId id="394" r:id="rId5"/>
    <p:sldId id="396" r:id="rId6"/>
    <p:sldId id="397" r:id="rId7"/>
    <p:sldId id="404" r:id="rId8"/>
    <p:sldId id="389" r:id="rId9"/>
    <p:sldId id="398" r:id="rId10"/>
    <p:sldId id="399" r:id="rId11"/>
    <p:sldId id="401" r:id="rId12"/>
    <p:sldId id="402" r:id="rId13"/>
    <p:sldId id="403" r:id="rId14"/>
    <p:sldId id="405" r:id="rId15"/>
    <p:sldId id="294"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568735-03C6-4442-A7B6-31A79A4D57B2}">
  <a:tblStyle styleId="{69568735-03C6-4442-A7B6-31A79A4D57B2}"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9" autoAdjust="0"/>
    <p:restoredTop sz="78107" autoAdjust="0"/>
  </p:normalViewPr>
  <p:slideViewPr>
    <p:cSldViewPr snapToGrid="0">
      <p:cViewPr varScale="1">
        <p:scale>
          <a:sx n="118" d="100"/>
          <a:sy n="118" d="100"/>
        </p:scale>
        <p:origin x="16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US" dirty="0"/>
              <a:t>Welcome to the largest corpus of Simulink models</a:t>
            </a:r>
          </a:p>
          <a:p>
            <a:pPr lvl="0">
              <a:spcBef>
                <a:spcPts val="0"/>
              </a:spcBef>
              <a:buNone/>
            </a:pPr>
            <a:r>
              <a:rPr lang="en-US" dirty="0"/>
              <a:t>	for…</a:t>
            </a:r>
            <a:endParaRPr lang="en"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Model reference: not widely used</a:t>
            </a:r>
            <a:endParaRPr dirty="0"/>
          </a:p>
        </p:txBody>
      </p:sp>
    </p:spTree>
    <p:extLst>
      <p:ext uri="{BB962C8B-B14F-4D97-AF65-F5344CB8AC3E}">
        <p14:creationId xmlns:p14="http://schemas.microsoft.com/office/powerpoint/2010/main" val="1977757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2413957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503050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024834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620980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Shape 4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7" name="Shape 43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731521" y="4560570"/>
            <a:ext cx="5852159" cy="4320540"/>
          </a:xfrm>
          <a:prstGeom prst="rect">
            <a:avLst/>
          </a:prstGeom>
        </p:spPr>
        <p:txBody>
          <a:bodyPr lIns="96645" tIns="96645" rIns="96645" bIns="96645" anchor="t" anchorCtr="0">
            <a:noAutofit/>
          </a:bodyPr>
          <a:lstStyle/>
          <a:p>
            <a:pPr marL="483306" indent="-241653">
              <a:buClr>
                <a:schemeClr val="dk1"/>
              </a:buClr>
            </a:pPr>
            <a:r>
              <a:rPr lang="en-US" dirty="0">
                <a:solidFill>
                  <a:schemeClr val="dk1"/>
                </a:solidFill>
              </a:rPr>
              <a:t>Due to the increased popularity of MBD thanks to sophisticated tools like Simulink, we see increased use of CPS models, and their studies.</a:t>
            </a:r>
          </a:p>
          <a:p>
            <a:pPr marL="483306" indent="-241653">
              <a:buClr>
                <a:schemeClr val="dk1"/>
              </a:buClr>
            </a:pPr>
            <a:endParaRPr lang="en-US" dirty="0">
              <a:solidFill>
                <a:schemeClr val="dk1"/>
              </a:solidFill>
            </a:endParaRPr>
          </a:p>
          <a:p>
            <a:pPr marL="483306" indent="-241653">
              <a:buClr>
                <a:schemeClr val="dk1"/>
              </a:buClr>
            </a:pPr>
            <a:r>
              <a:rPr lang="en-US" dirty="0">
                <a:solidFill>
                  <a:schemeClr val="dk1"/>
                </a:solidFill>
              </a:rPr>
              <a:t>E.g. many empirical studies investigate structural model properties (e.g. model size and layout)</a:t>
            </a:r>
          </a:p>
          <a:p>
            <a:pPr marL="483306" indent="-241653">
              <a:buClr>
                <a:schemeClr val="dk1"/>
              </a:buClr>
            </a:pPr>
            <a:r>
              <a:rPr lang="en-US" dirty="0">
                <a:solidFill>
                  <a:schemeClr val="dk1"/>
                </a:solidFill>
              </a:rPr>
              <a:t>And relate them to qualitative properties, like model complexity and comprehension.</a:t>
            </a:r>
          </a:p>
          <a:p>
            <a:pPr marL="483306" indent="-241653">
              <a:buClr>
                <a:schemeClr val="dk1"/>
              </a:buClr>
            </a:pPr>
            <a:endParaRPr lang="en-US" dirty="0">
              <a:solidFill>
                <a:schemeClr val="dk1"/>
              </a:solidFill>
            </a:endParaRPr>
          </a:p>
          <a:p>
            <a:pPr marL="483306" indent="-241653">
              <a:buClr>
                <a:schemeClr val="dk1"/>
              </a:buClr>
            </a:pPr>
            <a:r>
              <a:rPr lang="en-US" dirty="0">
                <a:solidFill>
                  <a:schemeClr val="dk1"/>
                </a:solidFill>
              </a:rPr>
              <a:t>We also see many model-based s/w research and tool development e.g. in refactoring, clone detection etc.</a:t>
            </a:r>
          </a:p>
          <a:p>
            <a:pPr marL="483306" indent="-241653">
              <a:buClr>
                <a:schemeClr val="dk1"/>
              </a:buClr>
            </a:pPr>
            <a:endParaRPr lang="en-US" dirty="0">
              <a:solidFill>
                <a:schemeClr val="dk1"/>
              </a:solidFill>
            </a:endParaRPr>
          </a:p>
          <a:p>
            <a:pPr marL="483306" indent="-241653">
              <a:buClr>
                <a:schemeClr val="dk1"/>
              </a:buClr>
            </a:pPr>
            <a:r>
              <a:rPr lang="en-US" dirty="0">
                <a:solidFill>
                  <a:schemeClr val="dk1"/>
                </a:solidFill>
              </a:rPr>
              <a:t>These studies need models to evaluate work.</a:t>
            </a:r>
          </a:p>
          <a:p>
            <a:pPr marL="483306" indent="-241653">
              <a:buClr>
                <a:schemeClr val="dk1"/>
              </a:buClr>
            </a:pPr>
            <a:r>
              <a:rPr lang="en-US" dirty="0">
                <a:solidFill>
                  <a:schemeClr val="dk1"/>
                </a:solidFill>
              </a:rPr>
              <a:t>Some need domain specific models e.g. automotive models</a:t>
            </a:r>
          </a:p>
          <a:p>
            <a:pPr marL="483306" indent="-241653">
              <a:buClr>
                <a:schemeClr val="dk1"/>
              </a:buClr>
            </a:pPr>
            <a:r>
              <a:rPr lang="en-US" dirty="0">
                <a:solidFill>
                  <a:schemeClr val="dk1"/>
                </a:solidFill>
              </a:rPr>
              <a:t>Some even need very large, complex models to compare scalability of their approach.</a:t>
            </a:r>
          </a:p>
          <a:p>
            <a:pPr marL="483306" indent="-241653">
              <a:buClr>
                <a:schemeClr val="dk1"/>
              </a:buClr>
            </a:pPr>
            <a:endParaRPr lang="en-US" dirty="0">
              <a:solidFill>
                <a:schemeClr val="dk1"/>
              </a:solidFill>
            </a:endParaRPr>
          </a:p>
          <a:p>
            <a:pPr marL="483306" indent="-241653">
              <a:buClr>
                <a:schemeClr val="dk1"/>
              </a:buClr>
            </a:pPr>
            <a:r>
              <a:rPr lang="en-US" dirty="0">
                <a:solidFill>
                  <a:schemeClr val="dk1"/>
                </a:solidFill>
              </a:rPr>
              <a:t>----------------</a:t>
            </a:r>
          </a:p>
          <a:p>
            <a:pPr marL="483306" indent="-241653">
              <a:buClr>
                <a:schemeClr val="dk1"/>
              </a:buClr>
            </a:pPr>
            <a:endParaRPr lang="en-US" dirty="0">
              <a:solidFill>
                <a:schemeClr val="dk1"/>
              </a:solidFill>
            </a:endParaRPr>
          </a:p>
          <a:p>
            <a:pPr marL="483306" indent="-241653">
              <a:buClr>
                <a:schemeClr val="dk1"/>
              </a:buClr>
            </a:pPr>
            <a:r>
              <a:rPr lang="en-US" dirty="0">
                <a:solidFill>
                  <a:schemeClr val="dk1"/>
                </a:solidFill>
              </a:rPr>
              <a:t>Unfortunately, large, curated collection (aka corpus) of Simulink models is unavailable.</a:t>
            </a:r>
          </a:p>
          <a:p>
            <a:pPr marL="483306" indent="-241653">
              <a:buClr>
                <a:schemeClr val="dk1"/>
              </a:buClr>
            </a:pPr>
            <a:r>
              <a:rPr lang="en-US" dirty="0">
                <a:solidFill>
                  <a:schemeClr val="dk1"/>
                </a:solidFill>
              </a:rPr>
              <a:t>	and it has adverse consequences.</a:t>
            </a:r>
          </a:p>
          <a:p>
            <a:pPr marL="483306" indent="-241653">
              <a:buClr>
                <a:schemeClr val="dk1"/>
              </a:buClr>
            </a:pPr>
            <a:r>
              <a:rPr lang="en-US" dirty="0">
                <a:solidFill>
                  <a:schemeClr val="dk1"/>
                </a:solidFill>
              </a:rPr>
              <a:t>First, studies are confined to use limited number of models in evaluation</a:t>
            </a:r>
          </a:p>
          <a:p>
            <a:pPr marL="483306" indent="-241653">
              <a:buClr>
                <a:schemeClr val="dk1"/>
              </a:buClr>
            </a:pPr>
            <a:r>
              <a:rPr lang="en-US" dirty="0">
                <a:solidFill>
                  <a:schemeClr val="dk1"/>
                </a:solidFill>
              </a:rPr>
              <a:t>Next, many use proprietary models, thus affecting replication and comparison.</a:t>
            </a:r>
          </a:p>
          <a:p>
            <a:pPr marL="483306" indent="-241653">
              <a:buClr>
                <a:schemeClr val="dk1"/>
              </a:buClr>
            </a:pPr>
            <a:r>
              <a:rPr lang="en-US" dirty="0">
                <a:solidFill>
                  <a:schemeClr val="dk1"/>
                </a:solidFill>
              </a:rPr>
              <a:t>Finally, crafting a corpus is time consuming </a:t>
            </a:r>
          </a:p>
          <a:p>
            <a:pPr marL="483306" indent="-241653">
              <a:buClr>
                <a:schemeClr val="dk1"/>
              </a:buClr>
            </a:pPr>
            <a:r>
              <a:rPr lang="en-US" dirty="0">
                <a:solidFill>
                  <a:schemeClr val="dk1"/>
                </a:solidFill>
              </a:rPr>
              <a:t>	and researchers should not be intimidated by the task of collecting models for their study.</a:t>
            </a:r>
            <a:endParaRPr lang="en" dirty="0">
              <a:solidFill>
                <a:schemeClr val="dk1"/>
              </a:solidFill>
            </a:endParaRPr>
          </a:p>
        </p:txBody>
      </p:sp>
    </p:spTree>
    <p:extLst>
      <p:ext uri="{BB962C8B-B14F-4D97-AF65-F5344CB8AC3E}">
        <p14:creationId xmlns:p14="http://schemas.microsoft.com/office/powerpoint/2010/main" val="118805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Today, we present the *design* of the largest corpus of 1k public models. </a:t>
            </a:r>
          </a:p>
          <a:p>
            <a:pPr lvl="0" rtl="0">
              <a:spcBef>
                <a:spcPts val="0"/>
              </a:spcBef>
              <a:buNone/>
            </a:pPr>
            <a:r>
              <a:rPr lang="en-US" dirty="0"/>
              <a:t>Models and their useful meta information are freely available.</a:t>
            </a:r>
          </a:p>
          <a:p>
            <a:pPr lvl="0" rtl="0">
              <a:spcBef>
                <a:spcPts val="0"/>
              </a:spcBef>
              <a:buNone/>
            </a:pPr>
            <a:endParaRPr lang="en-US" dirty="0"/>
          </a:p>
          <a:p>
            <a:pPr lvl="0" rtl="0">
              <a:spcBef>
                <a:spcPts val="0"/>
              </a:spcBef>
              <a:buNone/>
            </a:pPr>
            <a:r>
              <a:rPr lang="en-US" dirty="0"/>
              <a:t>We also investigated interesting metrics including model structural properties and complexity attributes,</a:t>
            </a:r>
          </a:p>
          <a:p>
            <a:pPr lvl="0" rtl="0">
              <a:spcBef>
                <a:spcPts val="0"/>
              </a:spcBef>
              <a:buNone/>
            </a:pPr>
            <a:r>
              <a:rPr lang="en-US" dirty="0"/>
              <a:t>And evaluate its usage.</a:t>
            </a:r>
          </a:p>
          <a:p>
            <a:pPr lvl="0" rtl="0">
              <a:spcBef>
                <a:spcPts val="0"/>
              </a:spcBef>
              <a:buNone/>
            </a:pPr>
            <a:endParaRPr lang="en-US" dirty="0"/>
          </a:p>
          <a:p>
            <a:pPr lvl="0" rtl="0">
              <a:spcBef>
                <a:spcPts val="0"/>
              </a:spcBef>
              <a:buNone/>
            </a:pPr>
            <a:r>
              <a:rPr lang="en-US" dirty="0"/>
              <a:t>We hope our work would benefit all model-based empirical research</a:t>
            </a:r>
            <a:endParaRPr dirty="0"/>
          </a:p>
        </p:txBody>
      </p:sp>
    </p:spTree>
    <p:extLst>
      <p:ext uri="{BB962C8B-B14F-4D97-AF65-F5344CB8AC3E}">
        <p14:creationId xmlns:p14="http://schemas.microsoft.com/office/powerpoint/2010/main" val="3312265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A CPS model contains of blocks, which accepts data using input port, performs calculations, and sends outputs to other blocks.</a:t>
            </a:r>
          </a:p>
          <a:p>
            <a:pPr lvl="0" rtl="0">
              <a:spcBef>
                <a:spcPts val="0"/>
              </a:spcBef>
              <a:buNone/>
            </a:pPr>
            <a:endParaRPr lang="en-US" dirty="0"/>
          </a:p>
          <a:p>
            <a:pPr lvl="0" rtl="0">
              <a:spcBef>
                <a:spcPts val="0"/>
              </a:spcBef>
              <a:buNone/>
            </a:pPr>
            <a:r>
              <a:rPr lang="en-US" dirty="0"/>
              <a:t>Using connection lines.</a:t>
            </a:r>
          </a:p>
          <a:p>
            <a:pPr lvl="0" rtl="0">
              <a:spcBef>
                <a:spcPts val="0"/>
              </a:spcBef>
              <a:buNone/>
            </a:pPr>
            <a:r>
              <a:rPr lang="en-US" dirty="0"/>
              <a:t>Instead of such explicit connections, there could be hidden connections using special From and </a:t>
            </a:r>
            <a:r>
              <a:rPr lang="en-US" dirty="0" err="1"/>
              <a:t>Goto</a:t>
            </a:r>
            <a:r>
              <a:rPr lang="en-US" dirty="0"/>
              <a:t> blocks.</a:t>
            </a:r>
          </a:p>
          <a:p>
            <a:pPr lvl="0" rtl="0">
              <a:spcBef>
                <a:spcPts val="0"/>
              </a:spcBef>
              <a:buNone/>
            </a:pPr>
            <a:endParaRPr lang="en-US" dirty="0"/>
          </a:p>
          <a:p>
            <a:pPr lvl="0" rtl="0">
              <a:spcBef>
                <a:spcPts val="0"/>
              </a:spcBef>
              <a:buNone/>
            </a:pPr>
            <a:r>
              <a:rPr lang="en-US" dirty="0"/>
              <a:t>We can choose vendor provided built-in blocks from libraries</a:t>
            </a:r>
          </a:p>
          <a:p>
            <a:pPr lvl="0" rtl="0">
              <a:spcBef>
                <a:spcPts val="0"/>
              </a:spcBef>
              <a:buNone/>
            </a:pPr>
            <a:r>
              <a:rPr lang="en-US" dirty="0"/>
              <a:t>Or even define custom block behavior using procedural code.</a:t>
            </a:r>
          </a:p>
          <a:p>
            <a:pPr lvl="0" rtl="0">
              <a:spcBef>
                <a:spcPts val="0"/>
              </a:spcBef>
              <a:buNone/>
            </a:pPr>
            <a:endParaRPr lang="en-US" dirty="0"/>
          </a:p>
          <a:p>
            <a:pPr lvl="0" rtl="0">
              <a:spcBef>
                <a:spcPts val="0"/>
              </a:spcBef>
              <a:buNone/>
            </a:pPr>
            <a:r>
              <a:rPr lang="en-US" dirty="0"/>
              <a:t>Instead of flat models, we can create them in hierarchies, where a block in a “parent” model is actually a placeholder for an ENTIRE “child” model.</a:t>
            </a:r>
          </a:p>
          <a:p>
            <a:pPr lvl="0" rtl="0">
              <a:spcBef>
                <a:spcPts val="0"/>
              </a:spcBef>
              <a:buNone/>
            </a:pPr>
            <a:endParaRPr lang="en-US" dirty="0"/>
          </a:p>
          <a:p>
            <a:pPr lvl="0" rtl="0">
              <a:spcBef>
                <a:spcPts val="0"/>
              </a:spcBef>
              <a:buNone/>
            </a:pPr>
            <a:r>
              <a:rPr lang="en-US" dirty="0"/>
              <a:t>Two ways to create hierarchy:</a:t>
            </a:r>
          </a:p>
          <a:p>
            <a:pPr lvl="0" rtl="0">
              <a:spcBef>
                <a:spcPts val="0"/>
              </a:spcBef>
              <a:buNone/>
            </a:pPr>
            <a:endParaRPr lang="en" dirty="0"/>
          </a:p>
        </p:txBody>
      </p:sp>
    </p:spTree>
    <p:extLst>
      <p:ext uri="{BB962C8B-B14F-4D97-AF65-F5344CB8AC3E}">
        <p14:creationId xmlns:p14="http://schemas.microsoft.com/office/powerpoint/2010/main" val="3427991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What to expect:</a:t>
            </a:r>
          </a:p>
          <a:p>
            <a:pPr lvl="0" rtl="0">
              <a:spcBef>
                <a:spcPts val="0"/>
              </a:spcBef>
              <a:buNone/>
            </a:pPr>
            <a:endParaRPr lang="en-US" dirty="0"/>
          </a:p>
          <a:p>
            <a:pPr lvl="0" rtl="0">
              <a:spcBef>
                <a:spcPts val="0"/>
              </a:spcBef>
              <a:buNone/>
            </a:pPr>
            <a:r>
              <a:rPr lang="en-US" dirty="0"/>
              <a:t>For each model, what’s its CPS domain (automotive, avionics?)</a:t>
            </a:r>
          </a:p>
          <a:p>
            <a:pPr lvl="0" rtl="0">
              <a:spcBef>
                <a:spcPts val="0"/>
              </a:spcBef>
              <a:buNone/>
            </a:pPr>
            <a:endParaRPr lang="en-US" dirty="0"/>
          </a:p>
          <a:p>
            <a:pPr lvl="0" rtl="0">
              <a:spcBef>
                <a:spcPts val="0"/>
              </a:spcBef>
              <a:buNone/>
            </a:pPr>
            <a:r>
              <a:rPr lang="en-US" dirty="0"/>
              <a:t>Meta information like this are published in a CSV file</a:t>
            </a:r>
          </a:p>
          <a:p>
            <a:pPr lvl="0" rtl="0">
              <a:spcBef>
                <a:spcPts val="0"/>
              </a:spcBef>
              <a:buNone/>
            </a:pPr>
            <a:endParaRPr lang="en-US" dirty="0"/>
          </a:p>
          <a:p>
            <a:pPr lvl="0" rtl="0">
              <a:spcBef>
                <a:spcPts val="0"/>
              </a:spcBef>
              <a:buNone/>
            </a:pPr>
            <a:r>
              <a:rPr lang="en-US" dirty="0"/>
              <a:t>So that studies can easily filter out the model of their target domain.</a:t>
            </a:r>
          </a:p>
          <a:p>
            <a:pPr lvl="0" rtl="0">
              <a:spcBef>
                <a:spcPts val="0"/>
              </a:spcBef>
              <a:buNone/>
            </a:pPr>
            <a:endParaRPr dirty="0"/>
          </a:p>
        </p:txBody>
      </p:sp>
    </p:spTree>
    <p:extLst>
      <p:ext uri="{BB962C8B-B14F-4D97-AF65-F5344CB8AC3E}">
        <p14:creationId xmlns:p14="http://schemas.microsoft.com/office/powerpoint/2010/main" val="3873337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2663354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30306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456024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US" dirty="0"/>
              <a:t>Blocks and connections are common in the literature,</a:t>
            </a:r>
          </a:p>
          <a:p>
            <a:pPr lvl="0" rtl="0">
              <a:spcBef>
                <a:spcPts val="0"/>
              </a:spcBef>
              <a:buNone/>
            </a:pPr>
            <a:r>
              <a:rPr lang="en-US" dirty="0"/>
              <a:t>But many do not define explicitly what was count.</a:t>
            </a:r>
            <a:endParaRPr dirty="0"/>
          </a:p>
        </p:txBody>
      </p:sp>
    </p:spTree>
    <p:extLst>
      <p:ext uri="{BB962C8B-B14F-4D97-AF65-F5344CB8AC3E}">
        <p14:creationId xmlns:p14="http://schemas.microsoft.com/office/powerpoint/2010/main" val="195792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599" cy="2052599"/>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599"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599"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599"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599"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599"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899"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899"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7999" cy="755699"/>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7999"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499"/>
          </a:xfrm>
          <a:prstGeom prst="rect">
            <a:avLst/>
          </a:prstGeom>
          <a:solidFill>
            <a:schemeClr val="lt2"/>
          </a:solidFill>
          <a:ln>
            <a:noFill/>
          </a:ln>
        </p:spPr>
        <p:txBody>
          <a:bodyPr lIns="91425" tIns="91425" rIns="91425" bIns="91425" anchor="ctr" anchorCtr="0">
            <a:noAutofit/>
          </a:bodyPr>
          <a:lstStyle/>
          <a:p>
            <a:pPr lvl="0">
              <a:spcBef>
                <a:spcPts val="0"/>
              </a:spcBef>
              <a:buNone/>
            </a:pPr>
            <a:endParaRPr dirty="0"/>
          </a:p>
        </p:txBody>
      </p:sp>
      <p:sp>
        <p:nvSpPr>
          <p:cNvPr id="37" name="Shape 37"/>
          <p:cNvSpPr txBox="1">
            <a:spLocks noGrp="1"/>
          </p:cNvSpPr>
          <p:nvPr>
            <p:ph type="title"/>
          </p:nvPr>
        </p:nvSpPr>
        <p:spPr>
          <a:xfrm>
            <a:off x="265500" y="1233175"/>
            <a:ext cx="4045199"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199"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099"/>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599" cy="572699"/>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599"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hyperlink" Target="https://blogs.mathworks.com/simulink/2009/08/11/how-many-blocks-are-in-that-model/"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81300" y="485295"/>
            <a:ext cx="8981400" cy="1028100"/>
          </a:xfrm>
          <a:prstGeom prst="rect">
            <a:avLst/>
          </a:prstGeom>
        </p:spPr>
        <p:txBody>
          <a:bodyPr lIns="91425" tIns="91425" rIns="91425" bIns="91425" anchor="b" anchorCtr="0">
            <a:noAutofit/>
          </a:bodyPr>
          <a:lstStyle/>
          <a:p>
            <a:pPr lvl="0">
              <a:spcBef>
                <a:spcPts val="0"/>
              </a:spcBef>
              <a:buClr>
                <a:schemeClr val="dk1"/>
              </a:buClr>
              <a:buSzPct val="45833"/>
              <a:buFont typeface="Arial"/>
              <a:buNone/>
            </a:pPr>
            <a:r>
              <a:rPr lang="en-US" sz="2400" b="1" dirty="0">
                <a:solidFill>
                  <a:srgbClr val="0B5394"/>
                </a:solidFill>
              </a:rPr>
              <a:t>A Corpus of Simulink Models </a:t>
            </a:r>
            <a:br>
              <a:rPr lang="en-US" sz="2400" b="1" dirty="0">
                <a:solidFill>
                  <a:srgbClr val="0B5394"/>
                </a:solidFill>
              </a:rPr>
            </a:br>
            <a:r>
              <a:rPr lang="en-US" sz="2400" b="1" dirty="0">
                <a:solidFill>
                  <a:srgbClr val="0B5394"/>
                </a:solidFill>
              </a:rPr>
              <a:t>for Model-based Empirical Studies</a:t>
            </a:r>
            <a:endParaRPr lang="en" sz="1800" i="1" dirty="0">
              <a:solidFill>
                <a:schemeClr val="bg1">
                  <a:lumMod val="65000"/>
                </a:schemeClr>
              </a:solidFill>
            </a:endParaRPr>
          </a:p>
        </p:txBody>
      </p:sp>
      <p:sp>
        <p:nvSpPr>
          <p:cNvPr id="55" name="Shape 55"/>
          <p:cNvSpPr txBox="1">
            <a:spLocks noGrp="1"/>
          </p:cNvSpPr>
          <p:nvPr>
            <p:ph type="subTitle" idx="1"/>
          </p:nvPr>
        </p:nvSpPr>
        <p:spPr>
          <a:xfrm>
            <a:off x="311700" y="2834125"/>
            <a:ext cx="8520599" cy="792600"/>
          </a:xfrm>
          <a:prstGeom prst="rect">
            <a:avLst/>
          </a:prstGeom>
        </p:spPr>
        <p:txBody>
          <a:bodyPr lIns="91425" tIns="91425" rIns="91425" bIns="91425" anchor="t" anchorCtr="0">
            <a:noAutofit/>
          </a:bodyPr>
          <a:lstStyle/>
          <a:p>
            <a:pPr lvl="0" rtl="0">
              <a:spcBef>
                <a:spcPts val="0"/>
              </a:spcBef>
              <a:buClr>
                <a:schemeClr val="dk1"/>
              </a:buClr>
              <a:buSzPct val="36666"/>
              <a:buFont typeface="Arial"/>
              <a:buNone/>
            </a:pPr>
            <a:endParaRPr sz="3000" dirty="0">
              <a:solidFill>
                <a:schemeClr val="dk1"/>
              </a:solidFill>
            </a:endParaRPr>
          </a:p>
          <a:p>
            <a:pPr lvl="0">
              <a:spcBef>
                <a:spcPts val="0"/>
              </a:spcBef>
              <a:buNone/>
            </a:pPr>
            <a:endParaRPr sz="3000" dirty="0"/>
          </a:p>
        </p:txBody>
      </p:sp>
      <p:sp>
        <p:nvSpPr>
          <p:cNvPr id="56" name="Shape 56"/>
          <p:cNvSpPr txBox="1"/>
          <p:nvPr/>
        </p:nvSpPr>
        <p:spPr>
          <a:xfrm>
            <a:off x="1365300" y="1599282"/>
            <a:ext cx="6413400" cy="1312500"/>
          </a:xfrm>
          <a:prstGeom prst="rect">
            <a:avLst/>
          </a:prstGeom>
          <a:noFill/>
          <a:ln>
            <a:noFill/>
          </a:ln>
        </p:spPr>
        <p:txBody>
          <a:bodyPr lIns="91425" tIns="91425" rIns="91425" bIns="91425" anchor="t" anchorCtr="0">
            <a:noAutofit/>
          </a:bodyPr>
          <a:lstStyle/>
          <a:p>
            <a:pPr lvl="0" algn="ctr" rtl="0">
              <a:spcBef>
                <a:spcPts val="0"/>
              </a:spcBef>
              <a:buNone/>
            </a:pPr>
            <a:r>
              <a:rPr lang="en" sz="1000" i="1" dirty="0">
                <a:solidFill>
                  <a:schemeClr val="bg1">
                    <a:lumMod val="65000"/>
                  </a:schemeClr>
                </a:solidFill>
              </a:rPr>
              <a:t>Shafiul Azam Chowdhury</a:t>
            </a:r>
          </a:p>
          <a:p>
            <a:pPr lvl="0" algn="ctr" rtl="0">
              <a:spcBef>
                <a:spcPts val="0"/>
              </a:spcBef>
              <a:buNone/>
            </a:pPr>
            <a:r>
              <a:rPr lang="en" sz="1000" i="1" dirty="0">
                <a:solidFill>
                  <a:schemeClr val="bg1">
                    <a:lumMod val="65000"/>
                  </a:schemeClr>
                </a:solidFill>
              </a:rPr>
              <a:t>Lina S</a:t>
            </a:r>
            <a:r>
              <a:rPr lang="en-US" sz="1000" i="1" dirty="0">
                <a:solidFill>
                  <a:schemeClr val="bg1">
                    <a:lumMod val="65000"/>
                  </a:schemeClr>
                </a:solidFill>
              </a:rPr>
              <a:t>era</a:t>
            </a:r>
            <a:r>
              <a:rPr lang="en" sz="1000" i="1" dirty="0">
                <a:solidFill>
                  <a:schemeClr val="bg1">
                    <a:lumMod val="65000"/>
                  </a:schemeClr>
                </a:solidFill>
              </a:rPr>
              <a:t> Varghese</a:t>
            </a:r>
            <a:endParaRPr lang="en-US" sz="1000" i="1" dirty="0">
              <a:solidFill>
                <a:schemeClr val="bg1">
                  <a:lumMod val="65000"/>
                </a:schemeClr>
              </a:solidFill>
            </a:endParaRPr>
          </a:p>
          <a:p>
            <a:pPr lvl="0" algn="ctr" rtl="0">
              <a:spcBef>
                <a:spcPts val="0"/>
              </a:spcBef>
              <a:buNone/>
            </a:pPr>
            <a:r>
              <a:rPr lang="en-US" sz="1000" i="1" dirty="0">
                <a:solidFill>
                  <a:schemeClr val="bg1">
                    <a:lumMod val="65000"/>
                  </a:schemeClr>
                </a:solidFill>
              </a:rPr>
              <a:t>Soumik Mohian</a:t>
            </a:r>
          </a:p>
          <a:p>
            <a:pPr lvl="0" algn="ctr" rtl="0">
              <a:spcBef>
                <a:spcPts val="0"/>
              </a:spcBef>
              <a:buNone/>
            </a:pPr>
            <a:r>
              <a:rPr lang="en" sz="1000" i="1" dirty="0">
                <a:solidFill>
                  <a:schemeClr val="bg1">
                    <a:lumMod val="65000"/>
                  </a:schemeClr>
                </a:solidFill>
              </a:rPr>
              <a:t>Dr. Taylor </a:t>
            </a:r>
            <a:r>
              <a:rPr lang="en-US" sz="1000" i="1" dirty="0">
                <a:solidFill>
                  <a:schemeClr val="bg1">
                    <a:lumMod val="65000"/>
                  </a:schemeClr>
                </a:solidFill>
              </a:rPr>
              <a:t>T.</a:t>
            </a:r>
            <a:r>
              <a:rPr lang="en" sz="1000" i="1" dirty="0">
                <a:solidFill>
                  <a:schemeClr val="bg1">
                    <a:lumMod val="65000"/>
                  </a:schemeClr>
                </a:solidFill>
              </a:rPr>
              <a:t> Johnson</a:t>
            </a:r>
          </a:p>
          <a:p>
            <a:pPr lvl="0" algn="ctr" rtl="0">
              <a:spcBef>
                <a:spcPts val="0"/>
              </a:spcBef>
              <a:buNone/>
            </a:pPr>
            <a:r>
              <a:rPr lang="en" sz="1000" i="1" dirty="0">
                <a:solidFill>
                  <a:schemeClr val="bg1">
                    <a:lumMod val="65000"/>
                  </a:schemeClr>
                </a:solidFill>
              </a:rPr>
              <a:t>Dr. Christoph Csallner </a:t>
            </a:r>
            <a:endParaRPr lang="en" sz="800" i="1" dirty="0">
              <a:solidFill>
                <a:schemeClr val="bg1">
                  <a:lumMod val="65000"/>
                </a:schemeClr>
              </a:solidFill>
            </a:endParaRPr>
          </a:p>
          <a:p>
            <a:pPr lvl="0" algn="ctr" rtl="0">
              <a:spcBef>
                <a:spcPts val="0"/>
              </a:spcBef>
              <a:buNone/>
            </a:pPr>
            <a:endParaRPr b="1" dirty="0"/>
          </a:p>
          <a:p>
            <a:pPr lvl="0" algn="ctr" rtl="0">
              <a:spcBef>
                <a:spcPts val="0"/>
              </a:spcBef>
              <a:buNone/>
            </a:pPr>
            <a:r>
              <a:rPr lang="en" sz="900" b="1" dirty="0"/>
              <a:t>The University of Texas at Arlington</a:t>
            </a:r>
          </a:p>
          <a:p>
            <a:pPr lvl="0" algn="ctr" rtl="0">
              <a:spcBef>
                <a:spcPts val="0"/>
              </a:spcBef>
              <a:buNone/>
            </a:pPr>
            <a:r>
              <a:rPr lang="en" sz="900" b="1" dirty="0"/>
              <a:t>Vanderbilt University</a:t>
            </a:r>
          </a:p>
          <a:p>
            <a:pPr lvl="0" algn="ctr" rtl="0">
              <a:spcBef>
                <a:spcPts val="0"/>
              </a:spcBef>
              <a:buNone/>
            </a:pPr>
            <a:endParaRPr sz="1000" dirty="0"/>
          </a:p>
          <a:p>
            <a:pPr lvl="0" algn="ctr"/>
            <a:r>
              <a:rPr lang="en-US" b="1" i="1" dirty="0">
                <a:solidFill>
                  <a:schemeClr val="tx1"/>
                </a:solidFill>
              </a:rPr>
              <a:t>github.com/verivital/slsf_randgen</a:t>
            </a:r>
            <a:r>
              <a:rPr lang="en" b="1" i="1" dirty="0">
                <a:solidFill>
                  <a:schemeClr val="bg1"/>
                </a:solidFill>
              </a:rPr>
              <a:t> </a:t>
            </a:r>
          </a:p>
          <a:p>
            <a:pPr lvl="0" algn="ctr">
              <a:spcBef>
                <a:spcPts val="0"/>
              </a:spcBef>
              <a:buNone/>
            </a:pPr>
            <a:endParaRPr sz="1000" dirty="0"/>
          </a:p>
        </p:txBody>
      </p:sp>
      <p:sp>
        <p:nvSpPr>
          <p:cNvPr id="59" name="Shape 59"/>
          <p:cNvSpPr txBox="1"/>
          <p:nvPr/>
        </p:nvSpPr>
        <p:spPr>
          <a:xfrm>
            <a:off x="246937" y="4191732"/>
            <a:ext cx="8650126" cy="755723"/>
          </a:xfrm>
          <a:prstGeom prst="rect">
            <a:avLst/>
          </a:prstGeom>
          <a:noFill/>
          <a:ln>
            <a:noFill/>
          </a:ln>
        </p:spPr>
        <p:txBody>
          <a:bodyPr lIns="91425" tIns="91425" rIns="91425" bIns="91425" anchor="t" anchorCtr="0">
            <a:noAutofit/>
          </a:bodyPr>
          <a:lstStyle/>
          <a:p>
            <a:pPr lvl="0">
              <a:spcBef>
                <a:spcPts val="0"/>
              </a:spcBef>
              <a:buNone/>
            </a:pPr>
            <a:r>
              <a:rPr lang="en" sz="700" i="1" dirty="0">
                <a:solidFill>
                  <a:schemeClr val="bg1">
                    <a:lumMod val="65000"/>
                  </a:schemeClr>
                </a:solidFill>
              </a:rPr>
              <a:t>This material is based upon work supported by the National Science Foundation under Grants No. 1117369, 1464311, and 1527398. Any opinions, findings, and conclusions or recommendations expressed in this material are those of the author(s) and do not necessarily reflect the views of the National Science Foundation.</a:t>
            </a:r>
          </a:p>
          <a:p>
            <a:pPr lvl="0">
              <a:spcBef>
                <a:spcPts val="0"/>
              </a:spcBef>
              <a:buNone/>
            </a:pPr>
            <a:endParaRPr sz="700" i="1" dirty="0">
              <a:solidFill>
                <a:schemeClr val="bg1">
                  <a:lumMod val="65000"/>
                </a:schemeClr>
              </a:solidFill>
            </a:endParaRPr>
          </a:p>
          <a:p>
            <a:pPr lvl="0" rtl="0">
              <a:spcBef>
                <a:spcPts val="0"/>
              </a:spcBef>
              <a:buNone/>
            </a:pPr>
            <a:r>
              <a:rPr lang="en" sz="700" i="1" dirty="0">
                <a:solidFill>
                  <a:schemeClr val="bg1">
                    <a:lumMod val="65000"/>
                  </a:schemeClr>
                </a:solidFill>
              </a:rPr>
              <a:t>This material is based upon work supported by the Air Force Office of Scientific Research (AFOSR) contract numbers FA9550-15-1-0258 and FA9550-16-1-0246, and by Air Force Research Lab (AFRL) contract number FA8750-15-1-0105. Any opinions, </a:t>
            </a:r>
            <a:r>
              <a:rPr lang="en-US" sz="700" i="1" dirty="0">
                <a:solidFill>
                  <a:schemeClr val="bg1">
                    <a:lumMod val="65000"/>
                  </a:schemeClr>
                </a:solidFill>
              </a:rPr>
              <a:t>fi</a:t>
            </a:r>
            <a:r>
              <a:rPr lang="en" sz="700" i="1" dirty="0">
                <a:solidFill>
                  <a:schemeClr val="bg1">
                    <a:lumMod val="65000"/>
                  </a:schemeClr>
                </a:solidFill>
              </a:rPr>
              <a:t>ndings, and conclusions or recommendations expressed in this publication are those of the authors and do not necessarily reflect the views of AFRL or AFOSR.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9</a:t>
            </a:fld>
            <a:endParaRPr lang="en"/>
          </a:p>
        </p:txBody>
      </p:sp>
      <p:pic>
        <p:nvPicPr>
          <p:cNvPr id="3" name="Picture 2">
            <a:extLst>
              <a:ext uri="{FF2B5EF4-FFF2-40B4-BE49-F238E27FC236}">
                <a16:creationId xmlns:a16="http://schemas.microsoft.com/office/drawing/2014/main" id="{6EED385C-7FDF-4F7F-9382-FDF735AC2376}"/>
              </a:ext>
            </a:extLst>
          </p:cNvPr>
          <p:cNvPicPr>
            <a:picLocks noChangeAspect="1"/>
          </p:cNvPicPr>
          <p:nvPr/>
        </p:nvPicPr>
        <p:blipFill rotWithShape="1">
          <a:blip r:embed="rId3"/>
          <a:srcRect b="13243"/>
          <a:stretch/>
        </p:blipFill>
        <p:spPr>
          <a:xfrm>
            <a:off x="140410" y="202301"/>
            <a:ext cx="7231433" cy="3455299"/>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01BA8B4-E30B-4438-981D-995B4D49B2DB}"/>
                  </a:ext>
                </a:extLst>
              </p:cNvPr>
              <p:cNvSpPr txBox="1"/>
              <p:nvPr/>
            </p:nvSpPr>
            <p:spPr>
              <a:xfrm>
                <a:off x="5905083" y="4063481"/>
                <a:ext cx="965008" cy="84856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nary>
                        <m:naryPr>
                          <m:chr m:val="∑"/>
                          <m:ctrlPr>
                            <a:rPr lang="pt-BR" sz="1800" i="1" smtClean="0">
                              <a:latin typeface="Cambria Math" panose="02040503050406030204" pitchFamily="18" charset="0"/>
                            </a:rPr>
                          </m:ctrlPr>
                        </m:naryPr>
                        <m:sub>
                          <m:r>
                            <m:rPr>
                              <m:brk m:alnAt="23"/>
                            </m:rPr>
                            <a:rPr lang="en-US" sz="1800" b="0" i="1" smtClean="0">
                              <a:latin typeface="Cambria Math" panose="02040503050406030204" pitchFamily="18" charset="0"/>
                            </a:rPr>
                            <m:t>𝑖</m:t>
                          </m:r>
                          <m:r>
                            <a:rPr lang="pt-BR" sz="1800" i="1" smtClean="0">
                              <a:latin typeface="Cambria Math" panose="02040503050406030204" pitchFamily="18" charset="0"/>
                            </a:rPr>
                            <m:t>=1</m:t>
                          </m:r>
                        </m:sub>
                        <m:sup>
                          <m:r>
                            <a:rPr lang="en-US" sz="1800" b="0" i="1" smtClean="0">
                              <a:latin typeface="Cambria Math" panose="02040503050406030204" pitchFamily="18" charset="0"/>
                            </a:rPr>
                            <m:t>𝑛</m:t>
                          </m:r>
                        </m:sup>
                        <m:e>
                          <m:sSub>
                            <m:sSubPr>
                              <m:ctrlPr>
                                <a:rPr lang="pt-BR" sz="1800" i="1">
                                  <a:latin typeface="Cambria Math" panose="02040503050406030204" pitchFamily="18" charset="0"/>
                                </a:rPr>
                              </m:ctrlPr>
                            </m:sSubPr>
                            <m:e>
                              <m:r>
                                <a:rPr lang="en-US" sz="1800" b="0" i="1" smtClean="0">
                                  <a:latin typeface="Cambria Math" panose="02040503050406030204" pitchFamily="18" charset="0"/>
                                </a:rPr>
                                <m:t>𝑜</m:t>
                              </m:r>
                            </m:e>
                            <m:sub>
                              <m:r>
                                <a:rPr lang="en-US" sz="1800" b="0" i="1" smtClean="0">
                                  <a:latin typeface="Cambria Math" panose="02040503050406030204" pitchFamily="18" charset="0"/>
                                </a:rPr>
                                <m:t>𝑖</m:t>
                              </m:r>
                            </m:sub>
                          </m:sSub>
                          <m:r>
                            <a:rPr lang="en-US" sz="1800" b="0" i="1" smtClean="0">
                              <a:latin typeface="Cambria Math" panose="02040503050406030204" pitchFamily="18" charset="0"/>
                            </a:rPr>
                            <m:t>−1</m:t>
                          </m:r>
                        </m:e>
                      </m:nary>
                    </m:oMath>
                  </m:oMathPara>
                </a14:m>
                <a:endParaRPr lang="en-US" sz="1800" dirty="0"/>
              </a:p>
            </p:txBody>
          </p:sp>
        </mc:Choice>
        <mc:Fallback xmlns="">
          <p:sp>
            <p:nvSpPr>
              <p:cNvPr id="4" name="TextBox 3">
                <a:extLst>
                  <a:ext uri="{FF2B5EF4-FFF2-40B4-BE49-F238E27FC236}">
                    <a16:creationId xmlns:a16="http://schemas.microsoft.com/office/drawing/2014/main" id="{801BA8B4-E30B-4438-981D-995B4D49B2DB}"/>
                  </a:ext>
                </a:extLst>
              </p:cNvPr>
              <p:cNvSpPr txBox="1">
                <a:spLocks noRot="1" noChangeAspect="1" noMove="1" noResize="1" noEditPoints="1" noAdjustHandles="1" noChangeArrowheads="1" noChangeShapeType="1" noTextEdit="1"/>
              </p:cNvSpPr>
              <p:nvPr/>
            </p:nvSpPr>
            <p:spPr>
              <a:xfrm>
                <a:off x="5905083" y="4063481"/>
                <a:ext cx="965008" cy="848566"/>
              </a:xfrm>
              <a:prstGeom prst="rect">
                <a:avLst/>
              </a:prstGeom>
              <a:blipFill>
                <a:blip r:embed="rId4"/>
                <a:stretch>
                  <a:fillRect r="-4430"/>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432449FB-F60C-49E6-BF96-1ED122B8ECB9}"/>
              </a:ext>
            </a:extLst>
          </p:cNvPr>
          <p:cNvSpPr txBox="1"/>
          <p:nvPr/>
        </p:nvSpPr>
        <p:spPr>
          <a:xfrm>
            <a:off x="6917960" y="4003725"/>
            <a:ext cx="1914340" cy="1200329"/>
          </a:xfrm>
          <a:prstGeom prst="rect">
            <a:avLst/>
          </a:prstGeom>
          <a:noFill/>
        </p:spPr>
        <p:txBody>
          <a:bodyPr wrap="square" rtlCol="0">
            <a:spAutoFit/>
          </a:bodyPr>
          <a:lstStyle/>
          <a:p>
            <a:r>
              <a:rPr lang="en-US" sz="1800" dirty="0"/>
              <a:t>n: # of decision points</a:t>
            </a:r>
          </a:p>
          <a:p>
            <a:r>
              <a:rPr lang="en-US" sz="1800" dirty="0"/>
              <a:t>o: # of possible outcomes</a:t>
            </a:r>
          </a:p>
        </p:txBody>
      </p:sp>
      <p:pic>
        <p:nvPicPr>
          <p:cNvPr id="9" name="Picture 8">
            <a:extLst>
              <a:ext uri="{FF2B5EF4-FFF2-40B4-BE49-F238E27FC236}">
                <a16:creationId xmlns:a16="http://schemas.microsoft.com/office/drawing/2014/main" id="{2A8BE359-7C3E-4CDF-89C8-B578DA5C80E3}"/>
              </a:ext>
            </a:extLst>
          </p:cNvPr>
          <p:cNvPicPr>
            <a:picLocks noChangeAspect="1"/>
          </p:cNvPicPr>
          <p:nvPr/>
        </p:nvPicPr>
        <p:blipFill>
          <a:blip r:embed="rId5"/>
          <a:stretch>
            <a:fillRect/>
          </a:stretch>
        </p:blipFill>
        <p:spPr>
          <a:xfrm>
            <a:off x="7600677" y="1924207"/>
            <a:ext cx="1254288" cy="1086030"/>
          </a:xfrm>
          <a:prstGeom prst="rect">
            <a:avLst/>
          </a:prstGeom>
        </p:spPr>
      </p:pic>
      <p:sp>
        <p:nvSpPr>
          <p:cNvPr id="10" name="TextBox 9">
            <a:extLst>
              <a:ext uri="{FF2B5EF4-FFF2-40B4-BE49-F238E27FC236}">
                <a16:creationId xmlns:a16="http://schemas.microsoft.com/office/drawing/2014/main" id="{312B4483-AFE5-438A-B4E4-30AC7B969DDA}"/>
              </a:ext>
            </a:extLst>
          </p:cNvPr>
          <p:cNvSpPr txBox="1"/>
          <p:nvPr/>
        </p:nvSpPr>
        <p:spPr>
          <a:xfrm>
            <a:off x="129474" y="3737457"/>
            <a:ext cx="1941557" cy="646331"/>
          </a:xfrm>
          <a:prstGeom prst="rect">
            <a:avLst/>
          </a:prstGeom>
          <a:noFill/>
        </p:spPr>
        <p:txBody>
          <a:bodyPr wrap="none" rtlCol="0">
            <a:spAutoFit/>
          </a:bodyPr>
          <a:lstStyle/>
          <a:p>
            <a:r>
              <a:rPr lang="en-US" sz="1800" dirty="0">
                <a:latin typeface="+mn-lt"/>
              </a:rPr>
              <a:t># </a:t>
            </a:r>
            <a:r>
              <a:rPr lang="en-US" sz="1800" dirty="0">
                <a:latin typeface="+mn-lt"/>
                <a:cs typeface="Courier New" panose="02070309020205020404" pitchFamily="49" charset="0"/>
              </a:rPr>
              <a:t>Subsystems</a:t>
            </a:r>
            <a:r>
              <a:rPr lang="en-US" sz="1800" dirty="0">
                <a:latin typeface="+mn-lt"/>
              </a:rPr>
              <a:t> + </a:t>
            </a:r>
          </a:p>
          <a:p>
            <a:r>
              <a:rPr lang="en-US" sz="1800" dirty="0">
                <a:latin typeface="+mn-lt"/>
                <a:cs typeface="Courier New" panose="02070309020205020404" pitchFamily="49" charset="0"/>
              </a:rPr>
              <a:t>Model Reference</a:t>
            </a:r>
          </a:p>
        </p:txBody>
      </p:sp>
      <p:sp>
        <p:nvSpPr>
          <p:cNvPr id="13" name="TextBox 12">
            <a:extLst>
              <a:ext uri="{FF2B5EF4-FFF2-40B4-BE49-F238E27FC236}">
                <a16:creationId xmlns:a16="http://schemas.microsoft.com/office/drawing/2014/main" id="{CC4845EE-4746-4ED9-84FF-82DCFA20645F}"/>
              </a:ext>
            </a:extLst>
          </p:cNvPr>
          <p:cNvSpPr txBox="1"/>
          <p:nvPr/>
        </p:nvSpPr>
        <p:spPr>
          <a:xfrm>
            <a:off x="2357276" y="3762796"/>
            <a:ext cx="1633781" cy="369332"/>
          </a:xfrm>
          <a:prstGeom prst="rect">
            <a:avLst/>
          </a:prstGeom>
          <a:noFill/>
        </p:spPr>
        <p:txBody>
          <a:bodyPr wrap="none" rtlCol="0">
            <a:spAutoFit/>
          </a:bodyPr>
          <a:lstStyle/>
          <a:p>
            <a:r>
              <a:rPr lang="en-US" sz="1800" dirty="0">
                <a:latin typeface="+mn-lt"/>
              </a:rPr>
              <a:t># </a:t>
            </a:r>
            <a:r>
              <a:rPr lang="en-US" sz="1800" dirty="0">
                <a:latin typeface="+mn-lt"/>
                <a:cs typeface="Courier New" panose="02070309020205020404" pitchFamily="49" charset="0"/>
              </a:rPr>
              <a:t>Subsystems</a:t>
            </a:r>
          </a:p>
        </p:txBody>
      </p:sp>
      <p:sp>
        <p:nvSpPr>
          <p:cNvPr id="14" name="TextBox 13">
            <a:extLst>
              <a:ext uri="{FF2B5EF4-FFF2-40B4-BE49-F238E27FC236}">
                <a16:creationId xmlns:a16="http://schemas.microsoft.com/office/drawing/2014/main" id="{3F3CDD28-E633-469E-9010-F6732F07B02A}"/>
              </a:ext>
            </a:extLst>
          </p:cNvPr>
          <p:cNvSpPr txBox="1"/>
          <p:nvPr/>
        </p:nvSpPr>
        <p:spPr>
          <a:xfrm>
            <a:off x="4208623" y="3745354"/>
            <a:ext cx="1492716" cy="923330"/>
          </a:xfrm>
          <a:prstGeom prst="rect">
            <a:avLst/>
          </a:prstGeom>
          <a:noFill/>
        </p:spPr>
        <p:txBody>
          <a:bodyPr wrap="none" rtlCol="0">
            <a:spAutoFit/>
          </a:bodyPr>
          <a:lstStyle/>
          <a:p>
            <a:pPr lvl="0"/>
            <a:r>
              <a:rPr lang="en-US" sz="1800" dirty="0"/>
              <a:t>Strongly </a:t>
            </a:r>
          </a:p>
          <a:p>
            <a:pPr lvl="0"/>
            <a:r>
              <a:rPr lang="en-US" sz="1800" dirty="0"/>
              <a:t>Connected </a:t>
            </a:r>
          </a:p>
          <a:p>
            <a:pPr lvl="0"/>
            <a:r>
              <a:rPr lang="en-US" sz="1800" dirty="0"/>
              <a:t>Components</a:t>
            </a:r>
          </a:p>
        </p:txBody>
      </p:sp>
      <p:sp>
        <p:nvSpPr>
          <p:cNvPr id="15" name="TextBox 14">
            <a:extLst>
              <a:ext uri="{FF2B5EF4-FFF2-40B4-BE49-F238E27FC236}">
                <a16:creationId xmlns:a16="http://schemas.microsoft.com/office/drawing/2014/main" id="{050621C5-DFBC-48E3-AFAB-A4173029A9A4}"/>
              </a:ext>
            </a:extLst>
          </p:cNvPr>
          <p:cNvSpPr txBox="1"/>
          <p:nvPr/>
        </p:nvSpPr>
        <p:spPr>
          <a:xfrm>
            <a:off x="5797077" y="3735205"/>
            <a:ext cx="2518638" cy="369332"/>
          </a:xfrm>
          <a:prstGeom prst="rect">
            <a:avLst/>
          </a:prstGeom>
          <a:noFill/>
        </p:spPr>
        <p:txBody>
          <a:bodyPr wrap="none" rtlCol="0">
            <a:spAutoFit/>
          </a:bodyPr>
          <a:lstStyle/>
          <a:p>
            <a:pPr lvl="0"/>
            <a:r>
              <a:rPr lang="en-US" sz="1800" dirty="0"/>
              <a:t>Cyclomatic Complexity</a:t>
            </a:r>
          </a:p>
        </p:txBody>
      </p:sp>
    </p:spTree>
    <p:extLst>
      <p:ext uri="{BB962C8B-B14F-4D97-AF65-F5344CB8AC3E}">
        <p14:creationId xmlns:p14="http://schemas.microsoft.com/office/powerpoint/2010/main" val="60953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10</a:t>
            </a:fld>
            <a:endParaRPr lang="en"/>
          </a:p>
        </p:txBody>
      </p:sp>
      <p:sp>
        <p:nvSpPr>
          <p:cNvPr id="8" name="TextBox 7">
            <a:extLst>
              <a:ext uri="{FF2B5EF4-FFF2-40B4-BE49-F238E27FC236}">
                <a16:creationId xmlns:a16="http://schemas.microsoft.com/office/drawing/2014/main" id="{C292CD21-B759-4BBE-9737-85302050D7DE}"/>
              </a:ext>
            </a:extLst>
          </p:cNvPr>
          <p:cNvSpPr txBox="1"/>
          <p:nvPr/>
        </p:nvSpPr>
        <p:spPr>
          <a:xfrm>
            <a:off x="318348" y="3934933"/>
            <a:ext cx="3756749" cy="923330"/>
          </a:xfrm>
          <a:prstGeom prst="rect">
            <a:avLst/>
          </a:prstGeom>
          <a:noFill/>
        </p:spPr>
        <p:txBody>
          <a:bodyPr wrap="square" rtlCol="0">
            <a:spAutoFit/>
          </a:bodyPr>
          <a:lstStyle/>
          <a:p>
            <a:r>
              <a:rPr lang="en-US" sz="1800" dirty="0"/>
              <a:t>Fixed:	Fixed-step solver</a:t>
            </a:r>
          </a:p>
          <a:p>
            <a:r>
              <a:rPr lang="en-US" sz="1800" dirty="0"/>
              <a:t>Var:	Variable-step solver</a:t>
            </a:r>
          </a:p>
          <a:p>
            <a:r>
              <a:rPr lang="en-US" sz="1800" dirty="0"/>
              <a:t>Nor:	Normal Mode</a:t>
            </a:r>
          </a:p>
        </p:txBody>
      </p:sp>
      <p:pic>
        <p:nvPicPr>
          <p:cNvPr id="3" name="Picture 2">
            <a:extLst>
              <a:ext uri="{FF2B5EF4-FFF2-40B4-BE49-F238E27FC236}">
                <a16:creationId xmlns:a16="http://schemas.microsoft.com/office/drawing/2014/main" id="{EB5FDF6C-7587-423B-AE3F-B0BFD6C2076C}"/>
              </a:ext>
            </a:extLst>
          </p:cNvPr>
          <p:cNvPicPr>
            <a:picLocks noChangeAspect="1"/>
          </p:cNvPicPr>
          <p:nvPr/>
        </p:nvPicPr>
        <p:blipFill>
          <a:blip r:embed="rId3"/>
          <a:stretch>
            <a:fillRect/>
          </a:stretch>
        </p:blipFill>
        <p:spPr>
          <a:xfrm>
            <a:off x="2617508" y="192169"/>
            <a:ext cx="5577004" cy="3708192"/>
          </a:xfrm>
          <a:prstGeom prst="rect">
            <a:avLst/>
          </a:prstGeom>
        </p:spPr>
      </p:pic>
      <p:pic>
        <p:nvPicPr>
          <p:cNvPr id="12" name="Picture 11">
            <a:extLst>
              <a:ext uri="{FF2B5EF4-FFF2-40B4-BE49-F238E27FC236}">
                <a16:creationId xmlns:a16="http://schemas.microsoft.com/office/drawing/2014/main" id="{33C03752-9503-4F41-9861-4A3945B70A6A}"/>
              </a:ext>
            </a:extLst>
          </p:cNvPr>
          <p:cNvPicPr>
            <a:picLocks noChangeAspect="1"/>
          </p:cNvPicPr>
          <p:nvPr/>
        </p:nvPicPr>
        <p:blipFill>
          <a:blip r:embed="rId4"/>
          <a:stretch>
            <a:fillRect/>
          </a:stretch>
        </p:blipFill>
        <p:spPr>
          <a:xfrm>
            <a:off x="318348" y="240721"/>
            <a:ext cx="2315344" cy="3499128"/>
          </a:xfrm>
          <a:prstGeom prst="rect">
            <a:avLst/>
          </a:prstGeom>
        </p:spPr>
      </p:pic>
      <p:sp>
        <p:nvSpPr>
          <p:cNvPr id="13" name="Rectangle 12">
            <a:extLst>
              <a:ext uri="{FF2B5EF4-FFF2-40B4-BE49-F238E27FC236}">
                <a16:creationId xmlns:a16="http://schemas.microsoft.com/office/drawing/2014/main" id="{B52F1218-0CF4-44B2-9B73-2C3CA7179A2D}"/>
              </a:ext>
            </a:extLst>
          </p:cNvPr>
          <p:cNvSpPr/>
          <p:nvPr/>
        </p:nvSpPr>
        <p:spPr>
          <a:xfrm>
            <a:off x="3987777" y="3900361"/>
            <a:ext cx="4572000" cy="923330"/>
          </a:xfrm>
          <a:prstGeom prst="rect">
            <a:avLst/>
          </a:prstGeom>
        </p:spPr>
        <p:txBody>
          <a:bodyPr>
            <a:spAutoFit/>
          </a:bodyPr>
          <a:lstStyle/>
          <a:p>
            <a:pPr lvl="0"/>
            <a:r>
              <a:rPr lang="en-US" sz="1800" dirty="0"/>
              <a:t>Ext:	External Mode</a:t>
            </a:r>
          </a:p>
          <a:p>
            <a:pPr lvl="0"/>
            <a:r>
              <a:rPr lang="en-US" sz="1800" dirty="0"/>
              <a:t>PIL:	Processor in the loop</a:t>
            </a:r>
          </a:p>
          <a:p>
            <a:pPr lvl="0"/>
            <a:r>
              <a:rPr lang="en-US" sz="1800" dirty="0"/>
              <a:t>Acc:	Accelerator Mode</a:t>
            </a:r>
          </a:p>
        </p:txBody>
      </p:sp>
    </p:spTree>
    <p:extLst>
      <p:ext uri="{BB962C8B-B14F-4D97-AF65-F5344CB8AC3E}">
        <p14:creationId xmlns:p14="http://schemas.microsoft.com/office/powerpoint/2010/main" val="1539481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Pairwise Correlation Analysis of Metrics</a:t>
            </a: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11</a:t>
            </a:fld>
            <a:endParaRPr lang="en"/>
          </a:p>
        </p:txBody>
      </p:sp>
      <p:sp>
        <p:nvSpPr>
          <p:cNvPr id="6" name="Shape 354">
            <a:extLst>
              <a:ext uri="{FF2B5EF4-FFF2-40B4-BE49-F238E27FC236}">
                <a16:creationId xmlns:a16="http://schemas.microsoft.com/office/drawing/2014/main" id="{92D6B4F1-2B1A-443D-A04D-786D891406CD}"/>
              </a:ext>
            </a:extLst>
          </p:cNvPr>
          <p:cNvSpPr txBox="1">
            <a:spLocks noGrp="1"/>
          </p:cNvSpPr>
          <p:nvPr>
            <p:ph type="body" idx="1"/>
          </p:nvPr>
        </p:nvSpPr>
        <p:spPr>
          <a:xfrm>
            <a:off x="311699" y="740987"/>
            <a:ext cx="8753017" cy="4148146"/>
          </a:xfrm>
          <a:prstGeom prst="rect">
            <a:avLst/>
          </a:prstGeom>
        </p:spPr>
        <p:txBody>
          <a:bodyPr lIns="91425" tIns="91425" rIns="91425" bIns="91425" anchor="t" anchorCtr="0">
            <a:noAutofit/>
          </a:bodyPr>
          <a:lstStyle/>
          <a:p>
            <a:pPr marL="457200" indent="-228600">
              <a:buClr>
                <a:srgbClr val="000000"/>
              </a:buClr>
            </a:pPr>
            <a:r>
              <a:rPr lang="en-US" dirty="0">
                <a:solidFill>
                  <a:srgbClr val="000000"/>
                </a:solidFill>
              </a:rPr>
              <a:t>Kendal’s 𝜏; (to compare with Olszewska et al. 2016)</a:t>
            </a:r>
          </a:p>
          <a:p>
            <a:pPr marL="457200" indent="-228600">
              <a:buClr>
                <a:srgbClr val="000000"/>
              </a:buClr>
            </a:pPr>
            <a:r>
              <a:rPr lang="en-US" dirty="0">
                <a:solidFill>
                  <a:srgbClr val="000000"/>
                </a:solidFill>
              </a:rPr>
              <a:t>	Cyclomatic complexity</a:t>
            </a:r>
          </a:p>
          <a:p>
            <a:pPr marL="457200" indent="-228600">
              <a:buClr>
                <a:srgbClr val="000000"/>
              </a:buClr>
            </a:pPr>
            <a:r>
              <a:rPr lang="en-US" dirty="0">
                <a:solidFill>
                  <a:srgbClr val="000000"/>
                </a:solidFill>
              </a:rPr>
              <a:t>	Number of blocks and connections</a:t>
            </a:r>
          </a:p>
          <a:p>
            <a:pPr marL="457200" indent="-228600">
              <a:buClr>
                <a:srgbClr val="000000"/>
              </a:buClr>
            </a:pPr>
            <a:r>
              <a:rPr lang="en-US" dirty="0">
                <a:solidFill>
                  <a:srgbClr val="000000"/>
                </a:solidFill>
              </a:rPr>
              <a:t>	Number of child-model blocks</a:t>
            </a:r>
          </a:p>
          <a:p>
            <a:pPr marL="457200" indent="-228600">
              <a:buClr>
                <a:srgbClr val="000000"/>
              </a:buClr>
            </a:pPr>
            <a:r>
              <a:rPr lang="en-US" dirty="0">
                <a:solidFill>
                  <a:srgbClr val="000000"/>
                </a:solidFill>
              </a:rPr>
              <a:t>	Number of subsystems (0.5297 – with cyclomatic complexity)</a:t>
            </a:r>
          </a:p>
          <a:p>
            <a:pPr marL="457200" indent="-228600">
              <a:buClr>
                <a:srgbClr val="000000"/>
              </a:buClr>
            </a:pPr>
            <a:r>
              <a:rPr lang="en-US" dirty="0">
                <a:solidFill>
                  <a:srgbClr val="000000"/>
                </a:solidFill>
              </a:rPr>
              <a:t>	Maximum hierarchy depth (0.5509 – with cyclomatic complexity)</a:t>
            </a:r>
          </a:p>
          <a:p>
            <a:pPr marL="457200" indent="-228600">
              <a:buClr>
                <a:srgbClr val="000000"/>
              </a:buClr>
            </a:pPr>
            <a:r>
              <a:rPr lang="en-US" dirty="0">
                <a:solidFill>
                  <a:srgbClr val="000000"/>
                </a:solidFill>
              </a:rPr>
              <a:t>	Compilation time</a:t>
            </a:r>
          </a:p>
          <a:p>
            <a:pPr marL="457200" indent="-228600">
              <a:buClr>
                <a:srgbClr val="000000"/>
              </a:buClr>
            </a:pPr>
            <a:r>
              <a:rPr lang="en-US" dirty="0">
                <a:solidFill>
                  <a:srgbClr val="000000"/>
                </a:solidFill>
              </a:rPr>
              <a:t>	Number of strongly connected components</a:t>
            </a:r>
          </a:p>
          <a:p>
            <a:pPr marL="457200" indent="-228600">
              <a:buClr>
                <a:srgbClr val="000000"/>
              </a:buClr>
            </a:pPr>
            <a:endParaRPr lang="en-US" dirty="0">
              <a:solidFill>
                <a:srgbClr val="000000"/>
              </a:solidFill>
            </a:endParaRPr>
          </a:p>
        </p:txBody>
      </p:sp>
    </p:spTree>
    <p:extLst>
      <p:ext uri="{BB962C8B-B14F-4D97-AF65-F5344CB8AC3E}">
        <p14:creationId xmlns:p14="http://schemas.microsoft.com/office/powerpoint/2010/main" val="2091585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Conclusions</a:t>
            </a: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12</a:t>
            </a:fld>
            <a:endParaRPr lang="en"/>
          </a:p>
        </p:txBody>
      </p:sp>
      <p:sp>
        <p:nvSpPr>
          <p:cNvPr id="6" name="Shape 354">
            <a:extLst>
              <a:ext uri="{FF2B5EF4-FFF2-40B4-BE49-F238E27FC236}">
                <a16:creationId xmlns:a16="http://schemas.microsoft.com/office/drawing/2014/main" id="{92D6B4F1-2B1A-443D-A04D-786D891406CD}"/>
              </a:ext>
            </a:extLst>
          </p:cNvPr>
          <p:cNvSpPr txBox="1">
            <a:spLocks noGrp="1"/>
          </p:cNvSpPr>
          <p:nvPr>
            <p:ph type="body" idx="1"/>
          </p:nvPr>
        </p:nvSpPr>
        <p:spPr>
          <a:xfrm>
            <a:off x="311699" y="740987"/>
            <a:ext cx="8753017" cy="4148146"/>
          </a:xfrm>
          <a:prstGeom prst="rect">
            <a:avLst/>
          </a:prstGeom>
        </p:spPr>
        <p:txBody>
          <a:bodyPr lIns="91425" tIns="91425" rIns="91425" bIns="91425" anchor="t" anchorCtr="0">
            <a:noAutofit/>
          </a:bodyPr>
          <a:lstStyle/>
          <a:p>
            <a:pPr marL="457200" indent="-228600">
              <a:buClr>
                <a:srgbClr val="000000"/>
              </a:buClr>
            </a:pPr>
            <a:r>
              <a:rPr lang="en-US" dirty="0">
                <a:solidFill>
                  <a:srgbClr val="000000"/>
                </a:solidFill>
              </a:rPr>
              <a:t>We present the largest corpus of public Simulink models</a:t>
            </a:r>
          </a:p>
          <a:p>
            <a:pPr marL="457200" indent="-228600">
              <a:buClr>
                <a:srgbClr val="000000"/>
              </a:buClr>
            </a:pPr>
            <a:r>
              <a:rPr lang="en-US" dirty="0">
                <a:solidFill>
                  <a:srgbClr val="000000"/>
                </a:solidFill>
              </a:rPr>
              <a:t>Explored interesting model properties and complexity metrics</a:t>
            </a:r>
          </a:p>
          <a:p>
            <a:pPr marL="457200" indent="-228600">
              <a:buClr>
                <a:srgbClr val="000000"/>
              </a:buClr>
            </a:pPr>
            <a:r>
              <a:rPr lang="en-US" dirty="0">
                <a:solidFill>
                  <a:srgbClr val="000000"/>
                </a:solidFill>
              </a:rPr>
              <a:t>Previously unknown findings in modeling practices</a:t>
            </a:r>
          </a:p>
          <a:p>
            <a:pPr marL="457200" indent="-228600">
              <a:buClr>
                <a:srgbClr val="000000"/>
              </a:buClr>
            </a:pPr>
            <a:r>
              <a:rPr lang="en-US" dirty="0">
                <a:solidFill>
                  <a:srgbClr val="000000"/>
                </a:solidFill>
              </a:rPr>
              <a:t>Benefits future model-based research</a:t>
            </a:r>
          </a:p>
          <a:p>
            <a:pPr marL="457200" indent="-228600">
              <a:buClr>
                <a:srgbClr val="000000"/>
              </a:buClr>
            </a:pPr>
            <a:r>
              <a:rPr lang="en-US" dirty="0">
                <a:solidFill>
                  <a:srgbClr val="000000"/>
                </a:solidFill>
              </a:rPr>
              <a:t>	Reducing model-collection overhead</a:t>
            </a:r>
          </a:p>
          <a:p>
            <a:pPr marL="457200" indent="-228600">
              <a:buClr>
                <a:srgbClr val="000000"/>
              </a:buClr>
            </a:pPr>
            <a:r>
              <a:rPr lang="en-US" dirty="0">
                <a:solidFill>
                  <a:srgbClr val="000000"/>
                </a:solidFill>
              </a:rPr>
              <a:t>	Aiding evaluation, replication and comparison of studies</a:t>
            </a:r>
          </a:p>
          <a:p>
            <a:pPr marL="457200" indent="-228600">
              <a:buClr>
                <a:srgbClr val="000000"/>
              </a:buClr>
            </a:pPr>
            <a:endParaRPr lang="en-US" dirty="0">
              <a:solidFill>
                <a:srgbClr val="000000"/>
              </a:solidFill>
            </a:endParaRPr>
          </a:p>
        </p:txBody>
      </p:sp>
    </p:spTree>
    <p:extLst>
      <p:ext uri="{BB962C8B-B14F-4D97-AF65-F5344CB8AC3E}">
        <p14:creationId xmlns:p14="http://schemas.microsoft.com/office/powerpoint/2010/main" val="1705044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a:lnSpc>
                <a:spcPct val="115000"/>
              </a:lnSpc>
              <a:spcAft>
                <a:spcPts val="1600"/>
              </a:spcAft>
            </a:pPr>
            <a:r>
              <a:rPr lang="en-US" dirty="0">
                <a:solidFill>
                  <a:srgbClr val="3D85C6"/>
                </a:solidFill>
              </a:rPr>
              <a:t>Corpus Available: </a:t>
            </a:r>
            <a:r>
              <a:rPr lang="en-US" b="1" i="1" dirty="0">
                <a:solidFill>
                  <a:schemeClr val="tx1"/>
                </a:solidFill>
              </a:rPr>
              <a:t>github.com/</a:t>
            </a:r>
            <a:r>
              <a:rPr lang="en-US" b="1" i="1" dirty="0" err="1">
                <a:solidFill>
                  <a:schemeClr val="tx1"/>
                </a:solidFill>
              </a:rPr>
              <a:t>verivital</a:t>
            </a:r>
            <a:r>
              <a:rPr lang="en-US" b="1" i="1" dirty="0">
                <a:solidFill>
                  <a:schemeClr val="tx1"/>
                </a:solidFill>
              </a:rPr>
              <a:t>/</a:t>
            </a:r>
            <a:r>
              <a:rPr lang="en-US" b="1" i="1" dirty="0" err="1">
                <a:solidFill>
                  <a:schemeClr val="tx1"/>
                </a:solidFill>
              </a:rPr>
              <a:t>slsf_randgen</a:t>
            </a:r>
            <a:r>
              <a:rPr lang="en" b="1" i="1" dirty="0">
                <a:solidFill>
                  <a:schemeClr val="bg1"/>
                </a:solidFill>
              </a:rPr>
              <a:t> </a:t>
            </a:r>
            <a:br>
              <a:rPr lang="en" b="1" i="1" dirty="0">
                <a:solidFill>
                  <a:schemeClr val="bg1"/>
                </a:solidFill>
              </a:rPr>
            </a:b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13</a:t>
            </a:fld>
            <a:endParaRPr lang="en"/>
          </a:p>
        </p:txBody>
      </p:sp>
      <p:pic>
        <p:nvPicPr>
          <p:cNvPr id="5" name="Picture 4">
            <a:extLst>
              <a:ext uri="{FF2B5EF4-FFF2-40B4-BE49-F238E27FC236}">
                <a16:creationId xmlns:a16="http://schemas.microsoft.com/office/drawing/2014/main" id="{F8700639-AA6B-4D48-9217-914BFD0ACD4A}"/>
              </a:ext>
            </a:extLst>
          </p:cNvPr>
          <p:cNvPicPr>
            <a:picLocks noChangeAspect="1"/>
          </p:cNvPicPr>
          <p:nvPr/>
        </p:nvPicPr>
        <p:blipFill>
          <a:blip r:embed="rId3"/>
          <a:stretch>
            <a:fillRect/>
          </a:stretch>
        </p:blipFill>
        <p:spPr>
          <a:xfrm>
            <a:off x="311700" y="1209155"/>
            <a:ext cx="7242372" cy="3717463"/>
          </a:xfrm>
          <a:prstGeom prst="rect">
            <a:avLst/>
          </a:prstGeom>
        </p:spPr>
      </p:pic>
    </p:spTree>
    <p:extLst>
      <p:ext uri="{BB962C8B-B14F-4D97-AF65-F5344CB8AC3E}">
        <p14:creationId xmlns:p14="http://schemas.microsoft.com/office/powerpoint/2010/main" val="2693012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Shape 439"/>
          <p:cNvSpPr txBox="1">
            <a:spLocks noGrp="1"/>
          </p:cNvSpPr>
          <p:nvPr>
            <p:ph type="title"/>
          </p:nvPr>
        </p:nvSpPr>
        <p:spPr>
          <a:xfrm>
            <a:off x="311700" y="2232900"/>
            <a:ext cx="8520600" cy="677700"/>
          </a:xfrm>
          <a:prstGeom prst="rect">
            <a:avLst/>
          </a:prstGeom>
        </p:spPr>
        <p:txBody>
          <a:bodyPr lIns="91425" tIns="91425" rIns="91425" bIns="91425" anchor="t" anchorCtr="0">
            <a:noAutofit/>
          </a:bodyPr>
          <a:lstStyle/>
          <a:p>
            <a:pPr lvl="0" algn="ctr" rtl="0">
              <a:lnSpc>
                <a:spcPct val="115000"/>
              </a:lnSpc>
              <a:spcBef>
                <a:spcPts val="0"/>
              </a:spcBef>
              <a:spcAft>
                <a:spcPts val="1600"/>
              </a:spcAft>
              <a:buNone/>
            </a:pPr>
            <a:r>
              <a:rPr lang="en">
                <a:solidFill>
                  <a:srgbClr val="3D85C6"/>
                </a:solidFill>
              </a:rPr>
              <a:t>Thank You!</a:t>
            </a:r>
          </a:p>
        </p:txBody>
      </p:sp>
      <p:sp>
        <p:nvSpPr>
          <p:cNvPr id="440" name="Shape 440"/>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14</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a:lnSpc>
                <a:spcPct val="115000"/>
              </a:lnSpc>
              <a:spcBef>
                <a:spcPts val="0"/>
              </a:spcBef>
              <a:spcAft>
                <a:spcPts val="1600"/>
              </a:spcAft>
              <a:buClr>
                <a:schemeClr val="dk1"/>
              </a:buClr>
              <a:buSzPct val="39285"/>
              <a:buFont typeface="Arial"/>
              <a:buNone/>
            </a:pPr>
            <a:r>
              <a:rPr lang="en-US" dirty="0">
                <a:solidFill>
                  <a:srgbClr val="3D85C6"/>
                </a:solidFill>
              </a:rPr>
              <a:t>Motivation</a:t>
            </a:r>
            <a:endParaRPr lang="en" dirty="0">
              <a:solidFill>
                <a:srgbClr val="3D85C6"/>
              </a:solidFill>
            </a:endParaRPr>
          </a:p>
        </p:txBody>
      </p:sp>
      <p:sp>
        <p:nvSpPr>
          <p:cNvPr id="65" name="Shape 65"/>
          <p:cNvSpPr txBox="1">
            <a:spLocks noGrp="1"/>
          </p:cNvSpPr>
          <p:nvPr>
            <p:ph type="body" idx="1"/>
          </p:nvPr>
        </p:nvSpPr>
        <p:spPr>
          <a:xfrm>
            <a:off x="311700" y="980152"/>
            <a:ext cx="8520600" cy="3416400"/>
          </a:xfrm>
          <a:prstGeom prst="rect">
            <a:avLst/>
          </a:prstGeom>
        </p:spPr>
        <p:txBody>
          <a:bodyPr lIns="91425" tIns="91425" rIns="91425" bIns="91425" anchor="t" anchorCtr="0">
            <a:noAutofit/>
          </a:bodyPr>
          <a:lstStyle/>
          <a:p>
            <a:pPr marL="457200" lvl="0" indent="-228600">
              <a:buClr>
                <a:srgbClr val="000000"/>
              </a:buClr>
            </a:pPr>
            <a:r>
              <a:rPr lang="en" dirty="0">
                <a:solidFill>
                  <a:srgbClr val="000000"/>
                </a:solidFill>
              </a:rPr>
              <a:t>Model-based desig</a:t>
            </a:r>
            <a:r>
              <a:rPr lang="en-US" dirty="0">
                <a:solidFill>
                  <a:srgbClr val="000000"/>
                </a:solidFill>
              </a:rPr>
              <a:t>n</a:t>
            </a:r>
          </a:p>
          <a:p>
            <a:pPr marL="457200" lvl="0" indent="-228600">
              <a:buClr>
                <a:srgbClr val="000000"/>
              </a:buClr>
            </a:pPr>
            <a:r>
              <a:rPr lang="en-US" dirty="0">
                <a:solidFill>
                  <a:srgbClr val="000000"/>
                </a:solidFill>
              </a:rPr>
              <a:t>	Increased use of CPS (e.g. Simulink) models</a:t>
            </a:r>
          </a:p>
          <a:p>
            <a:pPr marL="457200" lvl="0" indent="-228600">
              <a:buClr>
                <a:srgbClr val="000000"/>
              </a:buClr>
            </a:pPr>
            <a:r>
              <a:rPr lang="en-US" dirty="0">
                <a:solidFill>
                  <a:srgbClr val="000000"/>
                </a:solidFill>
              </a:rPr>
              <a:t>	Increased interest in model-based empirical studies</a:t>
            </a:r>
          </a:p>
          <a:p>
            <a:pPr marL="457200" lvl="0" indent="-228600">
              <a:buClr>
                <a:srgbClr val="000000"/>
              </a:buClr>
            </a:pPr>
            <a:r>
              <a:rPr lang="en-US" dirty="0">
                <a:solidFill>
                  <a:srgbClr val="000000"/>
                </a:solidFill>
              </a:rPr>
              <a:t>		Understanding model properties and software engineering research</a:t>
            </a:r>
          </a:p>
          <a:p>
            <a:pPr marL="457200" lvl="0" indent="-228600">
              <a:buClr>
                <a:srgbClr val="000000"/>
              </a:buClr>
            </a:pPr>
            <a:r>
              <a:rPr lang="en-US" dirty="0">
                <a:solidFill>
                  <a:srgbClr val="000000"/>
                </a:solidFill>
              </a:rPr>
              <a:t>Large-scale corpus of Simulink models </a:t>
            </a:r>
          </a:p>
          <a:p>
            <a:pPr marL="457200" lvl="0" indent="-228600">
              <a:buClr>
                <a:srgbClr val="000000"/>
              </a:buClr>
            </a:pPr>
            <a:r>
              <a:rPr lang="en-US" dirty="0">
                <a:solidFill>
                  <a:srgbClr val="000000"/>
                </a:solidFill>
              </a:rPr>
              <a:t>	Unavailable: Studies use handful of (possibly proprietary) models</a:t>
            </a:r>
          </a:p>
          <a:p>
            <a:pPr marL="457200" lvl="0" indent="-228600">
              <a:buClr>
                <a:srgbClr val="000000"/>
              </a:buClr>
            </a:pPr>
            <a:r>
              <a:rPr lang="en-US" dirty="0">
                <a:solidFill>
                  <a:srgbClr val="000000"/>
                </a:solidFill>
              </a:rPr>
              <a:t>	Adversely affects evaluation and replication of studies</a:t>
            </a:r>
          </a:p>
          <a:p>
            <a:pPr marL="457200" lvl="0" indent="-228600">
              <a:buClr>
                <a:srgbClr val="000000"/>
              </a:buClr>
            </a:pPr>
            <a:r>
              <a:rPr lang="en-US" dirty="0">
                <a:solidFill>
                  <a:srgbClr val="000000"/>
                </a:solidFill>
              </a:rPr>
              <a:t>	Model collection: nontrivial overhead</a:t>
            </a:r>
          </a:p>
          <a:p>
            <a:pPr marL="457200" lvl="0" indent="-228600">
              <a:buClr>
                <a:srgbClr val="000000"/>
              </a:buClr>
            </a:pPr>
            <a:endParaRPr lang="en-US" dirty="0">
              <a:solidFill>
                <a:srgbClr val="000000"/>
              </a:solidFill>
            </a:endParaRPr>
          </a:p>
          <a:p>
            <a:pPr marL="457200" indent="-228600">
              <a:buClr>
                <a:srgbClr val="000000"/>
              </a:buClr>
            </a:pPr>
            <a:r>
              <a:rPr lang="en-US" dirty="0">
                <a:solidFill>
                  <a:srgbClr val="000000"/>
                </a:solidFill>
              </a:rPr>
              <a:t> </a:t>
            </a:r>
            <a:endParaRPr lang="en" dirty="0">
              <a:solidFill>
                <a:srgbClr val="C00000"/>
              </a:solidFill>
            </a:endParaRP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1</a:t>
            </a:fld>
            <a:endParaRPr lang="en"/>
          </a:p>
        </p:txBody>
      </p:sp>
      <p:pic>
        <p:nvPicPr>
          <p:cNvPr id="8" name="Shape 68" descr="Image result for simulink">
            <a:extLst>
              <a:ext uri="{FF2B5EF4-FFF2-40B4-BE49-F238E27FC236}">
                <a16:creationId xmlns:a16="http://schemas.microsoft.com/office/drawing/2014/main" id="{63A87244-7565-4708-86E9-1FDE745DEFCF}"/>
              </a:ext>
            </a:extLst>
          </p:cNvPr>
          <p:cNvPicPr preferRelativeResize="0"/>
          <p:nvPr/>
        </p:nvPicPr>
        <p:blipFill rotWithShape="1">
          <a:blip r:embed="rId3">
            <a:alphaModFix/>
          </a:blip>
          <a:srcRect r="3892" b="7706"/>
          <a:stretch/>
        </p:blipFill>
        <p:spPr>
          <a:xfrm>
            <a:off x="6430140" y="980152"/>
            <a:ext cx="1579104" cy="572699"/>
          </a:xfrm>
          <a:prstGeom prst="rect">
            <a:avLst/>
          </a:prstGeom>
          <a:noFill/>
          <a:ln>
            <a:noFill/>
          </a:ln>
        </p:spPr>
      </p:pic>
    </p:spTree>
    <p:extLst>
      <p:ext uri="{BB962C8B-B14F-4D97-AF65-F5344CB8AC3E}">
        <p14:creationId xmlns:p14="http://schemas.microsoft.com/office/powerpoint/2010/main" val="117881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5">
                                            <p:txEl>
                                              <p:pRg st="7" end="7"/>
                                            </p:txEl>
                                          </p:spTgt>
                                        </p:tgtEl>
                                        <p:attrNameLst>
                                          <p:attrName>style.visibility</p:attrName>
                                        </p:attrNameLst>
                                      </p:cBhvr>
                                      <p:to>
                                        <p:strVal val="visible"/>
                                      </p:to>
                                    </p:set>
                                  </p:childTnLst>
                                </p:cTn>
                              </p:par>
                              <p:par>
                                <p:cTn id="21" presetID="9" presetClass="emph" presetSubtype="0" nodeType="withEffect">
                                  <p:stCondLst>
                                    <p:cond delay="0"/>
                                  </p:stCondLst>
                                  <p:childTnLst>
                                    <p:set>
                                      <p:cBhvr>
                                        <p:cTn id="22" dur="indefinite"/>
                                        <p:tgtEl>
                                          <p:spTgt spid="65">
                                            <p:txEl>
                                              <p:pRg st="1" end="1"/>
                                            </p:txEl>
                                          </p:spTgt>
                                        </p:tgtEl>
                                        <p:attrNameLst>
                                          <p:attrName>style.opacity</p:attrName>
                                        </p:attrNameLst>
                                      </p:cBhvr>
                                      <p:to>
                                        <p:strVal val="0.5"/>
                                      </p:to>
                                    </p:set>
                                    <p:animEffect filter="image" prLst="opacity: 0.5">
                                      <p:cBhvr rctx="IE">
                                        <p:cTn id="23" dur="indefinite"/>
                                        <p:tgtEl>
                                          <p:spTgt spid="65">
                                            <p:txEl>
                                              <p:pRg st="1" end="1"/>
                                            </p:txEl>
                                          </p:spTgt>
                                        </p:tgtEl>
                                      </p:cBhvr>
                                    </p:animEffect>
                                  </p:childTnLst>
                                </p:cTn>
                              </p:par>
                              <p:par>
                                <p:cTn id="24" presetID="9" presetClass="emph" presetSubtype="0" nodeType="withEffect">
                                  <p:stCondLst>
                                    <p:cond delay="0"/>
                                  </p:stCondLst>
                                  <p:childTnLst>
                                    <p:set>
                                      <p:cBhvr>
                                        <p:cTn id="25" dur="indefinite"/>
                                        <p:tgtEl>
                                          <p:spTgt spid="65">
                                            <p:txEl>
                                              <p:pRg st="2" end="2"/>
                                            </p:txEl>
                                          </p:spTgt>
                                        </p:tgtEl>
                                        <p:attrNameLst>
                                          <p:attrName>style.opacity</p:attrName>
                                        </p:attrNameLst>
                                      </p:cBhvr>
                                      <p:to>
                                        <p:strVal val="0.5"/>
                                      </p:to>
                                    </p:set>
                                    <p:animEffect filter="image" prLst="opacity: 0.5">
                                      <p:cBhvr rctx="IE">
                                        <p:cTn id="26" dur="indefinite"/>
                                        <p:tgtEl>
                                          <p:spTgt spid="65">
                                            <p:txEl>
                                              <p:pRg st="2" end="2"/>
                                            </p:txEl>
                                          </p:spTgt>
                                        </p:tgtEl>
                                      </p:cBhvr>
                                    </p:animEffect>
                                  </p:childTnLst>
                                </p:cTn>
                              </p:par>
                              <p:par>
                                <p:cTn id="27" presetID="9" presetClass="emph" presetSubtype="0" nodeType="withEffect">
                                  <p:stCondLst>
                                    <p:cond delay="0"/>
                                  </p:stCondLst>
                                  <p:childTnLst>
                                    <p:set>
                                      <p:cBhvr>
                                        <p:cTn id="28" dur="indefinite"/>
                                        <p:tgtEl>
                                          <p:spTgt spid="65">
                                            <p:txEl>
                                              <p:pRg st="3" end="3"/>
                                            </p:txEl>
                                          </p:spTgt>
                                        </p:tgtEl>
                                        <p:attrNameLst>
                                          <p:attrName>style.opacity</p:attrName>
                                        </p:attrNameLst>
                                      </p:cBhvr>
                                      <p:to>
                                        <p:strVal val="0.5"/>
                                      </p:to>
                                    </p:set>
                                    <p:animEffect filter="image" prLst="opacity: 0.5">
                                      <p:cBhvr rctx="IE">
                                        <p:cTn id="29" dur="indefinite"/>
                                        <p:tgtEl>
                                          <p:spTgt spid="6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Contributions</a:t>
            </a: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2</a:t>
            </a:fld>
            <a:endParaRPr lang="en"/>
          </a:p>
        </p:txBody>
      </p:sp>
      <p:sp>
        <p:nvSpPr>
          <p:cNvPr id="6" name="Shape 354">
            <a:extLst>
              <a:ext uri="{FF2B5EF4-FFF2-40B4-BE49-F238E27FC236}">
                <a16:creationId xmlns:a16="http://schemas.microsoft.com/office/drawing/2014/main" id="{92D6B4F1-2B1A-443D-A04D-786D891406CD}"/>
              </a:ext>
            </a:extLst>
          </p:cNvPr>
          <p:cNvSpPr txBox="1">
            <a:spLocks noGrp="1"/>
          </p:cNvSpPr>
          <p:nvPr>
            <p:ph type="body" idx="1"/>
          </p:nvPr>
        </p:nvSpPr>
        <p:spPr>
          <a:xfrm>
            <a:off x="311699" y="740987"/>
            <a:ext cx="8753017" cy="4148146"/>
          </a:xfrm>
          <a:prstGeom prst="rect">
            <a:avLst/>
          </a:prstGeom>
        </p:spPr>
        <p:txBody>
          <a:bodyPr lIns="91425" tIns="91425" rIns="91425" bIns="91425" anchor="t" anchorCtr="0">
            <a:noAutofit/>
          </a:bodyPr>
          <a:lstStyle/>
          <a:p>
            <a:pPr marL="457200" indent="-228600">
              <a:buClr>
                <a:srgbClr val="000000"/>
              </a:buClr>
            </a:pPr>
            <a:r>
              <a:rPr lang="en-US" dirty="0">
                <a:solidFill>
                  <a:srgbClr val="000000"/>
                </a:solidFill>
              </a:rPr>
              <a:t>Largest corpus (to date) of ~1k publicly available Simulink Models</a:t>
            </a:r>
          </a:p>
          <a:p>
            <a:pPr marL="457200" indent="-228600">
              <a:buClr>
                <a:srgbClr val="000000"/>
              </a:buClr>
            </a:pPr>
            <a:r>
              <a:rPr lang="en-US" dirty="0">
                <a:solidFill>
                  <a:srgbClr val="000000"/>
                </a:solidFill>
              </a:rPr>
              <a:t>	Corpus design choice	</a:t>
            </a:r>
          </a:p>
          <a:p>
            <a:pPr marL="457200" indent="-228600">
              <a:buClr>
                <a:srgbClr val="000000"/>
              </a:buClr>
            </a:pPr>
            <a:r>
              <a:rPr lang="en-US" dirty="0">
                <a:solidFill>
                  <a:srgbClr val="000000"/>
                </a:solidFill>
              </a:rPr>
              <a:t>	Models and their meta information: freely available</a:t>
            </a:r>
          </a:p>
          <a:p>
            <a:pPr marL="457200" indent="-228600">
              <a:buClr>
                <a:srgbClr val="000000"/>
              </a:buClr>
            </a:pPr>
            <a:r>
              <a:rPr lang="en-US" dirty="0">
                <a:solidFill>
                  <a:srgbClr val="000000"/>
                </a:solidFill>
              </a:rPr>
              <a:t>Study of Model Metrics</a:t>
            </a:r>
          </a:p>
          <a:p>
            <a:pPr marL="457200" indent="-228600">
              <a:buClr>
                <a:srgbClr val="000000"/>
              </a:buClr>
            </a:pPr>
            <a:r>
              <a:rPr lang="en-US" dirty="0">
                <a:solidFill>
                  <a:srgbClr val="000000"/>
                </a:solidFill>
              </a:rPr>
              <a:t>	Structural properties and Complexity Metrics</a:t>
            </a:r>
          </a:p>
          <a:p>
            <a:pPr marL="457200" indent="-228600">
              <a:buClr>
                <a:srgbClr val="000000"/>
              </a:buClr>
            </a:pPr>
            <a:r>
              <a:rPr lang="en-US" dirty="0">
                <a:solidFill>
                  <a:srgbClr val="000000"/>
                </a:solidFill>
              </a:rPr>
              <a:t>	Lightweight Evaluation </a:t>
            </a:r>
          </a:p>
          <a:p>
            <a:pPr marL="457200" indent="-228600">
              <a:buClr>
                <a:srgbClr val="000000"/>
              </a:buClr>
            </a:pPr>
            <a:r>
              <a:rPr lang="en-US" dirty="0">
                <a:solidFill>
                  <a:srgbClr val="000000"/>
                </a:solidFill>
              </a:rPr>
              <a:t>	Tool for metrics study: freely available</a:t>
            </a:r>
          </a:p>
          <a:p>
            <a:pPr marL="457200" indent="-228600">
              <a:buClr>
                <a:srgbClr val="000000"/>
              </a:buClr>
            </a:pPr>
            <a:r>
              <a:rPr lang="en-US" dirty="0">
                <a:solidFill>
                  <a:srgbClr val="000000"/>
                </a:solidFill>
              </a:rPr>
              <a:t>Can benefit all future model-based empirical research</a:t>
            </a:r>
          </a:p>
          <a:p>
            <a:pPr marL="457200" indent="-228600">
              <a:buClr>
                <a:srgbClr val="000000"/>
              </a:buClr>
            </a:pPr>
            <a:endParaRPr lang="en-US" dirty="0">
              <a:solidFill>
                <a:srgbClr val="000000"/>
              </a:solidFill>
            </a:endParaRPr>
          </a:p>
          <a:p>
            <a:pPr marL="457200" indent="-228600">
              <a:buClr>
                <a:srgbClr val="000000"/>
              </a:buClr>
            </a:pPr>
            <a:endParaRPr lang="en-US" dirty="0">
              <a:solidFill>
                <a:srgbClr val="000000"/>
              </a:solidFill>
            </a:endParaRPr>
          </a:p>
        </p:txBody>
      </p:sp>
    </p:spTree>
    <p:extLst>
      <p:ext uri="{BB962C8B-B14F-4D97-AF65-F5344CB8AC3E}">
        <p14:creationId xmlns:p14="http://schemas.microsoft.com/office/powerpoint/2010/main" val="1635092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Background: CPS Model</a:t>
            </a:r>
            <a:endParaRPr lang="en" dirty="0">
              <a:solidFill>
                <a:srgbClr val="3D85C6"/>
              </a:solidFill>
            </a:endParaRP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3</a:t>
            </a:fld>
            <a:endParaRPr lang="en"/>
          </a:p>
        </p:txBody>
      </p:sp>
      <p:sp>
        <p:nvSpPr>
          <p:cNvPr id="15" name="Text Placeholder 2">
            <a:extLst>
              <a:ext uri="{FF2B5EF4-FFF2-40B4-BE49-F238E27FC236}">
                <a16:creationId xmlns:a16="http://schemas.microsoft.com/office/drawing/2014/main" id="{A133782E-5098-4F3F-A31E-664E71C53374}"/>
              </a:ext>
            </a:extLst>
          </p:cNvPr>
          <p:cNvSpPr>
            <a:spLocks noGrp="1"/>
          </p:cNvSpPr>
          <p:nvPr>
            <p:ph type="body" idx="1"/>
          </p:nvPr>
        </p:nvSpPr>
        <p:spPr>
          <a:xfrm>
            <a:off x="311701" y="978408"/>
            <a:ext cx="5477870" cy="3416400"/>
          </a:xfrm>
        </p:spPr>
        <p:txBody>
          <a:bodyPr/>
          <a:lstStyle/>
          <a:p>
            <a:r>
              <a:rPr lang="en-US" b="1" dirty="0">
                <a:solidFill>
                  <a:schemeClr val="tx1"/>
                </a:solidFill>
              </a:rPr>
              <a:t>Block:</a:t>
            </a:r>
            <a:r>
              <a:rPr lang="en-US" dirty="0">
                <a:solidFill>
                  <a:schemeClr val="tx1"/>
                </a:solidFill>
              </a:rPr>
              <a:t> Node, basic component of CPS model, represents a formula / code</a:t>
            </a:r>
            <a:endParaRPr lang="en-US" b="1" dirty="0">
              <a:solidFill>
                <a:schemeClr val="tx1"/>
              </a:solidFill>
            </a:endParaRPr>
          </a:p>
          <a:p>
            <a:r>
              <a:rPr lang="en-US" b="1" dirty="0">
                <a:solidFill>
                  <a:schemeClr val="tx1"/>
                </a:solidFill>
              </a:rPr>
              <a:t>Connection:</a:t>
            </a:r>
            <a:r>
              <a:rPr lang="en-US" dirty="0">
                <a:solidFill>
                  <a:schemeClr val="tx1"/>
                </a:solidFill>
              </a:rPr>
              <a:t> Edge between blocks</a:t>
            </a:r>
          </a:p>
          <a:p>
            <a:r>
              <a:rPr lang="en-US" b="1" dirty="0">
                <a:solidFill>
                  <a:schemeClr val="tx1"/>
                </a:solidFill>
              </a:rPr>
              <a:t>Block library:</a:t>
            </a:r>
            <a:r>
              <a:rPr lang="en-US" dirty="0">
                <a:solidFill>
                  <a:schemeClr val="tx1"/>
                </a:solidFill>
              </a:rPr>
              <a:t> Similar to a standard library of traditional programming language</a:t>
            </a:r>
          </a:p>
          <a:p>
            <a:r>
              <a:rPr lang="en-US" b="1" dirty="0">
                <a:solidFill>
                  <a:schemeClr val="tx1"/>
                </a:solidFill>
              </a:rPr>
              <a:t>Custom Blocks: </a:t>
            </a:r>
            <a:r>
              <a:rPr lang="en-US" dirty="0">
                <a:solidFill>
                  <a:schemeClr val="tx1"/>
                </a:solidFill>
              </a:rPr>
              <a:t>Native code using </a:t>
            </a:r>
            <a:r>
              <a:rPr lang="en-US" dirty="0">
                <a:solidFill>
                  <a:schemeClr val="tx1"/>
                </a:solidFill>
                <a:latin typeface="Courier New" panose="02070309020205020404" pitchFamily="49" charset="0"/>
                <a:cs typeface="Courier New" panose="02070309020205020404" pitchFamily="49" charset="0"/>
              </a:rPr>
              <a:t>s-functions</a:t>
            </a:r>
          </a:p>
          <a:p>
            <a:r>
              <a:rPr lang="en-US" b="1" dirty="0">
                <a:solidFill>
                  <a:schemeClr val="tx1"/>
                </a:solidFill>
              </a:rPr>
              <a:t>Hierarchy:</a:t>
            </a:r>
            <a:r>
              <a:rPr lang="en-US" dirty="0">
                <a:solidFill>
                  <a:schemeClr val="tx1"/>
                </a:solidFill>
              </a:rPr>
              <a:t> block representing a </a:t>
            </a:r>
            <a:r>
              <a:rPr lang="en-US" i="1" dirty="0">
                <a:solidFill>
                  <a:schemeClr val="tx1"/>
                </a:solidFill>
              </a:rPr>
              <a:t>child</a:t>
            </a:r>
            <a:r>
              <a:rPr lang="en-US" dirty="0">
                <a:solidFill>
                  <a:schemeClr val="tx1"/>
                </a:solidFill>
              </a:rPr>
              <a:t> model</a:t>
            </a:r>
          </a:p>
          <a:p>
            <a:r>
              <a:rPr lang="en-US" dirty="0">
                <a:solidFill>
                  <a:schemeClr val="tx1"/>
                </a:solidFill>
              </a:rPr>
              <a:t>	</a:t>
            </a:r>
            <a:r>
              <a:rPr lang="en-US" dirty="0">
                <a:solidFill>
                  <a:schemeClr val="tx1"/>
                </a:solidFill>
                <a:latin typeface="Courier New" panose="02070309020205020404" pitchFamily="49" charset="0"/>
                <a:cs typeface="Courier New" panose="02070309020205020404" pitchFamily="49" charset="0"/>
              </a:rPr>
              <a:t>Model References </a:t>
            </a:r>
            <a:r>
              <a:rPr lang="en-US" dirty="0">
                <a:solidFill>
                  <a:schemeClr val="tx1"/>
                </a:solidFill>
              </a:rPr>
              <a:t>and</a:t>
            </a:r>
            <a:r>
              <a:rPr lang="en-US" dirty="0">
                <a:solidFill>
                  <a:schemeClr val="tx1"/>
                </a:solidFill>
                <a:latin typeface="Courier New" panose="02070309020205020404" pitchFamily="49" charset="0"/>
                <a:cs typeface="Courier New" panose="02070309020205020404" pitchFamily="49" charset="0"/>
              </a:rPr>
              <a:t> Subsystems</a:t>
            </a:r>
          </a:p>
        </p:txBody>
      </p:sp>
      <p:pic>
        <p:nvPicPr>
          <p:cNvPr id="10" name="Picture 9">
            <a:extLst>
              <a:ext uri="{FF2B5EF4-FFF2-40B4-BE49-F238E27FC236}">
                <a16:creationId xmlns:a16="http://schemas.microsoft.com/office/drawing/2014/main" id="{2AEA38E5-19F6-42E0-A134-973056AEEFEE}"/>
              </a:ext>
            </a:extLst>
          </p:cNvPr>
          <p:cNvPicPr>
            <a:picLocks noChangeAspect="1"/>
          </p:cNvPicPr>
          <p:nvPr/>
        </p:nvPicPr>
        <p:blipFill>
          <a:blip r:embed="rId3"/>
          <a:stretch>
            <a:fillRect/>
          </a:stretch>
        </p:blipFill>
        <p:spPr>
          <a:xfrm>
            <a:off x="5403273" y="1607889"/>
            <a:ext cx="3380613" cy="763683"/>
          </a:xfrm>
          <a:prstGeom prst="rect">
            <a:avLst/>
          </a:prstGeom>
        </p:spPr>
      </p:pic>
      <p:pic>
        <p:nvPicPr>
          <p:cNvPr id="11" name="Picture 10">
            <a:extLst>
              <a:ext uri="{FF2B5EF4-FFF2-40B4-BE49-F238E27FC236}">
                <a16:creationId xmlns:a16="http://schemas.microsoft.com/office/drawing/2014/main" id="{25774F28-8E87-4233-92B5-E67D6E424334}"/>
              </a:ext>
            </a:extLst>
          </p:cNvPr>
          <p:cNvPicPr>
            <a:picLocks noChangeAspect="1"/>
          </p:cNvPicPr>
          <p:nvPr/>
        </p:nvPicPr>
        <p:blipFill>
          <a:blip r:embed="rId4"/>
          <a:stretch>
            <a:fillRect/>
          </a:stretch>
        </p:blipFill>
        <p:spPr>
          <a:xfrm>
            <a:off x="5290806" y="1458674"/>
            <a:ext cx="3613593" cy="1677304"/>
          </a:xfrm>
          <a:prstGeom prst="rect">
            <a:avLst/>
          </a:prstGeom>
        </p:spPr>
      </p:pic>
      <p:sp>
        <p:nvSpPr>
          <p:cNvPr id="16" name="Rectangle 15">
            <a:extLst>
              <a:ext uri="{FF2B5EF4-FFF2-40B4-BE49-F238E27FC236}">
                <a16:creationId xmlns:a16="http://schemas.microsoft.com/office/drawing/2014/main" id="{344EE7EC-2E0A-4E6E-BB3F-256702F63DA4}"/>
              </a:ext>
            </a:extLst>
          </p:cNvPr>
          <p:cNvSpPr/>
          <p:nvPr/>
        </p:nvSpPr>
        <p:spPr>
          <a:xfrm>
            <a:off x="6189379" y="1726114"/>
            <a:ext cx="544412" cy="22954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55DA5D85-1074-4E0C-8AC1-BBE6FC6C9599}"/>
              </a:ext>
            </a:extLst>
          </p:cNvPr>
          <p:cNvSpPr/>
          <p:nvPr/>
        </p:nvSpPr>
        <p:spPr>
          <a:xfrm>
            <a:off x="5502256" y="2447209"/>
            <a:ext cx="1649092" cy="628981"/>
          </a:xfrm>
          <a:prstGeom prst="roundRect">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3083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15">
                                            <p:txEl>
                                              <p:pRg st="0" end="0"/>
                                            </p:txEl>
                                          </p:spTgt>
                                        </p:tgtEl>
                                        <p:attrNameLst>
                                          <p:attrName>style.opacity</p:attrName>
                                        </p:attrNameLst>
                                      </p:cBhvr>
                                      <p:to>
                                        <p:strVal val="0.5"/>
                                      </p:to>
                                    </p:set>
                                    <p:animEffect filter="image" prLst="opacity: 0.5">
                                      <p:cBhvr rctx="IE">
                                        <p:cTn id="7" dur="indefinite"/>
                                        <p:tgtEl>
                                          <p:spTgt spid="15">
                                            <p:txEl>
                                              <p:pRg st="0" end="0"/>
                                            </p:txEl>
                                          </p:spTgt>
                                        </p:tgtEl>
                                      </p:cBhvr>
                                    </p:animEffect>
                                  </p:childTnLst>
                                </p:cTn>
                              </p:par>
                              <p:par>
                                <p:cTn id="8" presetID="9" presetClass="emph" presetSubtype="0" nodeType="withEffect">
                                  <p:stCondLst>
                                    <p:cond delay="0"/>
                                  </p:stCondLst>
                                  <p:childTnLst>
                                    <p:set>
                                      <p:cBhvr>
                                        <p:cTn id="9" dur="indefinite"/>
                                        <p:tgtEl>
                                          <p:spTgt spid="15">
                                            <p:txEl>
                                              <p:pRg st="1" end="1"/>
                                            </p:txEl>
                                          </p:spTgt>
                                        </p:tgtEl>
                                        <p:attrNameLst>
                                          <p:attrName>style.opacity</p:attrName>
                                        </p:attrNameLst>
                                      </p:cBhvr>
                                      <p:to>
                                        <p:strVal val="0.5"/>
                                      </p:to>
                                    </p:set>
                                    <p:animEffect filter="image" prLst="opacity: 0.5">
                                      <p:cBhvr rctx="IE">
                                        <p:cTn id="10" dur="indefinite"/>
                                        <p:tgtEl>
                                          <p:spTgt spid="15">
                                            <p:txEl>
                                              <p:pRg st="1" end="1"/>
                                            </p:txEl>
                                          </p:spTgt>
                                        </p:tgtEl>
                                      </p:cBhvr>
                                    </p:animEffect>
                                  </p:childTnLst>
                                </p:cTn>
                              </p:par>
                              <p:par>
                                <p:cTn id="11" presetID="1" presetClass="entr" presetSubtype="0" fill="hold" nodeType="withEffect">
                                  <p:stCondLst>
                                    <p:cond delay="0"/>
                                  </p:stCondLst>
                                  <p:childTnLst>
                                    <p:set>
                                      <p:cBhvr>
                                        <p:cTn id="12" dur="1" fill="hold">
                                          <p:stCondLst>
                                            <p:cond delay="0"/>
                                          </p:stCondLst>
                                        </p:cTn>
                                        <p:tgtEl>
                                          <p:spTgt spid="1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9" presetClass="emph" presetSubtype="0" nodeType="withEffect">
                                  <p:stCondLst>
                                    <p:cond delay="0"/>
                                  </p:stCondLst>
                                  <p:childTnLst>
                                    <p:set>
                                      <p:cBhvr>
                                        <p:cTn id="26" dur="indefinite"/>
                                        <p:tgtEl>
                                          <p:spTgt spid="15">
                                            <p:txEl>
                                              <p:pRg st="2" end="2"/>
                                            </p:txEl>
                                          </p:spTgt>
                                        </p:tgtEl>
                                        <p:attrNameLst>
                                          <p:attrName>style.opacity</p:attrName>
                                        </p:attrNameLst>
                                      </p:cBhvr>
                                      <p:to>
                                        <p:strVal val="0.5"/>
                                      </p:to>
                                    </p:set>
                                    <p:animEffect filter="image" prLst="opacity: 0.5">
                                      <p:cBhvr rctx="IE">
                                        <p:cTn id="27" dur="indefinite"/>
                                        <p:tgtEl>
                                          <p:spTgt spid="15">
                                            <p:txEl>
                                              <p:pRg st="2" end="2"/>
                                            </p:txEl>
                                          </p:spTgt>
                                        </p:tgtEl>
                                      </p:cBhvr>
                                    </p:animEffect>
                                  </p:childTnLst>
                                </p:cTn>
                              </p:par>
                              <p:par>
                                <p:cTn id="28" presetID="9" presetClass="emph" presetSubtype="0" nodeType="withEffect">
                                  <p:stCondLst>
                                    <p:cond delay="0"/>
                                  </p:stCondLst>
                                  <p:childTnLst>
                                    <p:set>
                                      <p:cBhvr>
                                        <p:cTn id="29" dur="indefinite"/>
                                        <p:tgtEl>
                                          <p:spTgt spid="15">
                                            <p:txEl>
                                              <p:pRg st="3" end="3"/>
                                            </p:txEl>
                                          </p:spTgt>
                                        </p:tgtEl>
                                        <p:attrNameLst>
                                          <p:attrName>style.opacity</p:attrName>
                                        </p:attrNameLst>
                                      </p:cBhvr>
                                      <p:to>
                                        <p:strVal val="0.5"/>
                                      </p:to>
                                    </p:set>
                                    <p:animEffect filter="image" prLst="opacity: 0.5">
                                      <p:cBhvr rctx="IE">
                                        <p:cTn id="30" dur="indefinite"/>
                                        <p:tgtEl>
                                          <p:spTgt spid="15">
                                            <p:txEl>
                                              <p:pRg st="3" end="3"/>
                                            </p:txEl>
                                          </p:spTgt>
                                        </p:tgtEl>
                                      </p:cBhvr>
                                    </p:animEffect>
                                  </p:childTnLst>
                                </p:cTn>
                              </p:par>
                            </p:childTnLst>
                          </p:cTn>
                        </p:par>
                        <p:par>
                          <p:cTn id="31" fill="hold">
                            <p:stCondLst>
                              <p:cond delay="0"/>
                            </p:stCondLst>
                            <p:childTnLst>
                              <p:par>
                                <p:cTn id="32" presetID="1" presetClass="entr" presetSubtype="0" fill="hold" grpId="0" nodeType="afterEffect">
                                  <p:stCondLst>
                                    <p:cond delay="0"/>
                                  </p:stCondLst>
                                  <p:childTnLst>
                                    <p:set>
                                      <p:cBhvr>
                                        <p:cTn id="33" dur="1" fill="hold">
                                          <p:stCondLst>
                                            <p:cond delay="0"/>
                                          </p:stCondLst>
                                        </p:cTn>
                                        <p:tgtEl>
                                          <p:spTgt spid="16"/>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Corpus Design Choice</a:t>
            </a: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4</a:t>
            </a:fld>
            <a:endParaRPr lang="en"/>
          </a:p>
        </p:txBody>
      </p:sp>
      <p:sp>
        <p:nvSpPr>
          <p:cNvPr id="6" name="Shape 354">
            <a:extLst>
              <a:ext uri="{FF2B5EF4-FFF2-40B4-BE49-F238E27FC236}">
                <a16:creationId xmlns:a16="http://schemas.microsoft.com/office/drawing/2014/main" id="{92D6B4F1-2B1A-443D-A04D-786D891406CD}"/>
              </a:ext>
            </a:extLst>
          </p:cNvPr>
          <p:cNvSpPr txBox="1">
            <a:spLocks noGrp="1"/>
          </p:cNvSpPr>
          <p:nvPr>
            <p:ph type="body" idx="1"/>
          </p:nvPr>
        </p:nvSpPr>
        <p:spPr>
          <a:xfrm>
            <a:off x="311699" y="740987"/>
            <a:ext cx="8753017" cy="4148146"/>
          </a:xfrm>
          <a:prstGeom prst="rect">
            <a:avLst/>
          </a:prstGeom>
        </p:spPr>
        <p:txBody>
          <a:bodyPr lIns="91425" tIns="91425" rIns="91425" bIns="91425" anchor="t" anchorCtr="0">
            <a:noAutofit/>
          </a:bodyPr>
          <a:lstStyle/>
          <a:p>
            <a:pPr marL="457200" indent="-228600">
              <a:buClr>
                <a:srgbClr val="000000"/>
              </a:buClr>
            </a:pPr>
            <a:r>
              <a:rPr lang="en-US" dirty="0">
                <a:solidFill>
                  <a:srgbClr val="000000"/>
                </a:solidFill>
              </a:rPr>
              <a:t>CPS Domain</a:t>
            </a:r>
          </a:p>
          <a:p>
            <a:pPr marL="457200" indent="-228600">
              <a:buClr>
                <a:srgbClr val="000000"/>
              </a:buClr>
            </a:pPr>
            <a:r>
              <a:rPr lang="en-US" dirty="0">
                <a:solidFill>
                  <a:srgbClr val="000000"/>
                </a:solidFill>
              </a:rPr>
              <a:t>	From author-provided description and tags</a:t>
            </a:r>
          </a:p>
          <a:p>
            <a:pPr marL="457200" indent="-228600">
              <a:buClr>
                <a:srgbClr val="000000"/>
              </a:buClr>
            </a:pPr>
            <a:r>
              <a:rPr lang="en-US" dirty="0">
                <a:solidFill>
                  <a:srgbClr val="000000"/>
                </a:solidFill>
              </a:rPr>
              <a:t>Trivial Models</a:t>
            </a:r>
          </a:p>
          <a:p>
            <a:pPr marL="457200" indent="-228600">
              <a:buClr>
                <a:srgbClr val="000000"/>
              </a:buClr>
            </a:pPr>
            <a:r>
              <a:rPr lang="en-US" dirty="0">
                <a:solidFill>
                  <a:srgbClr val="000000"/>
                </a:solidFill>
              </a:rPr>
              <a:t>	Manually identified</a:t>
            </a:r>
          </a:p>
          <a:p>
            <a:pPr marL="457200" indent="-228600">
              <a:buClr>
                <a:srgbClr val="000000"/>
              </a:buClr>
            </a:pPr>
            <a:r>
              <a:rPr lang="en-US" dirty="0">
                <a:solidFill>
                  <a:srgbClr val="000000"/>
                </a:solidFill>
              </a:rPr>
              <a:t>Model Sources	</a:t>
            </a:r>
          </a:p>
          <a:p>
            <a:pPr marL="457200" indent="-228600">
              <a:buClr>
                <a:srgbClr val="000000"/>
              </a:buClr>
            </a:pPr>
            <a:r>
              <a:rPr lang="en-US" dirty="0">
                <a:solidFill>
                  <a:srgbClr val="000000"/>
                </a:solidFill>
              </a:rPr>
              <a:t>	MathWorks’ </a:t>
            </a:r>
            <a:r>
              <a:rPr lang="en-US" i="1" dirty="0">
                <a:solidFill>
                  <a:srgbClr val="000000"/>
                </a:solidFill>
              </a:rPr>
              <a:t>tutorial</a:t>
            </a:r>
            <a:r>
              <a:rPr lang="en-US" dirty="0">
                <a:solidFill>
                  <a:srgbClr val="000000"/>
                </a:solidFill>
              </a:rPr>
              <a:t> models</a:t>
            </a:r>
          </a:p>
          <a:p>
            <a:pPr marL="457200" indent="-228600">
              <a:buClr>
                <a:srgbClr val="000000"/>
              </a:buClr>
            </a:pPr>
            <a:r>
              <a:rPr lang="en-US" dirty="0">
                <a:solidFill>
                  <a:srgbClr val="000000"/>
                </a:solidFill>
              </a:rPr>
              <a:t>	Public Repositories: MathWorks’ </a:t>
            </a:r>
            <a:r>
              <a:rPr lang="en-US" dirty="0" err="1">
                <a:solidFill>
                  <a:srgbClr val="000000"/>
                </a:solidFill>
              </a:rPr>
              <a:t>FileExchange</a:t>
            </a:r>
            <a:r>
              <a:rPr lang="en-US" dirty="0">
                <a:solidFill>
                  <a:srgbClr val="000000"/>
                </a:solidFill>
              </a:rPr>
              <a:t>, GitHub, and </a:t>
            </a:r>
            <a:r>
              <a:rPr lang="en-US" dirty="0" err="1">
                <a:solidFill>
                  <a:srgbClr val="000000"/>
                </a:solidFill>
              </a:rPr>
              <a:t>SourceForge</a:t>
            </a:r>
            <a:endParaRPr lang="en-US" dirty="0">
              <a:solidFill>
                <a:srgbClr val="000000"/>
              </a:solidFill>
            </a:endParaRPr>
          </a:p>
          <a:p>
            <a:pPr marL="457200" indent="-228600">
              <a:buClr>
                <a:srgbClr val="000000"/>
              </a:buClr>
            </a:pPr>
            <a:r>
              <a:rPr lang="en-US" dirty="0">
                <a:solidFill>
                  <a:srgbClr val="000000"/>
                </a:solidFill>
              </a:rPr>
              <a:t>	Academic and Search Engine results</a:t>
            </a:r>
          </a:p>
          <a:p>
            <a:pPr marL="457200" indent="-228600">
              <a:buClr>
                <a:srgbClr val="000000"/>
              </a:buClr>
            </a:pPr>
            <a:endParaRPr lang="en-US" dirty="0">
              <a:solidFill>
                <a:srgbClr val="000000"/>
              </a:solidFill>
            </a:endParaRPr>
          </a:p>
          <a:p>
            <a:pPr marL="457200" indent="-228600">
              <a:buClr>
                <a:srgbClr val="000000"/>
              </a:buClr>
            </a:pPr>
            <a:endParaRPr lang="en-US" dirty="0">
              <a:solidFill>
                <a:srgbClr val="000000"/>
              </a:solidFill>
            </a:endParaRPr>
          </a:p>
          <a:p>
            <a:pPr marL="457200" indent="-228600">
              <a:buClr>
                <a:srgbClr val="000000"/>
              </a:buClr>
            </a:pPr>
            <a:endParaRPr lang="en-US" dirty="0">
              <a:solidFill>
                <a:srgbClr val="000000"/>
              </a:solidFill>
            </a:endParaRPr>
          </a:p>
        </p:txBody>
      </p:sp>
    </p:spTree>
    <p:extLst>
      <p:ext uri="{BB962C8B-B14F-4D97-AF65-F5344CB8AC3E}">
        <p14:creationId xmlns:p14="http://schemas.microsoft.com/office/powerpoint/2010/main" val="116866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9" presetClass="emph" presetSubtype="0" nodeType="withEffect">
                                  <p:stCondLst>
                                    <p:cond delay="0"/>
                                  </p:stCondLst>
                                  <p:childTnLst>
                                    <p:set>
                                      <p:cBhvr>
                                        <p:cTn id="10" dur="indefinite"/>
                                        <p:tgtEl>
                                          <p:spTgt spid="6">
                                            <p:txEl>
                                              <p:pRg st="0" end="0"/>
                                            </p:txEl>
                                          </p:spTgt>
                                        </p:tgtEl>
                                        <p:attrNameLst>
                                          <p:attrName>style.opacity</p:attrName>
                                        </p:attrNameLst>
                                      </p:cBhvr>
                                      <p:to>
                                        <p:strVal val="0.5"/>
                                      </p:to>
                                    </p:set>
                                    <p:animEffect filter="image" prLst="opacity: 0.5">
                                      <p:cBhvr rctx="IE">
                                        <p:cTn id="11" dur="indefinite"/>
                                        <p:tgtEl>
                                          <p:spTgt spid="6">
                                            <p:txEl>
                                              <p:pRg st="0" end="0"/>
                                            </p:txEl>
                                          </p:spTgt>
                                        </p:tgtEl>
                                      </p:cBhvr>
                                    </p:animEffect>
                                  </p:childTnLst>
                                </p:cTn>
                              </p:par>
                              <p:par>
                                <p:cTn id="12" presetID="9" presetClass="emph" presetSubtype="0" nodeType="withEffect">
                                  <p:stCondLst>
                                    <p:cond delay="0"/>
                                  </p:stCondLst>
                                  <p:childTnLst>
                                    <p:set>
                                      <p:cBhvr>
                                        <p:cTn id="13" dur="indefinite"/>
                                        <p:tgtEl>
                                          <p:spTgt spid="6">
                                            <p:txEl>
                                              <p:pRg st="1" end="1"/>
                                            </p:txEl>
                                          </p:spTgt>
                                        </p:tgtEl>
                                        <p:attrNameLst>
                                          <p:attrName>style.opacity</p:attrName>
                                        </p:attrNameLst>
                                      </p:cBhvr>
                                      <p:to>
                                        <p:strVal val="0.5"/>
                                      </p:to>
                                    </p:set>
                                    <p:animEffect filter="image" prLst="opacity: 0.5">
                                      <p:cBhvr rctx="IE">
                                        <p:cTn id="14" dur="indefinite"/>
                                        <p:tgtEl>
                                          <p:spTgt spid="6">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childTnLst>
                                </p:cTn>
                              </p:par>
                              <p:par>
                                <p:cTn id="25" presetID="9" presetClass="emph" presetSubtype="0" nodeType="withEffect">
                                  <p:stCondLst>
                                    <p:cond delay="0"/>
                                  </p:stCondLst>
                                  <p:childTnLst>
                                    <p:set>
                                      <p:cBhvr>
                                        <p:cTn id="26" dur="indefinite"/>
                                        <p:tgtEl>
                                          <p:spTgt spid="6">
                                            <p:txEl>
                                              <p:pRg st="2" end="2"/>
                                            </p:txEl>
                                          </p:spTgt>
                                        </p:tgtEl>
                                        <p:attrNameLst>
                                          <p:attrName>style.opacity</p:attrName>
                                        </p:attrNameLst>
                                      </p:cBhvr>
                                      <p:to>
                                        <p:strVal val="0.5"/>
                                      </p:to>
                                    </p:set>
                                    <p:animEffect filter="image" prLst="opacity: 0.5">
                                      <p:cBhvr rctx="IE">
                                        <p:cTn id="27" dur="indefinite"/>
                                        <p:tgtEl>
                                          <p:spTgt spid="6">
                                            <p:txEl>
                                              <p:pRg st="2" end="2"/>
                                            </p:txEl>
                                          </p:spTgt>
                                        </p:tgtEl>
                                      </p:cBhvr>
                                    </p:animEffect>
                                  </p:childTnLst>
                                </p:cTn>
                              </p:par>
                              <p:par>
                                <p:cTn id="28" presetID="9" presetClass="emph" presetSubtype="0" nodeType="withEffect">
                                  <p:stCondLst>
                                    <p:cond delay="0"/>
                                  </p:stCondLst>
                                  <p:childTnLst>
                                    <p:set>
                                      <p:cBhvr>
                                        <p:cTn id="29" dur="indefinite"/>
                                        <p:tgtEl>
                                          <p:spTgt spid="6">
                                            <p:txEl>
                                              <p:pRg st="3" end="3"/>
                                            </p:txEl>
                                          </p:spTgt>
                                        </p:tgtEl>
                                        <p:attrNameLst>
                                          <p:attrName>style.opacity</p:attrName>
                                        </p:attrNameLst>
                                      </p:cBhvr>
                                      <p:to>
                                        <p:strVal val="0.5"/>
                                      </p:to>
                                    </p:set>
                                    <p:animEffect filter="image" prLst="opacity: 0.5">
                                      <p:cBhvr rctx="IE">
                                        <p:cTn id="30" dur="indefinite"/>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Design Choice</a:t>
            </a:r>
            <a:endParaRPr lang="en" dirty="0">
              <a:solidFill>
                <a:srgbClr val="3D85C6"/>
              </a:solidFill>
            </a:endParaRPr>
          </a:p>
        </p:txBody>
      </p:sp>
      <p:sp>
        <p:nvSpPr>
          <p:cNvPr id="353" name="Shape 353"/>
          <p:cNvSpPr/>
          <p:nvPr/>
        </p:nvSpPr>
        <p:spPr>
          <a:xfrm>
            <a:off x="1077225" y="3731000"/>
            <a:ext cx="1448100" cy="8490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5</a:t>
            </a:fld>
            <a:endParaRPr lang="en"/>
          </a:p>
        </p:txBody>
      </p:sp>
      <p:sp>
        <p:nvSpPr>
          <p:cNvPr id="6" name="Shape 354">
            <a:extLst>
              <a:ext uri="{FF2B5EF4-FFF2-40B4-BE49-F238E27FC236}">
                <a16:creationId xmlns:a16="http://schemas.microsoft.com/office/drawing/2014/main" id="{92D6B4F1-2B1A-443D-A04D-786D891406CD}"/>
              </a:ext>
            </a:extLst>
          </p:cNvPr>
          <p:cNvSpPr txBox="1">
            <a:spLocks noGrp="1"/>
          </p:cNvSpPr>
          <p:nvPr>
            <p:ph type="body" idx="1"/>
          </p:nvPr>
        </p:nvSpPr>
        <p:spPr>
          <a:xfrm>
            <a:off x="311699" y="740987"/>
            <a:ext cx="8753017" cy="4148146"/>
          </a:xfrm>
          <a:prstGeom prst="rect">
            <a:avLst/>
          </a:prstGeom>
        </p:spPr>
        <p:txBody>
          <a:bodyPr lIns="91425" tIns="91425" rIns="91425" bIns="91425" anchor="t" anchorCtr="0">
            <a:noAutofit/>
          </a:bodyPr>
          <a:lstStyle/>
          <a:p>
            <a:pPr marL="457200" indent="-228600">
              <a:buClr>
                <a:srgbClr val="000000"/>
              </a:buClr>
            </a:pPr>
            <a:r>
              <a:rPr lang="en-US" dirty="0">
                <a:solidFill>
                  <a:srgbClr val="000000"/>
                </a:solidFill>
              </a:rPr>
              <a:t>Content Type</a:t>
            </a:r>
          </a:p>
          <a:p>
            <a:pPr marL="457200" indent="-228600">
              <a:buClr>
                <a:srgbClr val="000000"/>
              </a:buClr>
            </a:pPr>
            <a:r>
              <a:rPr lang="en-US" dirty="0">
                <a:solidFill>
                  <a:srgbClr val="000000"/>
                </a:solidFill>
              </a:rPr>
              <a:t>	Only include projects with .mdl and .</a:t>
            </a:r>
            <a:r>
              <a:rPr lang="en-US" dirty="0" err="1">
                <a:solidFill>
                  <a:srgbClr val="000000"/>
                </a:solidFill>
              </a:rPr>
              <a:t>slx</a:t>
            </a:r>
            <a:r>
              <a:rPr lang="en-US" dirty="0">
                <a:solidFill>
                  <a:srgbClr val="000000"/>
                </a:solidFill>
              </a:rPr>
              <a:t> files</a:t>
            </a:r>
          </a:p>
          <a:p>
            <a:pPr marL="457200" indent="-228600">
              <a:buClr>
                <a:srgbClr val="000000"/>
              </a:buClr>
            </a:pPr>
            <a:r>
              <a:rPr lang="en-US" dirty="0">
                <a:solidFill>
                  <a:srgbClr val="000000"/>
                </a:solidFill>
              </a:rPr>
              <a:t>	Keep other artifacts in the project</a:t>
            </a:r>
          </a:p>
          <a:p>
            <a:pPr marL="457200" indent="-228600">
              <a:buClr>
                <a:srgbClr val="000000"/>
              </a:buClr>
            </a:pPr>
            <a:r>
              <a:rPr lang="en-US" dirty="0">
                <a:solidFill>
                  <a:srgbClr val="000000"/>
                </a:solidFill>
              </a:rPr>
              <a:t>Test Harness and Libraries</a:t>
            </a:r>
          </a:p>
          <a:p>
            <a:pPr marL="457200" indent="-228600">
              <a:buClr>
                <a:srgbClr val="000000"/>
              </a:buClr>
            </a:pPr>
            <a:r>
              <a:rPr lang="en-US" dirty="0">
                <a:solidFill>
                  <a:srgbClr val="000000"/>
                </a:solidFill>
              </a:rPr>
              <a:t>	Keep, identify and publish</a:t>
            </a:r>
          </a:p>
          <a:p>
            <a:pPr marL="457200" indent="-228600">
              <a:buClr>
                <a:srgbClr val="000000"/>
              </a:buClr>
            </a:pPr>
            <a:r>
              <a:rPr lang="en-US" dirty="0">
                <a:solidFill>
                  <a:srgbClr val="000000"/>
                </a:solidFill>
              </a:rPr>
              <a:t>Toolbox Requirement</a:t>
            </a:r>
          </a:p>
          <a:p>
            <a:pPr marL="457200" indent="-228600">
              <a:buClr>
                <a:srgbClr val="000000"/>
              </a:buClr>
            </a:pPr>
            <a:r>
              <a:rPr lang="en-US" dirty="0">
                <a:solidFill>
                  <a:srgbClr val="000000"/>
                </a:solidFill>
              </a:rPr>
              <a:t>	Mandatory and optional requirements</a:t>
            </a:r>
          </a:p>
          <a:p>
            <a:pPr marL="457200" indent="-228600">
              <a:buClr>
                <a:srgbClr val="000000"/>
              </a:buClr>
            </a:pPr>
            <a:endParaRPr lang="en-US" dirty="0">
              <a:solidFill>
                <a:srgbClr val="000000"/>
              </a:solidFill>
            </a:endParaRPr>
          </a:p>
          <a:p>
            <a:pPr marL="457200" indent="-228600">
              <a:buClr>
                <a:srgbClr val="000000"/>
              </a:buClr>
            </a:pPr>
            <a:endParaRPr lang="en-US" dirty="0">
              <a:solidFill>
                <a:srgbClr val="000000"/>
              </a:solidFill>
            </a:endParaRPr>
          </a:p>
        </p:txBody>
      </p:sp>
    </p:spTree>
    <p:extLst>
      <p:ext uri="{BB962C8B-B14F-4D97-AF65-F5344CB8AC3E}">
        <p14:creationId xmlns:p14="http://schemas.microsoft.com/office/powerpoint/2010/main" val="220738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par>
                                <p:cTn id="9" presetID="9" presetClass="emph" presetSubtype="0" nodeType="withEffect">
                                  <p:stCondLst>
                                    <p:cond delay="0"/>
                                  </p:stCondLst>
                                  <p:childTnLst>
                                    <p:set>
                                      <p:cBhvr>
                                        <p:cTn id="10" dur="indefinite"/>
                                        <p:tgtEl>
                                          <p:spTgt spid="6">
                                            <p:txEl>
                                              <p:pRg st="1" end="1"/>
                                            </p:txEl>
                                          </p:spTgt>
                                        </p:tgtEl>
                                        <p:attrNameLst>
                                          <p:attrName>style.opacity</p:attrName>
                                        </p:attrNameLst>
                                      </p:cBhvr>
                                      <p:to>
                                        <p:strVal val="0.5"/>
                                      </p:to>
                                    </p:set>
                                    <p:animEffect filter="image" prLst="opacity: 0.5">
                                      <p:cBhvr rctx="IE">
                                        <p:cTn id="11" dur="indefinite"/>
                                        <p:tgtEl>
                                          <p:spTgt spid="6">
                                            <p:txEl>
                                              <p:pRg st="1" end="1"/>
                                            </p:txEl>
                                          </p:spTgt>
                                        </p:tgtEl>
                                      </p:cBhvr>
                                    </p:animEffect>
                                  </p:childTnLst>
                                </p:cTn>
                              </p:par>
                              <p:par>
                                <p:cTn id="12" presetID="9" presetClass="emph" presetSubtype="0" nodeType="withEffect">
                                  <p:stCondLst>
                                    <p:cond delay="0"/>
                                  </p:stCondLst>
                                  <p:childTnLst>
                                    <p:set>
                                      <p:cBhvr>
                                        <p:cTn id="13" dur="indefinite"/>
                                        <p:tgtEl>
                                          <p:spTgt spid="6">
                                            <p:txEl>
                                              <p:pRg st="2" end="2"/>
                                            </p:txEl>
                                          </p:spTgt>
                                        </p:tgtEl>
                                        <p:attrNameLst>
                                          <p:attrName>style.opacity</p:attrName>
                                        </p:attrNameLst>
                                      </p:cBhvr>
                                      <p:to>
                                        <p:strVal val="0.5"/>
                                      </p:to>
                                    </p:set>
                                    <p:animEffect filter="image" prLst="opacity: 0.5">
                                      <p:cBhvr rctx="IE">
                                        <p:cTn id="14" dur="indefinite"/>
                                        <p:tgtEl>
                                          <p:spTgt spid="6">
                                            <p:txEl>
                                              <p:pRg st="2" end="2"/>
                                            </p:txEl>
                                          </p:spTgt>
                                        </p:tgtEl>
                                      </p:cBhvr>
                                    </p:animEffect>
                                  </p:childTnLst>
                                </p:cTn>
                              </p:par>
                              <p:par>
                                <p:cTn id="15" presetID="9" presetClass="emph" presetSubtype="0" nodeType="withEffect">
                                  <p:stCondLst>
                                    <p:cond delay="0"/>
                                  </p:stCondLst>
                                  <p:childTnLst>
                                    <p:set>
                                      <p:cBhvr>
                                        <p:cTn id="16" dur="indefinite"/>
                                        <p:tgtEl>
                                          <p:spTgt spid="6">
                                            <p:txEl>
                                              <p:pRg st="0" end="0"/>
                                            </p:txEl>
                                          </p:spTgt>
                                        </p:tgtEl>
                                        <p:attrNameLst>
                                          <p:attrName>style.opacity</p:attrName>
                                        </p:attrNameLst>
                                      </p:cBhvr>
                                      <p:to>
                                        <p:strVal val="0.5"/>
                                      </p:to>
                                    </p:set>
                                    <p:animEffect filter="image" prLst="opacity: 0.5">
                                      <p:cBhvr rctx="IE">
                                        <p:cTn id="17" dur="indefinite"/>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6">
                                            <p:txEl>
                                              <p:pRg st="6" end="6"/>
                                            </p:txEl>
                                          </p:spTgt>
                                        </p:tgtEl>
                                        <p:attrNameLst>
                                          <p:attrName>style.visibility</p:attrName>
                                        </p:attrNameLst>
                                      </p:cBhvr>
                                      <p:to>
                                        <p:strVal val="visible"/>
                                      </p:to>
                                    </p:set>
                                  </p:childTnLst>
                                </p:cTn>
                              </p:par>
                              <p:par>
                                <p:cTn id="24" presetID="9" presetClass="emph" presetSubtype="0" nodeType="withEffect">
                                  <p:stCondLst>
                                    <p:cond delay="0"/>
                                  </p:stCondLst>
                                  <p:childTnLst>
                                    <p:set>
                                      <p:cBhvr>
                                        <p:cTn id="25" dur="indefinite"/>
                                        <p:tgtEl>
                                          <p:spTgt spid="6">
                                            <p:txEl>
                                              <p:pRg st="3" end="3"/>
                                            </p:txEl>
                                          </p:spTgt>
                                        </p:tgtEl>
                                        <p:attrNameLst>
                                          <p:attrName>style.opacity</p:attrName>
                                        </p:attrNameLst>
                                      </p:cBhvr>
                                      <p:to>
                                        <p:strVal val="0.5"/>
                                      </p:to>
                                    </p:set>
                                    <p:animEffect filter="image" prLst="opacity: 0.5">
                                      <p:cBhvr rctx="IE">
                                        <p:cTn id="26" dur="indefinite"/>
                                        <p:tgtEl>
                                          <p:spTgt spid="6">
                                            <p:txEl>
                                              <p:pRg st="3" end="3"/>
                                            </p:txEl>
                                          </p:spTgt>
                                        </p:tgtEl>
                                      </p:cBhvr>
                                    </p:animEffect>
                                  </p:childTnLst>
                                </p:cTn>
                              </p:par>
                              <p:par>
                                <p:cTn id="27" presetID="9" presetClass="emph" presetSubtype="0" nodeType="withEffect">
                                  <p:stCondLst>
                                    <p:cond delay="0"/>
                                  </p:stCondLst>
                                  <p:childTnLst>
                                    <p:set>
                                      <p:cBhvr>
                                        <p:cTn id="28" dur="indefinite"/>
                                        <p:tgtEl>
                                          <p:spTgt spid="6">
                                            <p:txEl>
                                              <p:pRg st="4" end="4"/>
                                            </p:txEl>
                                          </p:spTgt>
                                        </p:tgtEl>
                                        <p:attrNameLst>
                                          <p:attrName>style.opacity</p:attrName>
                                        </p:attrNameLst>
                                      </p:cBhvr>
                                      <p:to>
                                        <p:strVal val="0.5"/>
                                      </p:to>
                                    </p:set>
                                    <p:animEffect filter="image" prLst="opacity: 0.5">
                                      <p:cBhvr rctx="IE">
                                        <p:cTn id="29" dur="indefinite"/>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311700" y="3037161"/>
            <a:ext cx="8520600" cy="572700"/>
          </a:xfrm>
          <a:prstGeom prst="rect">
            <a:avLst/>
          </a:prstGeom>
        </p:spPr>
        <p:txBody>
          <a:bodyPr lIns="91425" tIns="91425" rIns="91425" bIns="91425" anchor="t" anchorCtr="0">
            <a:noAutofit/>
          </a:bodyPr>
          <a:lstStyle/>
          <a:p>
            <a:pPr lvl="0" rtl="0">
              <a:lnSpc>
                <a:spcPct val="115000"/>
              </a:lnSpc>
              <a:spcBef>
                <a:spcPts val="0"/>
              </a:spcBef>
              <a:spcAft>
                <a:spcPts val="1600"/>
              </a:spcAft>
              <a:buNone/>
            </a:pPr>
            <a:r>
              <a:rPr lang="en-US" dirty="0">
                <a:solidFill>
                  <a:srgbClr val="3D85C6"/>
                </a:solidFill>
              </a:rPr>
              <a:t>Study of Model Metrics</a:t>
            </a:r>
            <a:endParaRPr lang="en" dirty="0">
              <a:solidFill>
                <a:srgbClr val="3D85C6"/>
              </a:solidFill>
            </a:endParaRPr>
          </a:p>
        </p:txBody>
      </p:sp>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6</a:t>
            </a:fld>
            <a:endParaRPr lang="en"/>
          </a:p>
        </p:txBody>
      </p:sp>
    </p:spTree>
    <p:extLst>
      <p:ext uri="{BB962C8B-B14F-4D97-AF65-F5344CB8AC3E}">
        <p14:creationId xmlns:p14="http://schemas.microsoft.com/office/powerpoint/2010/main" val="4272210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7</a:t>
            </a:fld>
            <a:endParaRPr lang="en"/>
          </a:p>
        </p:txBody>
      </p:sp>
      <p:pic>
        <p:nvPicPr>
          <p:cNvPr id="4" name="Picture 3">
            <a:extLst>
              <a:ext uri="{FF2B5EF4-FFF2-40B4-BE49-F238E27FC236}">
                <a16:creationId xmlns:a16="http://schemas.microsoft.com/office/drawing/2014/main" id="{83413D21-47EF-4001-9097-B3A1767E4A78}"/>
              </a:ext>
            </a:extLst>
          </p:cNvPr>
          <p:cNvPicPr>
            <a:picLocks noChangeAspect="1"/>
          </p:cNvPicPr>
          <p:nvPr/>
        </p:nvPicPr>
        <p:blipFill>
          <a:blip r:embed="rId3"/>
          <a:stretch>
            <a:fillRect/>
          </a:stretch>
        </p:blipFill>
        <p:spPr>
          <a:xfrm>
            <a:off x="318348" y="240721"/>
            <a:ext cx="2315344" cy="3499128"/>
          </a:xfrm>
          <a:prstGeom prst="rect">
            <a:avLst/>
          </a:prstGeom>
        </p:spPr>
      </p:pic>
      <p:pic>
        <p:nvPicPr>
          <p:cNvPr id="5" name="Picture 4">
            <a:extLst>
              <a:ext uri="{FF2B5EF4-FFF2-40B4-BE49-F238E27FC236}">
                <a16:creationId xmlns:a16="http://schemas.microsoft.com/office/drawing/2014/main" id="{0B6BF2AB-FE1E-4447-B9ED-B763188DACD2}"/>
              </a:ext>
            </a:extLst>
          </p:cNvPr>
          <p:cNvPicPr>
            <a:picLocks noChangeAspect="1"/>
          </p:cNvPicPr>
          <p:nvPr/>
        </p:nvPicPr>
        <p:blipFill>
          <a:blip r:embed="rId4"/>
          <a:stretch>
            <a:fillRect/>
          </a:stretch>
        </p:blipFill>
        <p:spPr>
          <a:xfrm>
            <a:off x="2617508" y="167286"/>
            <a:ext cx="5353148" cy="3621247"/>
          </a:xfrm>
          <a:prstGeom prst="rect">
            <a:avLst/>
          </a:prstGeom>
        </p:spPr>
      </p:pic>
      <p:sp>
        <p:nvSpPr>
          <p:cNvPr id="8" name="TextBox 7">
            <a:extLst>
              <a:ext uri="{FF2B5EF4-FFF2-40B4-BE49-F238E27FC236}">
                <a16:creationId xmlns:a16="http://schemas.microsoft.com/office/drawing/2014/main" id="{C292CD21-B759-4BBE-9737-85302050D7DE}"/>
              </a:ext>
            </a:extLst>
          </p:cNvPr>
          <p:cNvSpPr txBox="1"/>
          <p:nvPr/>
        </p:nvSpPr>
        <p:spPr>
          <a:xfrm>
            <a:off x="318348" y="3861968"/>
            <a:ext cx="3756749" cy="1200329"/>
          </a:xfrm>
          <a:prstGeom prst="rect">
            <a:avLst/>
          </a:prstGeom>
          <a:noFill/>
        </p:spPr>
        <p:txBody>
          <a:bodyPr wrap="square" rtlCol="0">
            <a:spAutoFit/>
          </a:bodyPr>
          <a:lstStyle/>
          <a:p>
            <a:r>
              <a:rPr lang="en-US" sz="1800" dirty="0"/>
              <a:t>M:	# models</a:t>
            </a:r>
          </a:p>
          <a:p>
            <a:r>
              <a:rPr lang="en-US" sz="1800" dirty="0"/>
              <a:t>Cm:	# models compiled with 	University license</a:t>
            </a:r>
          </a:p>
          <a:p>
            <a:r>
              <a:rPr lang="en-US" sz="1800" dirty="0"/>
              <a:t>H:	# models with hierarchy</a:t>
            </a:r>
          </a:p>
        </p:txBody>
      </p:sp>
      <p:sp>
        <p:nvSpPr>
          <p:cNvPr id="10" name="Rectangle 9">
            <a:extLst>
              <a:ext uri="{FF2B5EF4-FFF2-40B4-BE49-F238E27FC236}">
                <a16:creationId xmlns:a16="http://schemas.microsoft.com/office/drawing/2014/main" id="{2424BC6A-151A-432E-9A76-7601D264C706}"/>
              </a:ext>
            </a:extLst>
          </p:cNvPr>
          <p:cNvSpPr/>
          <p:nvPr/>
        </p:nvSpPr>
        <p:spPr>
          <a:xfrm>
            <a:off x="4075097" y="3861968"/>
            <a:ext cx="4572000" cy="646331"/>
          </a:xfrm>
          <a:prstGeom prst="rect">
            <a:avLst/>
          </a:prstGeom>
        </p:spPr>
        <p:txBody>
          <a:bodyPr>
            <a:spAutoFit/>
          </a:bodyPr>
          <a:lstStyle/>
          <a:p>
            <a:pPr lvl="0"/>
            <a:r>
              <a:rPr lang="en-US" sz="1800" dirty="0"/>
              <a:t>B:	# blocks</a:t>
            </a:r>
          </a:p>
          <a:p>
            <a:pPr lvl="0"/>
            <a:r>
              <a:rPr lang="en-US" sz="1800" dirty="0"/>
              <a:t>C:	# connections </a:t>
            </a:r>
          </a:p>
        </p:txBody>
      </p:sp>
    </p:spTree>
    <p:extLst>
      <p:ext uri="{BB962C8B-B14F-4D97-AF65-F5344CB8AC3E}">
        <p14:creationId xmlns:p14="http://schemas.microsoft.com/office/powerpoint/2010/main" val="1114664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lvl="0">
              <a:spcBef>
                <a:spcPts val="0"/>
              </a:spcBef>
              <a:buNone/>
            </a:pPr>
            <a:fld id="{00000000-1234-1234-1234-123412341234}" type="slidenum">
              <a:rPr lang="en" smtClean="0"/>
              <a:t>8</a:t>
            </a:fld>
            <a:endParaRPr lang="en"/>
          </a:p>
        </p:txBody>
      </p:sp>
      <p:pic>
        <p:nvPicPr>
          <p:cNvPr id="10" name="Picture 9">
            <a:extLst>
              <a:ext uri="{FF2B5EF4-FFF2-40B4-BE49-F238E27FC236}">
                <a16:creationId xmlns:a16="http://schemas.microsoft.com/office/drawing/2014/main" id="{CA869AE1-327A-4A4D-8D70-9920131142A3}"/>
              </a:ext>
            </a:extLst>
          </p:cNvPr>
          <p:cNvPicPr>
            <a:picLocks noChangeAspect="1"/>
          </p:cNvPicPr>
          <p:nvPr/>
        </p:nvPicPr>
        <p:blipFill rotWithShape="1">
          <a:blip r:embed="rId3"/>
          <a:srcRect b="15748"/>
          <a:stretch/>
        </p:blipFill>
        <p:spPr>
          <a:xfrm>
            <a:off x="211422" y="258945"/>
            <a:ext cx="7139680" cy="3495759"/>
          </a:xfrm>
          <a:prstGeom prst="rect">
            <a:avLst/>
          </a:prstGeom>
        </p:spPr>
      </p:pic>
      <p:pic>
        <p:nvPicPr>
          <p:cNvPr id="11" name="Picture 10">
            <a:extLst>
              <a:ext uri="{FF2B5EF4-FFF2-40B4-BE49-F238E27FC236}">
                <a16:creationId xmlns:a16="http://schemas.microsoft.com/office/drawing/2014/main" id="{DE327BFA-EA34-436B-8270-3B6FA289D42C}"/>
              </a:ext>
            </a:extLst>
          </p:cNvPr>
          <p:cNvPicPr>
            <a:picLocks noChangeAspect="1"/>
          </p:cNvPicPr>
          <p:nvPr/>
        </p:nvPicPr>
        <p:blipFill>
          <a:blip r:embed="rId4"/>
          <a:stretch>
            <a:fillRect/>
          </a:stretch>
        </p:blipFill>
        <p:spPr>
          <a:xfrm>
            <a:off x="7600677" y="1924207"/>
            <a:ext cx="1254288" cy="1086030"/>
          </a:xfrm>
          <a:prstGeom prst="rect">
            <a:avLst/>
          </a:prstGeom>
        </p:spPr>
      </p:pic>
      <p:sp>
        <p:nvSpPr>
          <p:cNvPr id="3" name="TextBox 2">
            <a:extLst>
              <a:ext uri="{FF2B5EF4-FFF2-40B4-BE49-F238E27FC236}">
                <a16:creationId xmlns:a16="http://schemas.microsoft.com/office/drawing/2014/main" id="{A33612D0-0E3D-4251-95C6-93047D2F2D53}"/>
              </a:ext>
            </a:extLst>
          </p:cNvPr>
          <p:cNvSpPr txBox="1"/>
          <p:nvPr/>
        </p:nvSpPr>
        <p:spPr>
          <a:xfrm>
            <a:off x="1060057" y="3887384"/>
            <a:ext cx="864339" cy="369332"/>
          </a:xfrm>
          <a:prstGeom prst="rect">
            <a:avLst/>
          </a:prstGeom>
          <a:noFill/>
        </p:spPr>
        <p:txBody>
          <a:bodyPr wrap="none" rtlCol="0">
            <a:spAutoFit/>
          </a:bodyPr>
          <a:lstStyle/>
          <a:p>
            <a:r>
              <a:rPr lang="en-US" sz="1800" dirty="0"/>
              <a:t>Blocks</a:t>
            </a:r>
          </a:p>
        </p:txBody>
      </p:sp>
      <p:sp>
        <p:nvSpPr>
          <p:cNvPr id="8" name="TextBox 7">
            <a:extLst>
              <a:ext uri="{FF2B5EF4-FFF2-40B4-BE49-F238E27FC236}">
                <a16:creationId xmlns:a16="http://schemas.microsoft.com/office/drawing/2014/main" id="{7A533F6E-6B60-4EEF-81E5-DC4A860600D0}"/>
              </a:ext>
            </a:extLst>
          </p:cNvPr>
          <p:cNvSpPr txBox="1"/>
          <p:nvPr/>
        </p:nvSpPr>
        <p:spPr>
          <a:xfrm>
            <a:off x="2377711" y="3887384"/>
            <a:ext cx="1659429" cy="369332"/>
          </a:xfrm>
          <a:prstGeom prst="rect">
            <a:avLst/>
          </a:prstGeom>
          <a:noFill/>
        </p:spPr>
        <p:txBody>
          <a:bodyPr wrap="none" rtlCol="0">
            <a:spAutoFit/>
          </a:bodyPr>
          <a:lstStyle/>
          <a:p>
            <a:r>
              <a:rPr lang="en-US" sz="1800" dirty="0"/>
              <a:t>Unique Blocks</a:t>
            </a:r>
          </a:p>
        </p:txBody>
      </p:sp>
      <p:sp>
        <p:nvSpPr>
          <p:cNvPr id="9" name="TextBox 8">
            <a:extLst>
              <a:ext uri="{FF2B5EF4-FFF2-40B4-BE49-F238E27FC236}">
                <a16:creationId xmlns:a16="http://schemas.microsoft.com/office/drawing/2014/main" id="{3ACCACD0-84C5-4D72-879F-26B36FFD95A7}"/>
              </a:ext>
            </a:extLst>
          </p:cNvPr>
          <p:cNvSpPr txBox="1"/>
          <p:nvPr/>
        </p:nvSpPr>
        <p:spPr>
          <a:xfrm>
            <a:off x="4181514" y="3887384"/>
            <a:ext cx="2069797" cy="646331"/>
          </a:xfrm>
          <a:prstGeom prst="rect">
            <a:avLst/>
          </a:prstGeom>
          <a:noFill/>
        </p:spPr>
        <p:txBody>
          <a:bodyPr wrap="none" rtlCol="0">
            <a:spAutoFit/>
          </a:bodyPr>
          <a:lstStyle/>
          <a:p>
            <a:r>
              <a:rPr lang="en-US" sz="1800" dirty="0"/>
              <a:t>Connections</a:t>
            </a:r>
          </a:p>
          <a:p>
            <a:r>
              <a:rPr lang="en-US" sz="1800" dirty="0"/>
              <a:t>(excluding hidden)</a:t>
            </a:r>
          </a:p>
        </p:txBody>
      </p:sp>
      <p:sp>
        <p:nvSpPr>
          <p:cNvPr id="13" name="TextBox 12">
            <a:extLst>
              <a:ext uri="{FF2B5EF4-FFF2-40B4-BE49-F238E27FC236}">
                <a16:creationId xmlns:a16="http://schemas.microsoft.com/office/drawing/2014/main" id="{3CAEEC03-76EF-40C2-BB0B-9FF21DA0682A}"/>
              </a:ext>
            </a:extLst>
          </p:cNvPr>
          <p:cNvSpPr txBox="1"/>
          <p:nvPr/>
        </p:nvSpPr>
        <p:spPr>
          <a:xfrm>
            <a:off x="6162715" y="3887383"/>
            <a:ext cx="2005677" cy="646331"/>
          </a:xfrm>
          <a:prstGeom prst="rect">
            <a:avLst/>
          </a:prstGeom>
          <a:noFill/>
        </p:spPr>
        <p:txBody>
          <a:bodyPr wrap="none" rtlCol="0">
            <a:spAutoFit/>
          </a:bodyPr>
          <a:lstStyle/>
          <a:p>
            <a:r>
              <a:rPr lang="en-US" sz="1800" dirty="0"/>
              <a:t>Connections</a:t>
            </a:r>
          </a:p>
          <a:p>
            <a:r>
              <a:rPr lang="en-US" sz="1800" dirty="0"/>
              <a:t>(including hidden)</a:t>
            </a:r>
          </a:p>
        </p:txBody>
      </p:sp>
      <p:sp>
        <p:nvSpPr>
          <p:cNvPr id="6" name="TextBox 5">
            <a:extLst>
              <a:ext uri="{FF2B5EF4-FFF2-40B4-BE49-F238E27FC236}">
                <a16:creationId xmlns:a16="http://schemas.microsoft.com/office/drawing/2014/main" id="{0C6C3652-C680-457D-8B5D-4F20BE25D59D}"/>
              </a:ext>
            </a:extLst>
          </p:cNvPr>
          <p:cNvSpPr txBox="1"/>
          <p:nvPr/>
        </p:nvSpPr>
        <p:spPr>
          <a:xfrm>
            <a:off x="211422" y="4256716"/>
            <a:ext cx="8844088" cy="646331"/>
          </a:xfrm>
          <a:prstGeom prst="rect">
            <a:avLst/>
          </a:prstGeom>
          <a:noFill/>
        </p:spPr>
        <p:txBody>
          <a:bodyPr wrap="none" rtlCol="0">
            <a:spAutoFit/>
          </a:bodyPr>
          <a:lstStyle/>
          <a:p>
            <a:r>
              <a:rPr lang="en-US" sz="1800" dirty="0"/>
              <a:t>Tool 1: </a:t>
            </a:r>
            <a:r>
              <a:rPr lang="en-US" sz="1800" dirty="0" err="1"/>
              <a:t>sldiagnostics</a:t>
            </a:r>
            <a:endParaRPr lang="en-US" sz="1800" dirty="0"/>
          </a:p>
          <a:p>
            <a:r>
              <a:rPr lang="en-US" sz="1800" dirty="0"/>
              <a:t>Tool 2: </a:t>
            </a:r>
            <a:r>
              <a:rPr lang="en-US" sz="1600" dirty="0">
                <a:hlinkClick r:id="rId5"/>
              </a:rPr>
              <a:t>https://blogs.mathworks.com/simulink/2009/08/11/how-many-blocks-are-in-that-model/</a:t>
            </a:r>
            <a:r>
              <a:rPr lang="en-US" sz="1800" dirty="0"/>
              <a:t> </a:t>
            </a:r>
          </a:p>
        </p:txBody>
      </p:sp>
    </p:spTree>
    <p:extLst>
      <p:ext uri="{BB962C8B-B14F-4D97-AF65-F5344CB8AC3E}">
        <p14:creationId xmlns:p14="http://schemas.microsoft.com/office/powerpoint/2010/main" val="3486542823"/>
      </p:ext>
    </p:extLst>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3885</TotalTime>
  <Words>755</Words>
  <Application>Microsoft Office PowerPoint</Application>
  <PresentationFormat>On-screen Show (16:9)</PresentationFormat>
  <Paragraphs>170</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Cambria Math</vt:lpstr>
      <vt:lpstr>Courier New</vt:lpstr>
      <vt:lpstr>simple-light-2</vt:lpstr>
      <vt:lpstr>A Corpus of Simulink Models  for Model-based Empirical Studies</vt:lpstr>
      <vt:lpstr>Motivation</vt:lpstr>
      <vt:lpstr>Contributions</vt:lpstr>
      <vt:lpstr>Background: CPS Model</vt:lpstr>
      <vt:lpstr>Corpus Design Choice</vt:lpstr>
      <vt:lpstr>Design Choice</vt:lpstr>
      <vt:lpstr>Study of Model Metrics</vt:lpstr>
      <vt:lpstr>PowerPoint Presentation</vt:lpstr>
      <vt:lpstr>PowerPoint Presentation</vt:lpstr>
      <vt:lpstr>PowerPoint Presentation</vt:lpstr>
      <vt:lpstr>PowerPoint Presentation</vt:lpstr>
      <vt:lpstr>Pairwise Correlation Analysis of Metrics</vt:lpstr>
      <vt:lpstr>Conclusions</vt:lpstr>
      <vt:lpstr>Corpus Available: github.com/verivital/slsf_randgen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CyFuzz: A Differential Testing Framework  for Cyber-Physical System Development Environments</dc:title>
  <dc:creator>Chowdhury, Shafiul Azam</dc:creator>
  <cp:lastModifiedBy>Shafiul Azam Chowdhury</cp:lastModifiedBy>
  <cp:revision>341</cp:revision>
  <dcterms:modified xsi:type="dcterms:W3CDTF">2018-05-27T16:52:17Z</dcterms:modified>
</cp:coreProperties>
</file>