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33"/>
  </p:notesMasterIdLst>
  <p:sldIdLst>
    <p:sldId id="397" r:id="rId2"/>
    <p:sldId id="340" r:id="rId3"/>
    <p:sldId id="261" r:id="rId4"/>
    <p:sldId id="256" r:id="rId5"/>
    <p:sldId id="396" r:id="rId6"/>
    <p:sldId id="266" r:id="rId7"/>
    <p:sldId id="394" r:id="rId8"/>
    <p:sldId id="304" r:id="rId9"/>
    <p:sldId id="321" r:id="rId10"/>
    <p:sldId id="322" r:id="rId11"/>
    <p:sldId id="323" r:id="rId12"/>
    <p:sldId id="368" r:id="rId13"/>
    <p:sldId id="285" r:id="rId14"/>
    <p:sldId id="380" r:id="rId15"/>
    <p:sldId id="390" r:id="rId16"/>
    <p:sldId id="395" r:id="rId17"/>
    <p:sldId id="389" r:id="rId18"/>
    <p:sldId id="382" r:id="rId19"/>
    <p:sldId id="383" r:id="rId20"/>
    <p:sldId id="384" r:id="rId21"/>
    <p:sldId id="358" r:id="rId22"/>
    <p:sldId id="387" r:id="rId23"/>
    <p:sldId id="386" r:id="rId24"/>
    <p:sldId id="363" r:id="rId25"/>
    <p:sldId id="376" r:id="rId26"/>
    <p:sldId id="391" r:id="rId27"/>
    <p:sldId id="392" r:id="rId28"/>
    <p:sldId id="379" r:id="rId29"/>
    <p:sldId id="378" r:id="rId30"/>
    <p:sldId id="377" r:id="rId31"/>
    <p:sldId id="29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568735-03C6-4442-A7B6-31A79A4D57B2}">
  <a:tblStyle styleId="{69568735-03C6-4442-A7B6-31A79A4D57B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0782" autoAdjust="0"/>
  </p:normalViewPr>
  <p:slideViewPr>
    <p:cSldViewPr snapToGrid="0">
      <p:cViewPr varScale="1">
        <p:scale>
          <a:sx n="137" d="100"/>
          <a:sy n="137" d="100"/>
        </p:scale>
        <p:origin x="10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483306" indent="-241653">
              <a:buClr>
                <a:schemeClr val="dk1"/>
              </a:buClr>
            </a:pPr>
            <a:endParaRPr lang="en" dirty="0">
              <a:solidFill>
                <a:schemeClr val="dk1"/>
              </a:solidFill>
            </a:endParaRPr>
          </a:p>
        </p:txBody>
      </p:sp>
    </p:spTree>
    <p:extLst>
      <p:ext uri="{BB962C8B-B14F-4D97-AF65-F5344CB8AC3E}">
        <p14:creationId xmlns:p14="http://schemas.microsoft.com/office/powerpoint/2010/main" val="380207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63926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6393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92116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It was hard to evaluate the models generated by CyFuzz – are they powerful and realistic?</a:t>
            </a:r>
            <a:endParaRPr dirty="0"/>
          </a:p>
        </p:txBody>
      </p:sp>
    </p:spTree>
    <p:extLst>
      <p:ext uri="{BB962C8B-B14F-4D97-AF65-F5344CB8AC3E}">
        <p14:creationId xmlns:p14="http://schemas.microsoft.com/office/powerpoint/2010/main" val="17325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52617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312265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5602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8734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54437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483306" indent="-241653">
              <a:buClr>
                <a:schemeClr val="dk1"/>
              </a:buClr>
            </a:pPr>
            <a:endParaRPr lang="en" dirty="0">
              <a:solidFill>
                <a:schemeClr val="dk1"/>
              </a:solidFill>
            </a:endParaRPr>
          </a:p>
        </p:txBody>
      </p:sp>
    </p:spTree>
    <p:extLst>
      <p:ext uri="{BB962C8B-B14F-4D97-AF65-F5344CB8AC3E}">
        <p14:creationId xmlns:p14="http://schemas.microsoft.com/office/powerpoint/2010/main" val="2816284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24352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75273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235777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98285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97103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8344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57488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7728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964410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65140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Ideally, we should</a:t>
            </a:r>
            <a:r>
              <a:rPr lang="en-US" baseline="0" dirty="0"/>
              <a:t> formally verify that there are no bugs.</a:t>
            </a:r>
          </a:p>
          <a:p>
            <a:pPr lvl="0" rtl="0">
              <a:spcBef>
                <a:spcPts val="0"/>
              </a:spcBef>
              <a:buNone/>
            </a:pPr>
            <a:endParaRPr lang="en-US" baseline="0" dirty="0"/>
          </a:p>
          <a:p>
            <a:pPr lvl="0" rtl="0">
              <a:spcBef>
                <a:spcPts val="0"/>
              </a:spcBef>
              <a:buNone/>
            </a:pPr>
            <a:r>
              <a:rPr lang="en-US" baseline="0" dirty="0"/>
              <a:t>Unfortunately, this not feasible to formally verify the entire CPS tool chain -- due to the large code base</a:t>
            </a:r>
          </a:p>
          <a:p>
            <a:pPr lvl="0" rtl="0">
              <a:spcBef>
                <a:spcPts val="0"/>
              </a:spcBef>
              <a:buNone/>
            </a:pPr>
            <a:endParaRPr lang="en-US" baseline="0" dirty="0"/>
          </a:p>
          <a:p>
            <a:pPr lvl="0" rtl="0">
              <a:spcBef>
                <a:spcPts val="0"/>
              </a:spcBef>
              <a:buNone/>
            </a:pPr>
            <a:r>
              <a:rPr lang="en-US" baseline="0" dirty="0"/>
              <a:t>And also, commercial CPS tool chains have rapid release cycle.</a:t>
            </a:r>
          </a:p>
          <a:p>
            <a:pPr lvl="0" rtl="0">
              <a:spcBef>
                <a:spcPts val="0"/>
              </a:spcBef>
              <a:buNone/>
            </a:pPr>
            <a:r>
              <a:rPr lang="en-US" baseline="0" dirty="0"/>
              <a:t>So it’s hard to get complete and/or updated formal specifications.</a:t>
            </a:r>
            <a:endParaRPr lang="e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30497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Welcome to the talk on automatic bug finding -- in Cyber-Physical System tool chains -- with our scheme SLforge</a:t>
            </a: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483306" indent="-241653">
              <a:buClr>
                <a:schemeClr val="dk1"/>
              </a:buClr>
            </a:pPr>
            <a:r>
              <a:rPr lang="en-US" dirty="0">
                <a:solidFill>
                  <a:schemeClr val="dk1"/>
                </a:solidFill>
              </a:rPr>
              <a:t>Existing CPS tool chain testing scheme is inefficient in finding bugs.</a:t>
            </a:r>
          </a:p>
          <a:p>
            <a:pPr marL="483306" indent="-241653">
              <a:buClr>
                <a:schemeClr val="dk1"/>
              </a:buClr>
            </a:pPr>
            <a:r>
              <a:rPr lang="en-US" dirty="0">
                <a:solidFill>
                  <a:schemeClr val="dk1"/>
                </a:solidFill>
              </a:rPr>
              <a:t>In this paper we identify its limitation and address them, presenting a systematic model generator</a:t>
            </a:r>
          </a:p>
          <a:p>
            <a:pPr marL="483306" indent="-241653">
              <a:buClr>
                <a:schemeClr val="dk1"/>
              </a:buClr>
            </a:pPr>
            <a:r>
              <a:rPr lang="en-US" dirty="0">
                <a:solidFill>
                  <a:schemeClr val="dk1"/>
                </a:solidFill>
              </a:rPr>
              <a:t>	which has already found 11 confirmed bugs in Simulink.</a:t>
            </a:r>
          </a:p>
          <a:p>
            <a:pPr marL="483306" indent="-241653">
              <a:buClr>
                <a:schemeClr val="dk1"/>
              </a:buClr>
            </a:pPr>
            <a:endParaRPr lang="en-US" dirty="0">
              <a:solidFill>
                <a:schemeClr val="dk1"/>
              </a:solidFill>
            </a:endParaRPr>
          </a:p>
          <a:p>
            <a:pPr marL="483306" indent="-241653">
              <a:buClr>
                <a:schemeClr val="dk1"/>
              </a:buClr>
            </a:pPr>
            <a:r>
              <a:rPr lang="en-US" dirty="0">
                <a:solidFill>
                  <a:schemeClr val="dk1"/>
                </a:solidFill>
              </a:rPr>
              <a:t>We also did a large-scale study on public Simulink models</a:t>
            </a:r>
          </a:p>
          <a:p>
            <a:pPr marL="483306" indent="-241653">
              <a:buClr>
                <a:schemeClr val="dk1"/>
              </a:buClr>
            </a:pPr>
            <a:r>
              <a:rPr lang="en-US" dirty="0">
                <a:solidFill>
                  <a:schemeClr val="dk1"/>
                </a:solidFill>
              </a:rPr>
              <a:t>To gain </a:t>
            </a:r>
            <a:r>
              <a:rPr lang="en-US" dirty="0" err="1">
                <a:solidFill>
                  <a:schemeClr val="dk1"/>
                </a:solidFill>
              </a:rPr>
              <a:t>insigtht</a:t>
            </a:r>
            <a:r>
              <a:rPr lang="en-US" dirty="0">
                <a:solidFill>
                  <a:schemeClr val="dk1"/>
                </a:solidFill>
              </a:rPr>
              <a:t> on how engineers model in the real world.</a:t>
            </a:r>
          </a:p>
          <a:p>
            <a:pPr marL="483306" indent="-241653">
              <a:buClr>
                <a:schemeClr val="dk1"/>
              </a:buClr>
            </a:pPr>
            <a:endParaRPr lang="en-US" dirty="0">
              <a:solidFill>
                <a:schemeClr val="dk1"/>
              </a:solidFill>
            </a:endParaRPr>
          </a:p>
          <a:p>
            <a:pPr marL="483306" indent="-241653">
              <a:buClr>
                <a:schemeClr val="dk1"/>
              </a:buClr>
            </a:pPr>
            <a:r>
              <a:rPr lang="en-US" dirty="0">
                <a:solidFill>
                  <a:schemeClr val="dk1"/>
                </a:solidFill>
              </a:rPr>
              <a:t>So we can guide the model </a:t>
            </a:r>
            <a:r>
              <a:rPr lang="en-US" dirty="0" err="1">
                <a:solidFill>
                  <a:schemeClr val="dk1"/>
                </a:solidFill>
              </a:rPr>
              <a:t>geneator</a:t>
            </a:r>
            <a:r>
              <a:rPr lang="en-US" dirty="0">
                <a:solidFill>
                  <a:schemeClr val="dk1"/>
                </a:solidFill>
              </a:rPr>
              <a:t> to create models which are similar to the realistic pubic models.</a:t>
            </a:r>
          </a:p>
          <a:p>
            <a:pPr marL="483306" indent="-241653">
              <a:buClr>
                <a:schemeClr val="dk1"/>
              </a:buClr>
            </a:pPr>
            <a:r>
              <a:rPr lang="en-US" dirty="0">
                <a:solidFill>
                  <a:schemeClr val="dk1"/>
                </a:solidFill>
              </a:rPr>
              <a:t>And also evaluate the model generation power.</a:t>
            </a:r>
            <a:endParaRPr lang="en" dirty="0">
              <a:solidFill>
                <a:schemeClr val="dk1"/>
              </a:solidFill>
            </a:endParaRPr>
          </a:p>
        </p:txBody>
      </p:sp>
    </p:spTree>
    <p:extLst>
      <p:ext uri="{BB962C8B-B14F-4D97-AF65-F5344CB8AC3E}">
        <p14:creationId xmlns:p14="http://schemas.microsoft.com/office/powerpoint/2010/main" val="283554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In prior work we presented the first known differential testing framework for CPS tool chain called CyFuzz.</a:t>
            </a:r>
          </a:p>
          <a:p>
            <a:pPr lvl="0" rtl="0">
              <a:spcBef>
                <a:spcPts val="0"/>
              </a:spcBef>
              <a:buNone/>
            </a:pPr>
            <a:endParaRPr lang="en-US" dirty="0"/>
          </a:p>
          <a:p>
            <a:pPr lvl="0" rtl="0">
              <a:spcBef>
                <a:spcPts val="0"/>
              </a:spcBef>
              <a:buNone/>
            </a:pPr>
            <a:r>
              <a:rPr lang="en-US" dirty="0"/>
              <a:t>Quick background on differential testing:</a:t>
            </a:r>
          </a:p>
          <a:p>
            <a:pPr lvl="0" rtl="0">
              <a:spcBef>
                <a:spcPts val="0"/>
              </a:spcBef>
              <a:buNone/>
            </a:pPr>
            <a:endParaRPr lang="en-US" dirty="0"/>
          </a:p>
          <a:p>
            <a:pPr lvl="0" rtl="0">
              <a:spcBef>
                <a:spcPts val="0"/>
              </a:spcBef>
              <a:buNone/>
            </a:pPr>
            <a:r>
              <a:rPr lang="en-US" dirty="0"/>
              <a:t>Say the CPS tool chain we want to test offers two modes: </a:t>
            </a:r>
          </a:p>
          <a:p>
            <a:pPr lvl="0" rtl="0">
              <a:spcBef>
                <a:spcPts val="0"/>
              </a:spcBef>
              <a:buNone/>
            </a:pPr>
            <a:r>
              <a:rPr lang="en-US" dirty="0"/>
              <a:t>	one with no compiler optimization, and other enables optimization</a:t>
            </a:r>
          </a:p>
          <a:p>
            <a:pPr lvl="0" rtl="0">
              <a:spcBef>
                <a:spcPts val="0"/>
              </a:spcBef>
              <a:buNone/>
            </a:pPr>
            <a:r>
              <a:rPr lang="en-US" dirty="0"/>
              <a:t>Now, CyFuzz has a test generator which automatically creates a random CPS model</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A CPS model contains of blocks, which accepts data using input port, performs calculations, and sends outputs to other blocks.</a:t>
            </a:r>
          </a:p>
          <a:p>
            <a:pPr lvl="0" rtl="0">
              <a:spcBef>
                <a:spcPts val="0"/>
              </a:spcBef>
              <a:buNone/>
            </a:pPr>
            <a:r>
              <a:rPr lang="en-US" dirty="0"/>
              <a:t>We can choose vendor provided built-in blocks from libraries</a:t>
            </a:r>
          </a:p>
          <a:p>
            <a:pPr lvl="0" rtl="0">
              <a:spcBef>
                <a:spcPts val="0"/>
              </a:spcBef>
              <a:buNone/>
            </a:pPr>
            <a:r>
              <a:rPr lang="en-US" dirty="0"/>
              <a:t>Or even define custom block behavior using procedural code.</a:t>
            </a:r>
          </a:p>
          <a:p>
            <a:pPr lvl="0" rtl="0">
              <a:spcBef>
                <a:spcPts val="0"/>
              </a:spcBef>
              <a:buNone/>
            </a:pPr>
            <a:endParaRPr lang="en-US" dirty="0"/>
          </a:p>
          <a:p>
            <a:pPr lvl="0" rtl="0">
              <a:spcBef>
                <a:spcPts val="0"/>
              </a:spcBef>
              <a:buNone/>
            </a:pPr>
            <a:r>
              <a:rPr lang="en-US" dirty="0"/>
              <a:t>Instead of flat models, we can create them in hierarchies, where a block in a “parent” model is actually a placeholder for an ENTIRE “child” model.</a:t>
            </a:r>
            <a:endParaRPr lang="en" dirty="0"/>
          </a:p>
        </p:txBody>
      </p:sp>
    </p:spTree>
    <p:extLst>
      <p:ext uri="{BB962C8B-B14F-4D97-AF65-F5344CB8AC3E}">
        <p14:creationId xmlns:p14="http://schemas.microsoft.com/office/powerpoint/2010/main" val="342799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CyFuzz is organized in 5 phases:</a:t>
            </a:r>
          </a:p>
          <a:p>
            <a:pPr lvl="0" rtl="0">
              <a:spcBef>
                <a:spcPts val="0"/>
              </a:spcBef>
              <a:buNone/>
            </a:pPr>
            <a:endParaRPr lang="en-US" dirty="0"/>
          </a:p>
          <a:p>
            <a:pPr lvl="0" rtl="0">
              <a:spcBef>
                <a:spcPts val="0"/>
              </a:spcBef>
              <a:buNone/>
            </a:pPr>
            <a:r>
              <a:rPr lang="en-US" dirty="0"/>
              <a:t>The first 3 phases create a random model</a:t>
            </a:r>
          </a:p>
          <a:p>
            <a:pPr lvl="0" rtl="0">
              <a:spcBef>
                <a:spcPts val="0"/>
              </a:spcBef>
              <a:buNone/>
            </a:pPr>
            <a:r>
              <a:rPr lang="en-US" dirty="0"/>
              <a:t>And the following two takes the model, executes it in different configurations, and compare them.</a:t>
            </a:r>
          </a:p>
          <a:p>
            <a:pPr lvl="0" rtl="0">
              <a:spcBef>
                <a:spcPts val="0"/>
              </a:spcBef>
              <a:buNone/>
            </a:pPr>
            <a:endParaRPr lang="en-US" dirty="0"/>
          </a:p>
          <a:p>
            <a:pPr lvl="0" rtl="0">
              <a:spcBef>
                <a:spcPts val="0"/>
              </a:spcBef>
              <a:buNone/>
            </a:pPr>
            <a:r>
              <a:rPr lang="en-US" dirty="0"/>
              <a:t>In the first phase it selects which blocks should be in the model</a:t>
            </a:r>
          </a:p>
          <a:p>
            <a:pPr lvl="0" rtl="0">
              <a:spcBef>
                <a:spcPts val="0"/>
              </a:spcBef>
              <a:buNone/>
            </a:pPr>
            <a:r>
              <a:rPr lang="en-US" dirty="0"/>
              <a:t>Next, it randomly connects the blocks</a:t>
            </a:r>
          </a:p>
          <a:p>
            <a:pPr lvl="0" rtl="0">
              <a:spcBef>
                <a:spcPts val="0"/>
              </a:spcBef>
              <a:buNone/>
            </a:pPr>
            <a:endParaRPr lang="en-US" dirty="0"/>
          </a:p>
          <a:p>
            <a:pPr lvl="0" rtl="0">
              <a:spcBef>
                <a:spcPts val="0"/>
              </a:spcBef>
              <a:buNone/>
            </a:pPr>
            <a:r>
              <a:rPr lang="en-US" dirty="0"/>
              <a:t>The model is likely invalid, so it has a Fix Error phase,</a:t>
            </a:r>
          </a:p>
          <a:p>
            <a:pPr lvl="0" rtl="0">
              <a:spcBef>
                <a:spcPts val="0"/>
              </a:spcBef>
              <a:buNone/>
            </a:pPr>
            <a:r>
              <a:rPr lang="en-US" dirty="0"/>
              <a:t>Where it repeatedly compiles the model, figures out what went wrong and tries to fix it – so that the compiler would accept it as a valid model.</a:t>
            </a:r>
          </a:p>
          <a:p>
            <a:pPr lvl="0" rtl="0">
              <a:spcBef>
                <a:spcPts val="0"/>
              </a:spcBef>
              <a:buNone/>
            </a:pPr>
            <a:endParaRPr lang="en-US" dirty="0"/>
          </a:p>
          <a:p>
            <a:pPr lvl="0" rtl="0">
              <a:spcBef>
                <a:spcPts val="0"/>
              </a:spcBef>
              <a:buNone/>
            </a:pPr>
            <a:r>
              <a:rPr lang="en-US" dirty="0"/>
              <a:t>Next we run the model and *log* output in different modes</a:t>
            </a:r>
          </a:p>
          <a:p>
            <a:pPr lvl="0" rtl="0">
              <a:spcBef>
                <a:spcPts val="0"/>
              </a:spcBef>
              <a:buNone/>
            </a:pPr>
            <a:r>
              <a:rPr lang="en-US" dirty="0"/>
              <a:t>And compare them for discrepancy</a:t>
            </a:r>
          </a:p>
          <a:p>
            <a:pPr lvl="0" rtl="0">
              <a:spcBef>
                <a:spcPts val="0"/>
              </a:spcBef>
              <a:buNone/>
            </a:pPr>
            <a:endParaRPr dirty="0"/>
          </a:p>
        </p:txBody>
      </p:sp>
    </p:spTree>
    <p:extLst>
      <p:ext uri="{BB962C8B-B14F-4D97-AF65-F5344CB8AC3E}">
        <p14:creationId xmlns:p14="http://schemas.microsoft.com/office/powerpoint/2010/main" val="326476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The core is the Fix Error phase, so we give an example.</a:t>
            </a:r>
          </a:p>
          <a:p>
            <a:pPr lvl="0" rtl="0">
              <a:spcBef>
                <a:spcPts val="0"/>
              </a:spcBef>
              <a:buNone/>
            </a:pPr>
            <a:r>
              <a:rPr lang="en-US" dirty="0"/>
              <a:t>Say this is a randomly generated model.</a:t>
            </a:r>
          </a:p>
          <a:p>
            <a:pPr lvl="0" rtl="0">
              <a:spcBef>
                <a:spcPts val="0"/>
              </a:spcBef>
              <a:buNone/>
            </a:pPr>
            <a:r>
              <a:rPr lang="en-US" dirty="0"/>
              <a:t>	The FE phase compiles it and sees error</a:t>
            </a:r>
            <a:endParaRPr dirty="0"/>
          </a:p>
        </p:txBody>
      </p:sp>
    </p:spTree>
    <p:extLst>
      <p:ext uri="{BB962C8B-B14F-4D97-AF65-F5344CB8AC3E}">
        <p14:creationId xmlns:p14="http://schemas.microsoft.com/office/powerpoint/2010/main" val="8658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 Id="rId14" Type="http://schemas.openxmlformats.org/officeDocument/2006/relationships/hyperlink" Target="https://commons.wikimedia.org/wiki/File:Simulink_lept.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0</a:t>
            </a:fld>
            <a:endParaRPr lang="en"/>
          </a:p>
        </p:txBody>
      </p:sp>
      <p:pic>
        <p:nvPicPr>
          <p:cNvPr id="5" name="Picture 4">
            <a:extLst>
              <a:ext uri="{FF2B5EF4-FFF2-40B4-BE49-F238E27FC236}">
                <a16:creationId xmlns:a16="http://schemas.microsoft.com/office/drawing/2014/main" id="{F16474C0-79A5-4887-955B-7DDBD3F6C9D3}"/>
              </a:ext>
            </a:extLst>
          </p:cNvPr>
          <p:cNvPicPr>
            <a:picLocks noChangeAspect="1"/>
          </p:cNvPicPr>
          <p:nvPr/>
        </p:nvPicPr>
        <p:blipFill>
          <a:blip r:embed="rId3"/>
          <a:stretch>
            <a:fillRect/>
          </a:stretch>
        </p:blipFill>
        <p:spPr>
          <a:xfrm>
            <a:off x="5184849" y="2524160"/>
            <a:ext cx="3959151" cy="2639434"/>
          </a:xfrm>
          <a:prstGeom prst="rect">
            <a:avLst/>
          </a:prstGeom>
        </p:spPr>
      </p:pic>
      <p:pic>
        <p:nvPicPr>
          <p:cNvPr id="7" name="Picture 6">
            <a:extLst>
              <a:ext uri="{FF2B5EF4-FFF2-40B4-BE49-F238E27FC236}">
                <a16:creationId xmlns:a16="http://schemas.microsoft.com/office/drawing/2014/main" id="{7AA1EA24-5822-4DC9-B038-4B97924BA1E9}"/>
              </a:ext>
            </a:extLst>
          </p:cNvPr>
          <p:cNvPicPr>
            <a:picLocks noChangeAspect="1"/>
          </p:cNvPicPr>
          <p:nvPr/>
        </p:nvPicPr>
        <p:blipFill>
          <a:blip r:embed="rId4"/>
          <a:stretch>
            <a:fillRect/>
          </a:stretch>
        </p:blipFill>
        <p:spPr>
          <a:xfrm>
            <a:off x="0" y="0"/>
            <a:ext cx="5184849" cy="3456566"/>
          </a:xfrm>
          <a:prstGeom prst="rect">
            <a:avLst/>
          </a:prstGeom>
        </p:spPr>
      </p:pic>
      <p:pic>
        <p:nvPicPr>
          <p:cNvPr id="15" name="Picture 14">
            <a:extLst>
              <a:ext uri="{FF2B5EF4-FFF2-40B4-BE49-F238E27FC236}">
                <a16:creationId xmlns:a16="http://schemas.microsoft.com/office/drawing/2014/main" id="{616A67D5-7EC3-4C24-B1C6-09EF58354671}"/>
              </a:ext>
            </a:extLst>
          </p:cNvPr>
          <p:cNvPicPr>
            <a:picLocks noChangeAspect="1"/>
          </p:cNvPicPr>
          <p:nvPr/>
        </p:nvPicPr>
        <p:blipFill>
          <a:blip r:embed="rId5"/>
          <a:stretch>
            <a:fillRect/>
          </a:stretch>
        </p:blipFill>
        <p:spPr>
          <a:xfrm>
            <a:off x="1225698" y="3208012"/>
            <a:ext cx="2889754" cy="1743607"/>
          </a:xfrm>
          <a:prstGeom prst="rect">
            <a:avLst/>
          </a:prstGeom>
        </p:spPr>
      </p:pic>
      <p:pic>
        <p:nvPicPr>
          <p:cNvPr id="17" name="Picture 16">
            <a:extLst>
              <a:ext uri="{FF2B5EF4-FFF2-40B4-BE49-F238E27FC236}">
                <a16:creationId xmlns:a16="http://schemas.microsoft.com/office/drawing/2014/main" id="{3023E191-9FB6-4FD4-ABA3-F60A4D464ABA}"/>
              </a:ext>
            </a:extLst>
          </p:cNvPr>
          <p:cNvPicPr>
            <a:picLocks noChangeAspect="1"/>
          </p:cNvPicPr>
          <p:nvPr/>
        </p:nvPicPr>
        <p:blipFill>
          <a:blip r:embed="rId6"/>
          <a:stretch>
            <a:fillRect/>
          </a:stretch>
        </p:blipFill>
        <p:spPr>
          <a:xfrm>
            <a:off x="6000869" y="0"/>
            <a:ext cx="2552414" cy="2524160"/>
          </a:xfrm>
          <a:prstGeom prst="rect">
            <a:avLst/>
          </a:prstGeom>
        </p:spPr>
      </p:pic>
    </p:spTree>
    <p:extLst>
      <p:ext uri="{BB962C8B-B14F-4D97-AF65-F5344CB8AC3E}">
        <p14:creationId xmlns:p14="http://schemas.microsoft.com/office/powerpoint/2010/main" val="35920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sz="2400" dirty="0">
                <a:solidFill>
                  <a:srgbClr val="3D85C6"/>
                </a:solidFill>
              </a:rPr>
              <a:t>Background: CyFuzz </a:t>
            </a:r>
            <a:r>
              <a:rPr lang="en" sz="2400" dirty="0">
                <a:solidFill>
                  <a:srgbClr val="3D85C6"/>
                </a:solidFill>
              </a:rPr>
              <a:t>Fix Errors </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7" y="1653673"/>
            <a:ext cx="2804187" cy="1754326"/>
          </a:xfrm>
          <a:prstGeom prst="rect">
            <a:avLst/>
          </a:prstGeom>
          <a:noFill/>
        </p:spPr>
        <p:txBody>
          <a:bodyPr wrap="square" rtlCol="0">
            <a:spAutoFit/>
          </a:bodyPr>
          <a:lstStyle/>
          <a:p>
            <a:pPr marL="114300" lvl="0">
              <a:buSzPct val="100000"/>
            </a:pPr>
            <a:r>
              <a:rPr lang="en-US" sz="1800" dirty="0"/>
              <a:t>Parse error message(s)</a:t>
            </a:r>
          </a:p>
          <a:p>
            <a:pPr marL="114300" lvl="0">
              <a:buSzPct val="100000"/>
            </a:pPr>
            <a:endParaRPr lang="en-US" sz="1800" dirty="0"/>
          </a:p>
          <a:p>
            <a:pPr marL="114300" lvl="0">
              <a:buSzPct val="100000"/>
            </a:pPr>
            <a:r>
              <a:rPr lang="en-US" sz="1800" dirty="0"/>
              <a:t>Identify problematic components</a:t>
            </a:r>
          </a:p>
          <a:p>
            <a:endParaRPr lang="en-US" sz="1800" dirty="0"/>
          </a:p>
          <a:p>
            <a:endParaRPr lang="en-US" sz="18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pic>
        <p:nvPicPr>
          <p:cNvPr id="6" name="Picture 5"/>
          <p:cNvPicPr>
            <a:picLocks noChangeAspect="1"/>
          </p:cNvPicPr>
          <p:nvPr/>
        </p:nvPicPr>
        <p:blipFill rotWithShape="1">
          <a:blip r:embed="rId4"/>
          <a:srcRect l="778" r="5253"/>
          <a:stretch/>
        </p:blipFill>
        <p:spPr>
          <a:xfrm>
            <a:off x="192360" y="374020"/>
            <a:ext cx="5256124" cy="3206343"/>
          </a:xfrm>
          <a:prstGeom prst="rect">
            <a:avLst/>
          </a:prstGeom>
        </p:spPr>
      </p:pic>
      <p:pic>
        <p:nvPicPr>
          <p:cNvPr id="7" name="Picture 6"/>
          <p:cNvPicPr>
            <a:picLocks noChangeAspect="1"/>
          </p:cNvPicPr>
          <p:nvPr/>
        </p:nvPicPr>
        <p:blipFill>
          <a:blip r:embed="rId5"/>
          <a:stretch>
            <a:fillRect/>
          </a:stretch>
        </p:blipFill>
        <p:spPr>
          <a:xfrm>
            <a:off x="2512505" y="824395"/>
            <a:ext cx="2935979" cy="25548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172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sz="2400" dirty="0">
                <a:solidFill>
                  <a:srgbClr val="3D85C6"/>
                </a:solidFill>
              </a:rPr>
              <a:t>Background: CyFuzz </a:t>
            </a:r>
            <a:r>
              <a:rPr lang="en" sz="2400" dirty="0">
                <a:solidFill>
                  <a:srgbClr val="3D85C6"/>
                </a:solidFill>
              </a:rPr>
              <a:t>Fix Errors </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7" y="1653673"/>
            <a:ext cx="2804187" cy="1477328"/>
          </a:xfrm>
          <a:prstGeom prst="rect">
            <a:avLst/>
          </a:prstGeom>
          <a:noFill/>
        </p:spPr>
        <p:txBody>
          <a:bodyPr wrap="square" rtlCol="0">
            <a:spAutoFit/>
          </a:bodyPr>
          <a:lstStyle/>
          <a:p>
            <a:pPr marL="114300">
              <a:buSzPct val="100000"/>
            </a:pPr>
            <a:r>
              <a:rPr lang="en-US" sz="1800" dirty="0"/>
              <a:t>Add a new block to fix the data-type incompatibility</a:t>
            </a:r>
          </a:p>
          <a:p>
            <a:pPr marL="114300">
              <a:buSzPct val="100000"/>
            </a:pPr>
            <a:endParaRPr lang="en-US" sz="1800" dirty="0"/>
          </a:p>
          <a:p>
            <a:endParaRPr lang="en-US" sz="18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pic>
        <p:nvPicPr>
          <p:cNvPr id="6" name="Picture 5"/>
          <p:cNvPicPr>
            <a:picLocks noChangeAspect="1"/>
          </p:cNvPicPr>
          <p:nvPr/>
        </p:nvPicPr>
        <p:blipFill rotWithShape="1">
          <a:blip r:embed="rId4"/>
          <a:srcRect l="778" r="5253"/>
          <a:stretch/>
        </p:blipFill>
        <p:spPr>
          <a:xfrm>
            <a:off x="192360" y="374020"/>
            <a:ext cx="5256124" cy="3206343"/>
          </a:xfrm>
          <a:prstGeom prst="rect">
            <a:avLst/>
          </a:prstGeom>
        </p:spPr>
      </p:pic>
      <p:pic>
        <p:nvPicPr>
          <p:cNvPr id="8" name="Picture 7"/>
          <p:cNvPicPr>
            <a:picLocks noChangeAspect="1"/>
          </p:cNvPicPr>
          <p:nvPr/>
        </p:nvPicPr>
        <p:blipFill>
          <a:blip r:embed="rId5"/>
          <a:stretch>
            <a:fillRect/>
          </a:stretch>
        </p:blipFill>
        <p:spPr>
          <a:xfrm>
            <a:off x="145641" y="420739"/>
            <a:ext cx="5269472" cy="3929055"/>
          </a:xfrm>
          <a:prstGeom prst="rect">
            <a:avLst/>
          </a:prstGeom>
        </p:spPr>
      </p:pic>
      <p:sp>
        <p:nvSpPr>
          <p:cNvPr id="9" name="Arrow: Down 8"/>
          <p:cNvSpPr/>
          <p:nvPr/>
        </p:nvSpPr>
        <p:spPr>
          <a:xfrm rot="7988542">
            <a:off x="857178" y="4143016"/>
            <a:ext cx="416460" cy="50699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5496D96-D7FC-4519-82B1-F4FAB19BBB77}"/>
              </a:ext>
            </a:extLst>
          </p:cNvPr>
          <p:cNvSpPr/>
          <p:nvPr/>
        </p:nvSpPr>
        <p:spPr>
          <a:xfrm>
            <a:off x="2042309" y="4023294"/>
            <a:ext cx="6534475" cy="923330"/>
          </a:xfrm>
          <a:prstGeom prst="rect">
            <a:avLst/>
          </a:prstGeom>
        </p:spPr>
        <p:txBody>
          <a:bodyPr wrap="square">
            <a:spAutoFit/>
          </a:bodyPr>
          <a:lstStyle/>
          <a:p>
            <a:r>
              <a:rPr lang="en-US" sz="1800" dirty="0">
                <a:solidFill>
                  <a:schemeClr val="tx1"/>
                </a:solidFill>
              </a:rPr>
              <a:t>[+] Easy to implement</a:t>
            </a:r>
            <a:br>
              <a:rPr lang="en-US" sz="1800" dirty="0">
                <a:solidFill>
                  <a:schemeClr val="tx1"/>
                </a:solidFill>
              </a:rPr>
            </a:br>
            <a:r>
              <a:rPr lang="en-US" sz="1800" dirty="0">
                <a:solidFill>
                  <a:schemeClr val="tx1"/>
                </a:solidFill>
              </a:rPr>
              <a:t>	No knowledge of type rules needed</a:t>
            </a:r>
          </a:p>
          <a:p>
            <a:r>
              <a:rPr lang="en-US" sz="1800" dirty="0">
                <a:solidFill>
                  <a:schemeClr val="tx1"/>
                </a:solidFill>
              </a:rPr>
              <a:t>[+] Worked well for small, simple models (&lt;100 blocks)</a:t>
            </a:r>
            <a:endParaRPr lang="en-US" sz="1800" dirty="0"/>
          </a:p>
        </p:txBody>
      </p:sp>
    </p:spTree>
    <p:extLst>
      <p:ext uri="{BB962C8B-B14F-4D97-AF65-F5344CB8AC3E}">
        <p14:creationId xmlns:p14="http://schemas.microsoft.com/office/powerpoint/2010/main" val="47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a:xfrm>
            <a:off x="311700" y="140225"/>
            <a:ext cx="8520600" cy="572700"/>
          </a:xfrm>
          <a:prstGeom prst="rect">
            <a:avLst/>
          </a:prstGeom>
        </p:spPr>
        <p:txBody>
          <a:bodyPr vert="horz" lIns="91425" tIns="91425" rIns="91425" bIns="91425" rtlCol="0" anchor="t" anchorCtr="0">
            <a:noAutofit/>
          </a:bodyPr>
          <a:lstStyle/>
          <a:p>
            <a:pPr>
              <a:lnSpc>
                <a:spcPct val="115000"/>
              </a:lnSpc>
              <a:spcAft>
                <a:spcPts val="1600"/>
              </a:spcAft>
            </a:pPr>
            <a:r>
              <a:rPr lang="en-US" dirty="0">
                <a:solidFill>
                  <a:srgbClr val="3D85C6"/>
                </a:solidFill>
              </a:rPr>
              <a:t>Background: Equivalent Modulo Input (EMI) Testing</a:t>
            </a:r>
            <a:endParaRPr lang="en" dirty="0">
              <a:solidFill>
                <a:srgbClr val="3D85C6"/>
              </a:solidFill>
            </a:endParaRPr>
          </a:p>
        </p:txBody>
      </p:sp>
      <p:sp>
        <p:nvSpPr>
          <p:cNvPr id="2" name="Slide Number Placeholder 1"/>
          <p:cNvSpPr>
            <a:spLocks noGrp="1"/>
          </p:cNvSpPr>
          <p:nvPr>
            <p:ph type="sldNum" idx="12"/>
          </p:nvPr>
        </p:nvSpPr>
        <p:spPr/>
        <p:txBody>
          <a:bodyPr/>
          <a:lstStyle/>
          <a:p>
            <a:fld id="{00000000-1234-1234-1234-123412341234}" type="slidenum">
              <a:rPr lang="en" smtClean="0"/>
              <a:pPr/>
              <a:t>11</a:t>
            </a:fld>
            <a:endParaRPr lang="en"/>
          </a:p>
        </p:txBody>
      </p:sp>
      <p:sp>
        <p:nvSpPr>
          <p:cNvPr id="27" name="Shape 161"/>
          <p:cNvSpPr/>
          <p:nvPr/>
        </p:nvSpPr>
        <p:spPr>
          <a:xfrm>
            <a:off x="1939728" y="2856240"/>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endParaRPr sz="1800" dirty="0"/>
          </a:p>
        </p:txBody>
      </p:sp>
      <p:sp>
        <p:nvSpPr>
          <p:cNvPr id="28" name="Shape 161"/>
          <p:cNvSpPr/>
          <p:nvPr/>
        </p:nvSpPr>
        <p:spPr>
          <a:xfrm>
            <a:off x="3686931" y="2856180"/>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endParaRPr sz="1800" dirty="0"/>
          </a:p>
        </p:txBody>
      </p:sp>
      <p:sp>
        <p:nvSpPr>
          <p:cNvPr id="154" name="Shape 154"/>
          <p:cNvSpPr/>
          <p:nvPr/>
        </p:nvSpPr>
        <p:spPr>
          <a:xfrm>
            <a:off x="1209735" y="3245836"/>
            <a:ext cx="3444017" cy="77591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91425" rIns="91425" bIns="91425" anchor="ctr" anchorCtr="0">
            <a:noAutofit/>
          </a:bodyPr>
          <a:lstStyle/>
          <a:p>
            <a:pPr algn="ctr"/>
            <a:endParaRPr lang="en" sz="1800" dirty="0">
              <a:solidFill>
                <a:srgbClr val="073763"/>
              </a:solidFill>
            </a:endParaRPr>
          </a:p>
          <a:p>
            <a:pPr algn="ctr"/>
            <a:endParaRPr lang="en" sz="1800" dirty="0">
              <a:solidFill>
                <a:srgbClr val="073763"/>
              </a:solidFill>
            </a:endParaRPr>
          </a:p>
          <a:p>
            <a:pPr algn="ctr"/>
            <a:r>
              <a:rPr lang="en" sz="1200" b="1" i="1" dirty="0">
                <a:solidFill>
                  <a:schemeClr val="tx1"/>
                </a:solidFill>
              </a:rPr>
              <a:t>compare</a:t>
            </a:r>
            <a:endParaRPr lang="en" sz="2000" b="1" i="1" dirty="0">
              <a:solidFill>
                <a:schemeClr val="tx1"/>
              </a:solidFill>
            </a:endParaRPr>
          </a:p>
        </p:txBody>
      </p:sp>
      <p:sp>
        <p:nvSpPr>
          <p:cNvPr id="157" name="Shape 157"/>
          <p:cNvSpPr/>
          <p:nvPr/>
        </p:nvSpPr>
        <p:spPr>
          <a:xfrm>
            <a:off x="1725071" y="1107386"/>
            <a:ext cx="677700" cy="8274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algn="ctr"/>
            <a:r>
              <a:rPr lang="en" sz="1200" b="1" dirty="0"/>
              <a:t>Model 1</a:t>
            </a:r>
            <a:endParaRPr lang="en" sz="700" b="1" dirty="0"/>
          </a:p>
        </p:txBody>
      </p:sp>
      <p:sp>
        <p:nvSpPr>
          <p:cNvPr id="161" name="Shape 161"/>
          <p:cNvSpPr/>
          <p:nvPr/>
        </p:nvSpPr>
        <p:spPr>
          <a:xfrm>
            <a:off x="1939728" y="2048055"/>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endParaRPr sz="1800" dirty="0"/>
          </a:p>
        </p:txBody>
      </p:sp>
      <p:sp>
        <p:nvSpPr>
          <p:cNvPr id="165" name="Shape 165"/>
          <p:cNvSpPr/>
          <p:nvPr/>
        </p:nvSpPr>
        <p:spPr>
          <a:xfrm>
            <a:off x="2579758" y="3318359"/>
            <a:ext cx="754595" cy="358525"/>
          </a:xfrm>
          <a:prstGeom prst="leftRightArrow">
            <a:avLst>
              <a:gd name="adj1" fmla="val 50000"/>
              <a:gd name="adj2" fmla="val 50000"/>
            </a:avLst>
          </a:prstGeom>
          <a:no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algn="ctr"/>
            <a:r>
              <a:rPr lang="en" sz="1200" i="1" dirty="0">
                <a:solidFill>
                  <a:srgbClr val="0B5394"/>
                </a:solidFill>
              </a:rPr>
              <a:t>?</a:t>
            </a:r>
            <a:endParaRPr lang="en" sz="1050" i="1" dirty="0">
              <a:solidFill>
                <a:srgbClr val="0B5394"/>
              </a:solidFill>
            </a:endParaRPr>
          </a:p>
        </p:txBody>
      </p:sp>
      <p:sp>
        <p:nvSpPr>
          <p:cNvPr id="21" name="Shape 161"/>
          <p:cNvSpPr/>
          <p:nvPr/>
        </p:nvSpPr>
        <p:spPr>
          <a:xfrm>
            <a:off x="3656173" y="2045407"/>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endParaRPr sz="1800" dirty="0"/>
          </a:p>
        </p:txBody>
      </p:sp>
      <p:sp>
        <p:nvSpPr>
          <p:cNvPr id="5" name="Rectangle 4"/>
          <p:cNvSpPr/>
          <p:nvPr/>
        </p:nvSpPr>
        <p:spPr>
          <a:xfrm>
            <a:off x="2455269" y="2148937"/>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compile</a:t>
            </a:r>
            <a:endParaRPr lang="en-US" sz="1800" b="1" i="1" dirty="0"/>
          </a:p>
        </p:txBody>
      </p:sp>
      <p:sp>
        <p:nvSpPr>
          <p:cNvPr id="25" name="Shape 147"/>
          <p:cNvSpPr/>
          <p:nvPr/>
        </p:nvSpPr>
        <p:spPr>
          <a:xfrm>
            <a:off x="1498144" y="2492400"/>
            <a:ext cx="1131555"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algn="ctr"/>
            <a:r>
              <a:rPr lang="en-US" sz="1200" b="1" dirty="0"/>
              <a:t>Executable 1</a:t>
            </a:r>
            <a:endParaRPr lang="en" sz="1200" b="1" dirty="0"/>
          </a:p>
        </p:txBody>
      </p:sp>
      <p:sp>
        <p:nvSpPr>
          <p:cNvPr id="26" name="Shape 147"/>
          <p:cNvSpPr/>
          <p:nvPr/>
        </p:nvSpPr>
        <p:spPr>
          <a:xfrm>
            <a:off x="3252508" y="2514983"/>
            <a:ext cx="1117233"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algn="ctr"/>
            <a:r>
              <a:rPr lang="en-US" sz="1200" b="1" dirty="0"/>
              <a:t>Executable 2</a:t>
            </a:r>
            <a:endParaRPr lang="en" sz="1200" b="1" dirty="0"/>
          </a:p>
        </p:txBody>
      </p:sp>
      <p:sp>
        <p:nvSpPr>
          <p:cNvPr id="29" name="Rectangle 28"/>
          <p:cNvSpPr/>
          <p:nvPr/>
        </p:nvSpPr>
        <p:spPr>
          <a:xfrm>
            <a:off x="2470648" y="2827649"/>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execute</a:t>
            </a:r>
            <a:endParaRPr lang="en-US" sz="1800" b="1" i="1" dirty="0"/>
          </a:p>
        </p:txBody>
      </p:sp>
      <p:sp>
        <p:nvSpPr>
          <p:cNvPr id="30" name="Shape 147"/>
          <p:cNvSpPr/>
          <p:nvPr/>
        </p:nvSpPr>
        <p:spPr>
          <a:xfrm>
            <a:off x="1620523" y="3318510"/>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algn="ctr"/>
            <a:r>
              <a:rPr lang="en-US" sz="1200" b="1" dirty="0"/>
              <a:t>Output 1</a:t>
            </a:r>
            <a:endParaRPr lang="en" sz="1200" b="1" dirty="0"/>
          </a:p>
        </p:txBody>
      </p:sp>
      <p:sp>
        <p:nvSpPr>
          <p:cNvPr id="31" name="Shape 147"/>
          <p:cNvSpPr/>
          <p:nvPr/>
        </p:nvSpPr>
        <p:spPr>
          <a:xfrm>
            <a:off x="3365223" y="3318359"/>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algn="ctr"/>
            <a:r>
              <a:rPr lang="en-US" sz="1200" b="1" dirty="0"/>
              <a:t>Output 2</a:t>
            </a:r>
            <a:endParaRPr lang="en" sz="1200" b="1" dirty="0"/>
          </a:p>
        </p:txBody>
      </p:sp>
      <p:sp>
        <p:nvSpPr>
          <p:cNvPr id="24" name="Shape 157"/>
          <p:cNvSpPr/>
          <p:nvPr/>
        </p:nvSpPr>
        <p:spPr>
          <a:xfrm>
            <a:off x="3441517" y="1107386"/>
            <a:ext cx="677700" cy="8274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algn="ctr"/>
            <a:r>
              <a:rPr lang="en-US" sz="1200" b="1" dirty="0"/>
              <a:t>Model</a:t>
            </a:r>
            <a:r>
              <a:rPr lang="en" sz="1200" b="1" dirty="0"/>
              <a:t> 2</a:t>
            </a:r>
            <a:endParaRPr lang="en" sz="700" b="1" dirty="0"/>
          </a:p>
        </p:txBody>
      </p:sp>
      <p:sp>
        <p:nvSpPr>
          <p:cNvPr id="23" name="Arrow: Right 22"/>
          <p:cNvSpPr/>
          <p:nvPr/>
        </p:nvSpPr>
        <p:spPr>
          <a:xfrm>
            <a:off x="2484898" y="1274018"/>
            <a:ext cx="893690" cy="494136"/>
          </a:xfrm>
          <a:prstGeom prs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i="1" dirty="0">
                <a:solidFill>
                  <a:schemeClr val="tx1"/>
                </a:solidFill>
              </a:rPr>
              <a:t>change</a:t>
            </a:r>
            <a:endParaRPr lang="en-US" sz="1800" b="1" i="1" dirty="0">
              <a:solidFill>
                <a:schemeClr val="tx1"/>
              </a:solidFill>
            </a:endParaRPr>
          </a:p>
        </p:txBody>
      </p:sp>
      <p:sp>
        <p:nvSpPr>
          <p:cNvPr id="34" name="TextBox 33">
            <a:extLst>
              <a:ext uri="{FF2B5EF4-FFF2-40B4-BE49-F238E27FC236}">
                <a16:creationId xmlns:a16="http://schemas.microsoft.com/office/drawing/2014/main" id="{E5DD4D42-0E7C-45B7-AF7C-A0B94087B196}"/>
              </a:ext>
            </a:extLst>
          </p:cNvPr>
          <p:cNvSpPr txBox="1"/>
          <p:nvPr/>
        </p:nvSpPr>
        <p:spPr>
          <a:xfrm>
            <a:off x="5204714" y="1261261"/>
            <a:ext cx="3566068" cy="369332"/>
          </a:xfrm>
          <a:prstGeom prst="rect">
            <a:avLst/>
          </a:prstGeom>
          <a:noFill/>
        </p:spPr>
        <p:txBody>
          <a:bodyPr wrap="square" rtlCol="0">
            <a:spAutoFit/>
          </a:bodyPr>
          <a:lstStyle/>
          <a:p>
            <a:r>
              <a:rPr lang="en-US" sz="1800" dirty="0"/>
              <a:t>Models have fixed input</a:t>
            </a:r>
          </a:p>
        </p:txBody>
      </p:sp>
    </p:spTree>
    <p:extLst>
      <p:ext uri="{BB962C8B-B14F-4D97-AF65-F5344CB8AC3E}">
        <p14:creationId xmlns:p14="http://schemas.microsoft.com/office/powerpoint/2010/main" val="177366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4" grpId="0" animBg="1"/>
      <p:bldP spid="157" grpId="0" animBg="1"/>
      <p:bldP spid="161" grpId="0" animBg="1"/>
      <p:bldP spid="165" grpId="0" animBg="1"/>
      <p:bldP spid="21" grpId="0" animBg="1"/>
      <p:bldP spid="5" grpId="0"/>
      <p:bldP spid="25" grpId="0" animBg="1"/>
      <p:bldP spid="26" grpId="0" animBg="1"/>
      <p:bldP spid="29" grpId="0"/>
      <p:bldP spid="30" grpId="0" animBg="1"/>
      <p:bldP spid="31"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CyFuzz Shortcomings</a:t>
            </a: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
        <p:nvSpPr>
          <p:cNvPr id="12" name="Shape 354">
            <a:extLst>
              <a:ext uri="{FF2B5EF4-FFF2-40B4-BE49-F238E27FC236}">
                <a16:creationId xmlns:a16="http://schemas.microsoft.com/office/drawing/2014/main" id="{8E53C82C-7950-4E49-9E66-5EE45B3AA0EA}"/>
              </a:ext>
            </a:extLst>
          </p:cNvPr>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Clr>
                <a:srgbClr val="000000"/>
              </a:buClr>
            </a:pPr>
            <a:r>
              <a:rPr lang="en" dirty="0">
                <a:solidFill>
                  <a:srgbClr val="000000"/>
                </a:solidFill>
              </a:rPr>
              <a:t>Fix Error heuristics: inefficient, may not terminate</a:t>
            </a:r>
          </a:p>
          <a:p>
            <a:pPr marL="457200" marR="0" lvl="0" indent="-228600" algn="l" rtl="0">
              <a:lnSpc>
                <a:spcPct val="115000"/>
              </a:lnSpc>
              <a:spcBef>
                <a:spcPts val="0"/>
              </a:spcBef>
              <a:spcAft>
                <a:spcPts val="1600"/>
              </a:spcAft>
              <a:buClr>
                <a:srgbClr val="000000"/>
              </a:buClr>
            </a:pPr>
            <a:r>
              <a:rPr lang="en-US" dirty="0">
                <a:solidFill>
                  <a:srgbClr val="000000"/>
                </a:solidFill>
              </a:rPr>
              <a:t>Did not leverage modeling specifications</a:t>
            </a:r>
          </a:p>
          <a:p>
            <a:pPr marL="457200" marR="0" lvl="0" indent="-228600" algn="l" rtl="0">
              <a:lnSpc>
                <a:spcPct val="115000"/>
              </a:lnSpc>
              <a:spcBef>
                <a:spcPts val="0"/>
              </a:spcBef>
              <a:spcAft>
                <a:spcPts val="1600"/>
              </a:spcAft>
              <a:buClr>
                <a:srgbClr val="000000"/>
              </a:buClr>
            </a:pPr>
            <a:r>
              <a:rPr lang="en-US" dirty="0">
                <a:solidFill>
                  <a:srgbClr val="000000"/>
                </a:solidFill>
              </a:rPr>
              <a:t>Models are simple: </a:t>
            </a:r>
          </a:p>
          <a:p>
            <a:pPr marL="457200" marR="0" lvl="0" indent="-228600" algn="l" rtl="0">
              <a:lnSpc>
                <a:spcPct val="115000"/>
              </a:lnSpc>
              <a:spcBef>
                <a:spcPts val="0"/>
              </a:spcBef>
              <a:spcAft>
                <a:spcPts val="1600"/>
              </a:spcAft>
              <a:buClr>
                <a:srgbClr val="000000"/>
              </a:buClr>
            </a:pPr>
            <a:r>
              <a:rPr lang="en-US" dirty="0">
                <a:solidFill>
                  <a:srgbClr val="000000"/>
                </a:solidFill>
              </a:rPr>
              <a:t>	Can’t create large hierarchical models</a:t>
            </a:r>
          </a:p>
          <a:p>
            <a:pPr marL="457200" marR="0" lvl="0" indent="-228600" algn="l" rtl="0">
              <a:lnSpc>
                <a:spcPct val="115000"/>
              </a:lnSpc>
              <a:spcBef>
                <a:spcPts val="0"/>
              </a:spcBef>
              <a:spcAft>
                <a:spcPts val="1600"/>
              </a:spcAft>
              <a:buClr>
                <a:srgbClr val="000000"/>
              </a:buClr>
            </a:pPr>
            <a:r>
              <a:rPr lang="en-US" dirty="0">
                <a:solidFill>
                  <a:srgbClr val="000000"/>
                </a:solidFill>
              </a:rPr>
              <a:t>	No support for conditional execution (If Else) and loops</a:t>
            </a:r>
          </a:p>
          <a:p>
            <a:pPr marL="457200" marR="0" lvl="0" indent="-228600" algn="l" rtl="0">
              <a:lnSpc>
                <a:spcPct val="115000"/>
              </a:lnSpc>
              <a:spcBef>
                <a:spcPts val="0"/>
              </a:spcBef>
              <a:spcAft>
                <a:spcPts val="1600"/>
              </a:spcAft>
              <a:buClr>
                <a:srgbClr val="000000"/>
              </a:buClr>
            </a:pPr>
            <a:r>
              <a:rPr lang="en-US" dirty="0">
                <a:solidFill>
                  <a:srgbClr val="000000"/>
                </a:solidFill>
              </a:rPr>
              <a:t>Found no new bugs </a:t>
            </a:r>
            <a:endParaRPr lang="en" dirty="0">
              <a:solidFill>
                <a:srgbClr val="000000"/>
              </a:solidFill>
            </a:endParaRP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Challenge: Evaluating CyFuzz-generated Models</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457200" indent="-228600">
              <a:buClr>
                <a:srgbClr val="000000"/>
              </a:buClr>
            </a:pPr>
            <a:r>
              <a:rPr lang="en-US" dirty="0">
                <a:solidFill>
                  <a:srgbClr val="000000"/>
                </a:solidFill>
              </a:rPr>
              <a:t>No large-scale study of publicly available Simulink models!</a:t>
            </a:r>
          </a:p>
          <a:p>
            <a:pPr marL="457200" indent="-228600">
              <a:buClr>
                <a:srgbClr val="000000"/>
              </a:buClr>
            </a:pPr>
            <a:r>
              <a:rPr lang="en-US" i="1" dirty="0">
                <a:solidFill>
                  <a:srgbClr val="000000"/>
                </a:solidFill>
              </a:rPr>
              <a:t>which could…</a:t>
            </a:r>
          </a:p>
          <a:p>
            <a:pPr marL="457200" indent="-228600">
              <a:buClr>
                <a:srgbClr val="000000"/>
              </a:buClr>
            </a:pPr>
            <a:r>
              <a:rPr lang="en-US" dirty="0">
                <a:solidFill>
                  <a:srgbClr val="000000"/>
                </a:solidFill>
              </a:rPr>
              <a:t>[+] Give insight on how researchers design models</a:t>
            </a:r>
          </a:p>
          <a:p>
            <a:pPr marL="457200" indent="-228600">
              <a:buClr>
                <a:srgbClr val="000000"/>
              </a:buClr>
            </a:pPr>
            <a:r>
              <a:rPr lang="en-US" dirty="0">
                <a:solidFill>
                  <a:srgbClr val="000000"/>
                </a:solidFill>
              </a:rPr>
              <a:t>[+] Guide the generator to create </a:t>
            </a:r>
            <a:r>
              <a:rPr lang="en-US" i="1" dirty="0">
                <a:solidFill>
                  <a:srgbClr val="000000"/>
                </a:solidFill>
              </a:rPr>
              <a:t>realistic</a:t>
            </a:r>
            <a:r>
              <a:rPr lang="en-US" dirty="0">
                <a:solidFill>
                  <a:srgbClr val="000000"/>
                </a:solidFill>
              </a:rPr>
              <a:t> models</a:t>
            </a:r>
          </a:p>
          <a:p>
            <a:pPr marL="457200" indent="-228600">
              <a:buClr>
                <a:srgbClr val="000000"/>
              </a:buClr>
            </a:pPr>
            <a:r>
              <a:rPr lang="en-US" dirty="0">
                <a:solidFill>
                  <a:srgbClr val="000000"/>
                </a:solidFill>
              </a:rPr>
              <a:t>[+] Evaluate the model-generation power</a:t>
            </a:r>
          </a:p>
          <a:p>
            <a:pPr marL="457200" indent="-228600">
              <a:buClr>
                <a:srgbClr val="000000"/>
              </a:buClr>
            </a:pPr>
            <a:r>
              <a:rPr lang="en-US" dirty="0">
                <a:solidFill>
                  <a:srgbClr val="000000"/>
                </a:solidFill>
              </a:rPr>
              <a:t>[+] Benefits model-based empirical research in general</a:t>
            </a:r>
          </a:p>
          <a:p>
            <a:pPr marL="457200" indent="-228600">
              <a:buClr>
                <a:srgbClr val="000000"/>
              </a:buClr>
            </a:pPr>
            <a:endParaRPr lang="en-US" dirty="0">
              <a:solidFill>
                <a:srgbClr val="000000"/>
              </a:solidFill>
            </a:endParaRPr>
          </a:p>
          <a:p>
            <a:pPr marL="457200" marR="0" lvl="0" indent="-228600" algn="l" rtl="0">
              <a:lnSpc>
                <a:spcPct val="115000"/>
              </a:lnSpc>
              <a:spcBef>
                <a:spcPts val="0"/>
              </a:spcBef>
              <a:spcAft>
                <a:spcPts val="1600"/>
              </a:spcAft>
              <a:buClr>
                <a:srgbClr val="000000"/>
              </a:buClr>
            </a:pPr>
            <a:endParaRPr lang="en-US" dirty="0">
              <a:solidFill>
                <a:srgbClr val="000000"/>
              </a:solidFill>
            </a:endParaRPr>
          </a:p>
        </p:txBody>
      </p:sp>
    </p:spTree>
    <p:extLst>
      <p:ext uri="{BB962C8B-B14F-4D97-AF65-F5344CB8AC3E}">
        <p14:creationId xmlns:p14="http://schemas.microsoft.com/office/powerpoint/2010/main" val="38482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9" presetClass="emph" presetSubtype="0" nodeType="withEffect">
                                  <p:stCondLst>
                                    <p:cond delay="0"/>
                                  </p:stCondLst>
                                  <p:childTnLst>
                                    <p:set>
                                      <p:cBhvr>
                                        <p:cTn id="16" dur="indefinite"/>
                                        <p:tgtEl>
                                          <p:spTgt spid="6">
                                            <p:txEl>
                                              <p:pRg st="0" end="0"/>
                                            </p:txEl>
                                          </p:spTgt>
                                        </p:tgtEl>
                                        <p:attrNameLst>
                                          <p:attrName>style.opacity</p:attrName>
                                        </p:attrNameLst>
                                      </p:cBhvr>
                                      <p:to>
                                        <p:strVal val="0.5"/>
                                      </p:to>
                                    </p:set>
                                    <p:animEffect filter="image" prLst="opacity: 0.5">
                                      <p:cBhvr rctx="IE">
                                        <p:cTn id="17"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Contributions</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740987"/>
            <a:ext cx="8234700" cy="3234005"/>
          </a:xfrm>
          <a:prstGeom prst="rect">
            <a:avLst/>
          </a:prstGeom>
        </p:spPr>
        <p:txBody>
          <a:bodyPr lIns="91425" tIns="91425" rIns="91425" bIns="91425" anchor="t" anchorCtr="0">
            <a:noAutofit/>
          </a:bodyPr>
          <a:lstStyle/>
          <a:p>
            <a:pPr marL="457200" indent="-228600">
              <a:buClr>
                <a:srgbClr val="000000"/>
              </a:buClr>
            </a:pPr>
            <a:r>
              <a:rPr lang="en-US" dirty="0">
                <a:solidFill>
                  <a:srgbClr val="000000"/>
                </a:solidFill>
              </a:rPr>
              <a:t>Improved CyFuzz’s model generation scheme (</a:t>
            </a:r>
            <a:r>
              <a:rPr lang="en-US" b="1" i="1" dirty="0" err="1">
                <a:solidFill>
                  <a:srgbClr val="000000"/>
                </a:solidFill>
              </a:rPr>
              <a:t>Slforge</a:t>
            </a:r>
            <a:r>
              <a:rPr lang="en-US" dirty="0">
                <a:solidFill>
                  <a:srgbClr val="000000"/>
                </a:solidFill>
              </a:rPr>
              <a:t>) </a:t>
            </a:r>
          </a:p>
          <a:p>
            <a:pPr marL="457200" indent="-228600">
              <a:buClr>
                <a:srgbClr val="000000"/>
              </a:buClr>
            </a:pPr>
            <a:r>
              <a:rPr lang="en-US" dirty="0">
                <a:solidFill>
                  <a:srgbClr val="000000"/>
                </a:solidFill>
              </a:rPr>
              <a:t>	Parsing public specifications and leverage them in model generation</a:t>
            </a:r>
          </a:p>
          <a:p>
            <a:pPr marL="457200" indent="-228600">
              <a:buClr>
                <a:srgbClr val="000000"/>
              </a:buClr>
            </a:pPr>
            <a:r>
              <a:rPr lang="en-US" dirty="0">
                <a:solidFill>
                  <a:srgbClr val="000000"/>
                </a:solidFill>
              </a:rPr>
              <a:t>	Formalization of the specifications</a:t>
            </a:r>
          </a:p>
          <a:p>
            <a:pPr marL="457200" indent="-228600">
              <a:buClr>
                <a:srgbClr val="000000"/>
              </a:buClr>
            </a:pPr>
            <a:r>
              <a:rPr lang="en-US" dirty="0">
                <a:solidFill>
                  <a:srgbClr val="000000"/>
                </a:solidFill>
              </a:rPr>
              <a:t>	Intermediate model representation and analysis</a:t>
            </a:r>
          </a:p>
          <a:p>
            <a:pPr marL="457200" indent="-228600">
              <a:buClr>
                <a:srgbClr val="000000"/>
              </a:buClr>
            </a:pPr>
            <a:r>
              <a:rPr lang="en-US" dirty="0">
                <a:solidFill>
                  <a:srgbClr val="000000"/>
                </a:solidFill>
              </a:rPr>
              <a:t>Experimental evaluation:</a:t>
            </a:r>
          </a:p>
          <a:p>
            <a:pPr marL="457200" indent="-228600">
              <a:buClr>
                <a:srgbClr val="000000"/>
              </a:buClr>
            </a:pPr>
            <a:r>
              <a:rPr lang="en-US" dirty="0">
                <a:solidFill>
                  <a:srgbClr val="000000"/>
                </a:solidFill>
              </a:rPr>
              <a:t>	Efficiency </a:t>
            </a:r>
          </a:p>
          <a:p>
            <a:pPr marL="457200" indent="-228600">
              <a:buClr>
                <a:srgbClr val="000000"/>
              </a:buClr>
            </a:pPr>
            <a:r>
              <a:rPr lang="en-US" dirty="0">
                <a:solidFill>
                  <a:srgbClr val="000000"/>
                </a:solidFill>
              </a:rPr>
              <a:t>	Model-generation capability</a:t>
            </a:r>
          </a:p>
          <a:p>
            <a:pPr marL="457200" lvl="0" indent="-228600">
              <a:buClr>
                <a:srgbClr val="000000"/>
              </a:buClr>
            </a:pPr>
            <a:r>
              <a:rPr lang="en-US" dirty="0">
                <a:solidFill>
                  <a:srgbClr val="000000"/>
                </a:solidFill>
              </a:rPr>
              <a:t>    Found 10 confirmed bugs (8 new)</a:t>
            </a:r>
          </a:p>
          <a:p>
            <a:pPr marL="457200" indent="-228600">
              <a:buClr>
                <a:srgbClr val="000000"/>
              </a:buClr>
            </a:pPr>
            <a:endParaRPr lang="en-US" dirty="0">
              <a:solidFill>
                <a:srgbClr val="000000"/>
              </a:solidFill>
            </a:endParaRPr>
          </a:p>
        </p:txBody>
      </p:sp>
    </p:spTree>
    <p:extLst>
      <p:ext uri="{BB962C8B-B14F-4D97-AF65-F5344CB8AC3E}">
        <p14:creationId xmlns:p14="http://schemas.microsoft.com/office/powerpoint/2010/main" val="41287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9" presetClass="emph" presetSubtype="0" nodeType="withEffect">
                                  <p:stCondLst>
                                    <p:cond delay="0"/>
                                  </p:stCondLst>
                                  <p:childTnLst>
                                    <p:set>
                                      <p:cBhvr>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par>
                                <p:cTn id="16" presetID="9" presetClass="emph" presetSubtype="0" nodeType="withEffect">
                                  <p:stCondLst>
                                    <p:cond delay="0"/>
                                  </p:stCondLst>
                                  <p:childTnLst>
                                    <p:set>
                                      <p:cBhvr>
                                        <p:cTn id="17" dur="indefinite"/>
                                        <p:tgtEl>
                                          <p:spTgt spid="6">
                                            <p:txEl>
                                              <p:pRg st="1" end="1"/>
                                            </p:txEl>
                                          </p:spTgt>
                                        </p:tgtEl>
                                        <p:attrNameLst>
                                          <p:attrName>style.opacity</p:attrName>
                                        </p:attrNameLst>
                                      </p:cBhvr>
                                      <p:to>
                                        <p:strVal val="0.5"/>
                                      </p:to>
                                    </p:set>
                                    <p:animEffect filter="image" prLst="opacity: 0.5">
                                      <p:cBhvr rctx="IE">
                                        <p:cTn id="18" dur="indefinite"/>
                                        <p:tgtEl>
                                          <p:spTgt spid="6">
                                            <p:txEl>
                                              <p:pRg st="1" end="1"/>
                                            </p:txEl>
                                          </p:spTgt>
                                        </p:tgtEl>
                                      </p:cBhvr>
                                    </p:animEffect>
                                  </p:childTnLst>
                                </p:cTn>
                              </p:par>
                              <p:par>
                                <p:cTn id="19" presetID="9" presetClass="emph" presetSubtype="0" nodeType="withEffect">
                                  <p:stCondLst>
                                    <p:cond delay="0"/>
                                  </p:stCondLst>
                                  <p:childTnLst>
                                    <p:set>
                                      <p:cBhvr>
                                        <p:cTn id="20" dur="indefinite"/>
                                        <p:tgtEl>
                                          <p:spTgt spid="6">
                                            <p:txEl>
                                              <p:pRg st="2" end="2"/>
                                            </p:txEl>
                                          </p:spTgt>
                                        </p:tgtEl>
                                        <p:attrNameLst>
                                          <p:attrName>style.opacity</p:attrName>
                                        </p:attrNameLst>
                                      </p:cBhvr>
                                      <p:to>
                                        <p:strVal val="0.5"/>
                                      </p:to>
                                    </p:set>
                                    <p:animEffect filter="image" prLst="opacity: 0.5">
                                      <p:cBhvr rctx="IE">
                                        <p:cTn id="21" dur="indefinite"/>
                                        <p:tgtEl>
                                          <p:spTgt spid="6">
                                            <p:txEl>
                                              <p:pRg st="2" end="2"/>
                                            </p:txEl>
                                          </p:spTgt>
                                        </p:tgtEl>
                                      </p:cBhvr>
                                    </p:animEffect>
                                  </p:childTnLst>
                                </p:cTn>
                              </p:par>
                              <p:par>
                                <p:cTn id="22" presetID="9" presetClass="emph" presetSubtype="0" nodeType="withEffect">
                                  <p:stCondLst>
                                    <p:cond delay="0"/>
                                  </p:stCondLst>
                                  <p:childTnLst>
                                    <p:set>
                                      <p:cBhvr>
                                        <p:cTn id="23" dur="indefinite"/>
                                        <p:tgtEl>
                                          <p:spTgt spid="6">
                                            <p:txEl>
                                              <p:pRg st="3" end="3"/>
                                            </p:txEl>
                                          </p:spTgt>
                                        </p:tgtEl>
                                        <p:attrNameLst>
                                          <p:attrName>style.opacity</p:attrName>
                                        </p:attrNameLst>
                                      </p:cBhvr>
                                      <p:to>
                                        <p:strVal val="0.5"/>
                                      </p:to>
                                    </p:set>
                                    <p:animEffect filter="image" prLst="opacity: 0.5">
                                      <p:cBhvr rctx="IE">
                                        <p:cTn id="24" dur="indefinite"/>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Largest Study of Public Simulink Models</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740987"/>
            <a:ext cx="8234700" cy="3234005"/>
          </a:xfrm>
          <a:prstGeom prst="rect">
            <a:avLst/>
          </a:prstGeom>
        </p:spPr>
        <p:txBody>
          <a:bodyPr lIns="91425" tIns="91425" rIns="91425" bIns="91425" anchor="t" anchorCtr="0">
            <a:noAutofit/>
          </a:bodyPr>
          <a:lstStyle/>
          <a:p>
            <a:pPr marL="457200" indent="-228600">
              <a:buClr>
                <a:srgbClr val="000000"/>
              </a:buClr>
            </a:pPr>
            <a:r>
              <a:rPr lang="en-US" dirty="0">
                <a:solidFill>
                  <a:srgbClr val="000000"/>
                </a:solidFill>
              </a:rPr>
              <a:t>Collected and studied 391 Simulink models: </a:t>
            </a:r>
          </a:p>
          <a:p>
            <a:pPr marL="457200" indent="-228600">
              <a:buClr>
                <a:srgbClr val="000000"/>
              </a:buClr>
            </a:pPr>
            <a:r>
              <a:rPr lang="en-US" dirty="0">
                <a:solidFill>
                  <a:srgbClr val="000000"/>
                </a:solidFill>
              </a:rPr>
              <a:t>	MathWorks-provided </a:t>
            </a:r>
            <a:r>
              <a:rPr lang="en-US" i="1" dirty="0">
                <a:solidFill>
                  <a:srgbClr val="000000"/>
                </a:solidFill>
              </a:rPr>
              <a:t>tutorial</a:t>
            </a:r>
            <a:r>
              <a:rPr lang="en-US" dirty="0">
                <a:solidFill>
                  <a:srgbClr val="000000"/>
                </a:solidFill>
              </a:rPr>
              <a:t> models</a:t>
            </a:r>
          </a:p>
          <a:p>
            <a:pPr marL="457200" indent="-228600">
              <a:buClr>
                <a:srgbClr val="000000"/>
              </a:buClr>
            </a:pPr>
            <a:r>
              <a:rPr lang="en-US" dirty="0">
                <a:solidFill>
                  <a:srgbClr val="000000"/>
                </a:solidFill>
              </a:rPr>
              <a:t>	Popular public repositories</a:t>
            </a:r>
          </a:p>
          <a:p>
            <a:pPr marL="457200" indent="-228600">
              <a:buClr>
                <a:srgbClr val="000000"/>
              </a:buClr>
            </a:pPr>
            <a:r>
              <a:rPr lang="en-US" dirty="0">
                <a:solidFill>
                  <a:srgbClr val="000000"/>
                </a:solidFill>
              </a:rPr>
              <a:t>		MathWorks’ </a:t>
            </a:r>
            <a:r>
              <a:rPr lang="en-US" dirty="0" err="1">
                <a:solidFill>
                  <a:srgbClr val="000000"/>
                </a:solidFill>
              </a:rPr>
              <a:t>FileExchange</a:t>
            </a:r>
            <a:r>
              <a:rPr lang="en-US" dirty="0">
                <a:solidFill>
                  <a:srgbClr val="000000"/>
                </a:solidFill>
              </a:rPr>
              <a:t> and GitHub</a:t>
            </a:r>
          </a:p>
          <a:p>
            <a:pPr marL="457200" indent="-228600">
              <a:buClr>
                <a:srgbClr val="000000"/>
              </a:buClr>
            </a:pPr>
            <a:r>
              <a:rPr lang="en-US" dirty="0">
                <a:solidFill>
                  <a:srgbClr val="000000"/>
                </a:solidFill>
              </a:rPr>
              <a:t>	Academic and search engine results</a:t>
            </a:r>
          </a:p>
          <a:p>
            <a:pPr marL="457200" indent="-228600">
              <a:buClr>
                <a:srgbClr val="000000"/>
              </a:buClr>
            </a:pPr>
            <a:endParaRPr lang="en-US" dirty="0">
              <a:solidFill>
                <a:srgbClr val="000000"/>
              </a:solidFill>
            </a:endParaRPr>
          </a:p>
        </p:txBody>
      </p:sp>
    </p:spTree>
    <p:extLst>
      <p:ext uri="{BB962C8B-B14F-4D97-AF65-F5344CB8AC3E}">
        <p14:creationId xmlns:p14="http://schemas.microsoft.com/office/powerpoint/2010/main" val="1635092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457200" lvl="0" indent="-228600">
              <a:buClr>
                <a:srgbClr val="000000"/>
              </a:buClr>
            </a:pPr>
            <a:r>
              <a:rPr lang="en-US" dirty="0">
                <a:solidFill>
                  <a:schemeClr val="bg1">
                    <a:lumMod val="75000"/>
                  </a:schemeClr>
                </a:solidFill>
              </a:rPr>
              <a:t>Collected and studied 391 public Simulink models:</a:t>
            </a:r>
          </a:p>
          <a:p>
            <a:pPr marL="457200" marR="0" lvl="0" indent="-228600" algn="l" rtl="0">
              <a:lnSpc>
                <a:spcPct val="115000"/>
              </a:lnSpc>
              <a:spcBef>
                <a:spcPts val="0"/>
              </a:spcBef>
              <a:spcAft>
                <a:spcPts val="1600"/>
              </a:spcAft>
              <a:buClr>
                <a:srgbClr val="000000"/>
              </a:buClr>
            </a:pPr>
            <a:r>
              <a:rPr lang="en-US" dirty="0">
                <a:solidFill>
                  <a:srgbClr val="000000"/>
                </a:solidFill>
              </a:rPr>
              <a:t>Classified into groups:</a:t>
            </a:r>
            <a:endParaRPr dirty="0">
              <a:solidFill>
                <a:srgbClr val="000000"/>
              </a:solidFill>
            </a:endParaRPr>
          </a:p>
        </p:txBody>
      </p:sp>
      <p:pic>
        <p:nvPicPr>
          <p:cNvPr id="3" name="Picture 2">
            <a:extLst>
              <a:ext uri="{FF2B5EF4-FFF2-40B4-BE49-F238E27FC236}">
                <a16:creationId xmlns:a16="http://schemas.microsoft.com/office/drawing/2014/main" id="{720C8BF0-51D0-446D-A17E-D5BF75FF9BC4}"/>
              </a:ext>
            </a:extLst>
          </p:cNvPr>
          <p:cNvPicPr>
            <a:picLocks noChangeAspect="1"/>
          </p:cNvPicPr>
          <p:nvPr/>
        </p:nvPicPr>
        <p:blipFill rotWithShape="1">
          <a:blip r:embed="rId3"/>
          <a:srcRect r="68654"/>
          <a:stretch/>
        </p:blipFill>
        <p:spPr>
          <a:xfrm>
            <a:off x="460691" y="1884970"/>
            <a:ext cx="2069951" cy="2750654"/>
          </a:xfrm>
          <a:prstGeom prst="rect">
            <a:avLst/>
          </a:prstGeom>
        </p:spPr>
      </p:pic>
      <p:pic>
        <p:nvPicPr>
          <p:cNvPr id="4" name="Picture 3">
            <a:extLst>
              <a:ext uri="{FF2B5EF4-FFF2-40B4-BE49-F238E27FC236}">
                <a16:creationId xmlns:a16="http://schemas.microsoft.com/office/drawing/2014/main" id="{CB9E737F-5E7B-4B02-A403-D5CFB1CEEDE0}"/>
              </a:ext>
            </a:extLst>
          </p:cNvPr>
          <p:cNvPicPr>
            <a:picLocks noChangeAspect="1"/>
          </p:cNvPicPr>
          <p:nvPr/>
        </p:nvPicPr>
        <p:blipFill>
          <a:blip r:embed="rId4"/>
          <a:stretch>
            <a:fillRect/>
          </a:stretch>
        </p:blipFill>
        <p:spPr>
          <a:xfrm>
            <a:off x="2525162" y="1997852"/>
            <a:ext cx="4546639" cy="2576295"/>
          </a:xfrm>
          <a:prstGeom prst="rect">
            <a:avLst/>
          </a:prstGeom>
        </p:spPr>
      </p:pic>
      <p:sp>
        <p:nvSpPr>
          <p:cNvPr id="5" name="TextBox 4">
            <a:extLst>
              <a:ext uri="{FF2B5EF4-FFF2-40B4-BE49-F238E27FC236}">
                <a16:creationId xmlns:a16="http://schemas.microsoft.com/office/drawing/2014/main" id="{8C132A0D-1C17-4009-A1CD-F8C10AC5C5E3}"/>
              </a:ext>
            </a:extLst>
          </p:cNvPr>
          <p:cNvSpPr txBox="1"/>
          <p:nvPr/>
        </p:nvSpPr>
        <p:spPr>
          <a:xfrm>
            <a:off x="7148278" y="2322836"/>
            <a:ext cx="1547113" cy="1600438"/>
          </a:xfrm>
          <a:prstGeom prst="rect">
            <a:avLst/>
          </a:prstGeom>
          <a:noFill/>
        </p:spPr>
        <p:txBody>
          <a:bodyPr wrap="square" rtlCol="0">
            <a:spAutoFit/>
          </a:bodyPr>
          <a:lstStyle/>
          <a:p>
            <a:r>
              <a:rPr lang="en-US" dirty="0"/>
              <a:t>M: # of Models</a:t>
            </a:r>
          </a:p>
          <a:p>
            <a:endParaRPr lang="en-US" dirty="0"/>
          </a:p>
          <a:p>
            <a:r>
              <a:rPr lang="en-US" dirty="0"/>
              <a:t>C: # of models which compiled</a:t>
            </a:r>
          </a:p>
          <a:p>
            <a:endParaRPr lang="en-US" dirty="0"/>
          </a:p>
          <a:p>
            <a:r>
              <a:rPr lang="en-US" dirty="0"/>
              <a:t>H: # of models having hierarchy</a:t>
            </a:r>
          </a:p>
        </p:txBody>
      </p:sp>
      <p:sp>
        <p:nvSpPr>
          <p:cNvPr id="10" name="Shape 352">
            <a:extLst>
              <a:ext uri="{FF2B5EF4-FFF2-40B4-BE49-F238E27FC236}">
                <a16:creationId xmlns:a16="http://schemas.microsoft.com/office/drawing/2014/main" id="{08F3E845-E9D8-4C90-983A-2301C33B264D}"/>
              </a:ext>
            </a:extLst>
          </p:cNvPr>
          <p:cNvSpPr txBox="1">
            <a:spLocks/>
          </p:cNvSpPr>
          <p:nvPr/>
        </p:nvSpPr>
        <p:spPr>
          <a:xfrm>
            <a:off x="311700" y="140225"/>
            <a:ext cx="8520600" cy="5727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nSpc>
                <a:spcPct val="115000"/>
              </a:lnSpc>
              <a:spcAft>
                <a:spcPts val="1600"/>
              </a:spcAft>
            </a:pPr>
            <a:r>
              <a:rPr lang="en-US">
                <a:solidFill>
                  <a:srgbClr val="3D85C6"/>
                </a:solidFill>
              </a:rPr>
              <a:t>Largest Study of Public Simulink Models</a:t>
            </a:r>
            <a:endParaRPr lang="en" dirty="0">
              <a:solidFill>
                <a:srgbClr val="3D85C6"/>
              </a:solidFill>
            </a:endParaRPr>
          </a:p>
        </p:txBody>
      </p:sp>
    </p:spTree>
    <p:extLst>
      <p:ext uri="{BB962C8B-B14F-4D97-AF65-F5344CB8AC3E}">
        <p14:creationId xmlns:p14="http://schemas.microsoft.com/office/powerpoint/2010/main" val="11146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pic>
        <p:nvPicPr>
          <p:cNvPr id="3" name="Picture 2">
            <a:extLst>
              <a:ext uri="{FF2B5EF4-FFF2-40B4-BE49-F238E27FC236}">
                <a16:creationId xmlns:a16="http://schemas.microsoft.com/office/drawing/2014/main" id="{DA979990-4B1B-4546-98F3-650E24ABDAC1}"/>
              </a:ext>
            </a:extLst>
          </p:cNvPr>
          <p:cNvPicPr>
            <a:picLocks noChangeAspect="1"/>
          </p:cNvPicPr>
          <p:nvPr/>
        </p:nvPicPr>
        <p:blipFill rotWithShape="1">
          <a:blip r:embed="rId3"/>
          <a:srcRect r="24590" b="11305"/>
          <a:stretch/>
        </p:blipFill>
        <p:spPr>
          <a:xfrm>
            <a:off x="260081" y="365342"/>
            <a:ext cx="6183088" cy="3896942"/>
          </a:xfrm>
          <a:prstGeom prst="rect">
            <a:avLst/>
          </a:prstGeom>
        </p:spPr>
      </p:pic>
      <p:pic>
        <p:nvPicPr>
          <p:cNvPr id="4" name="Picture 3">
            <a:extLst>
              <a:ext uri="{FF2B5EF4-FFF2-40B4-BE49-F238E27FC236}">
                <a16:creationId xmlns:a16="http://schemas.microsoft.com/office/drawing/2014/main" id="{17814C5B-19A7-4F92-BBC4-39D64E1AB603}"/>
              </a:ext>
            </a:extLst>
          </p:cNvPr>
          <p:cNvPicPr>
            <a:picLocks noChangeAspect="1"/>
          </p:cNvPicPr>
          <p:nvPr/>
        </p:nvPicPr>
        <p:blipFill>
          <a:blip r:embed="rId4"/>
          <a:stretch>
            <a:fillRect/>
          </a:stretch>
        </p:blipFill>
        <p:spPr>
          <a:xfrm>
            <a:off x="7213901" y="534949"/>
            <a:ext cx="1406531" cy="1190413"/>
          </a:xfrm>
          <a:prstGeom prst="rect">
            <a:avLst/>
          </a:prstGeom>
          <a:ln>
            <a:solidFill>
              <a:schemeClr val="bg1"/>
            </a:solidFill>
          </a:ln>
        </p:spPr>
      </p:pic>
      <p:sp>
        <p:nvSpPr>
          <p:cNvPr id="8" name="TextBox 7">
            <a:extLst>
              <a:ext uri="{FF2B5EF4-FFF2-40B4-BE49-F238E27FC236}">
                <a16:creationId xmlns:a16="http://schemas.microsoft.com/office/drawing/2014/main" id="{FD0A8758-0462-407A-8E29-C7B993313601}"/>
              </a:ext>
            </a:extLst>
          </p:cNvPr>
          <p:cNvSpPr txBox="1"/>
          <p:nvPr/>
        </p:nvSpPr>
        <p:spPr>
          <a:xfrm>
            <a:off x="1290484" y="4293884"/>
            <a:ext cx="864339" cy="369332"/>
          </a:xfrm>
          <a:prstGeom prst="rect">
            <a:avLst/>
          </a:prstGeom>
          <a:noFill/>
        </p:spPr>
        <p:txBody>
          <a:bodyPr wrap="none" rtlCol="0">
            <a:spAutoFit/>
          </a:bodyPr>
          <a:lstStyle/>
          <a:p>
            <a:r>
              <a:rPr lang="en-US" sz="1800" dirty="0"/>
              <a:t>Blocks</a:t>
            </a:r>
          </a:p>
        </p:txBody>
      </p:sp>
      <p:sp>
        <p:nvSpPr>
          <p:cNvPr id="11" name="TextBox 10">
            <a:extLst>
              <a:ext uri="{FF2B5EF4-FFF2-40B4-BE49-F238E27FC236}">
                <a16:creationId xmlns:a16="http://schemas.microsoft.com/office/drawing/2014/main" id="{42496BB6-E005-443E-A586-8D6D2CAE8FD8}"/>
              </a:ext>
            </a:extLst>
          </p:cNvPr>
          <p:cNvSpPr txBox="1"/>
          <p:nvPr/>
        </p:nvSpPr>
        <p:spPr>
          <a:xfrm>
            <a:off x="3017179" y="4293884"/>
            <a:ext cx="1467068" cy="369332"/>
          </a:xfrm>
          <a:prstGeom prst="rect">
            <a:avLst/>
          </a:prstGeom>
          <a:noFill/>
        </p:spPr>
        <p:txBody>
          <a:bodyPr wrap="none" rtlCol="0">
            <a:spAutoFit/>
          </a:bodyPr>
          <a:lstStyle/>
          <a:p>
            <a:r>
              <a:rPr lang="en-US" sz="1800" dirty="0"/>
              <a:t>Connections</a:t>
            </a:r>
          </a:p>
        </p:txBody>
      </p:sp>
      <p:sp>
        <p:nvSpPr>
          <p:cNvPr id="12" name="TextBox 11">
            <a:extLst>
              <a:ext uri="{FF2B5EF4-FFF2-40B4-BE49-F238E27FC236}">
                <a16:creationId xmlns:a16="http://schemas.microsoft.com/office/drawing/2014/main" id="{8705ABC2-28BD-459E-9050-5CF17FA0AECA}"/>
              </a:ext>
            </a:extLst>
          </p:cNvPr>
          <p:cNvSpPr txBox="1"/>
          <p:nvPr/>
        </p:nvSpPr>
        <p:spPr>
          <a:xfrm>
            <a:off x="4871390" y="4293884"/>
            <a:ext cx="1851789" cy="369332"/>
          </a:xfrm>
          <a:prstGeom prst="rect">
            <a:avLst/>
          </a:prstGeom>
          <a:noFill/>
        </p:spPr>
        <p:txBody>
          <a:bodyPr wrap="none" rtlCol="0">
            <a:spAutoFit/>
          </a:bodyPr>
          <a:lstStyle/>
          <a:p>
            <a:r>
              <a:rPr lang="en-US" sz="1800" dirty="0"/>
              <a:t>Hierarchy Depth</a:t>
            </a:r>
          </a:p>
        </p:txBody>
      </p:sp>
    </p:spTree>
    <p:extLst>
      <p:ext uri="{BB962C8B-B14F-4D97-AF65-F5344CB8AC3E}">
        <p14:creationId xmlns:p14="http://schemas.microsoft.com/office/powerpoint/2010/main" val="258577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pic>
        <p:nvPicPr>
          <p:cNvPr id="4" name="Picture 3">
            <a:extLst>
              <a:ext uri="{FF2B5EF4-FFF2-40B4-BE49-F238E27FC236}">
                <a16:creationId xmlns:a16="http://schemas.microsoft.com/office/drawing/2014/main" id="{23868BCA-82A3-4683-8B3B-BBBF7EE666C7}"/>
              </a:ext>
            </a:extLst>
          </p:cNvPr>
          <p:cNvPicPr>
            <a:picLocks noChangeAspect="1"/>
          </p:cNvPicPr>
          <p:nvPr/>
        </p:nvPicPr>
        <p:blipFill rotWithShape="1">
          <a:blip r:embed="rId3"/>
          <a:srcRect t="52613" b="6934"/>
          <a:stretch/>
        </p:blipFill>
        <p:spPr>
          <a:xfrm>
            <a:off x="58993" y="2495821"/>
            <a:ext cx="6236584" cy="2489133"/>
          </a:xfrm>
          <a:prstGeom prst="rect">
            <a:avLst/>
          </a:prstGeom>
        </p:spPr>
      </p:pic>
      <p:pic>
        <p:nvPicPr>
          <p:cNvPr id="13" name="Picture 12">
            <a:extLst>
              <a:ext uri="{FF2B5EF4-FFF2-40B4-BE49-F238E27FC236}">
                <a16:creationId xmlns:a16="http://schemas.microsoft.com/office/drawing/2014/main" id="{4E4D5D6D-803C-496C-A0BD-30DA8CEBF944}"/>
              </a:ext>
            </a:extLst>
          </p:cNvPr>
          <p:cNvPicPr>
            <a:picLocks noChangeAspect="1"/>
          </p:cNvPicPr>
          <p:nvPr/>
        </p:nvPicPr>
        <p:blipFill rotWithShape="1">
          <a:blip r:embed="rId3"/>
          <a:srcRect t="2712" b="58533"/>
          <a:stretch/>
        </p:blipFill>
        <p:spPr>
          <a:xfrm>
            <a:off x="0" y="0"/>
            <a:ext cx="6236584" cy="2384589"/>
          </a:xfrm>
          <a:prstGeom prst="rect">
            <a:avLst/>
          </a:prstGeom>
        </p:spPr>
      </p:pic>
      <p:sp>
        <p:nvSpPr>
          <p:cNvPr id="10" name="Rectangle 9">
            <a:extLst>
              <a:ext uri="{FF2B5EF4-FFF2-40B4-BE49-F238E27FC236}">
                <a16:creationId xmlns:a16="http://schemas.microsoft.com/office/drawing/2014/main" id="{34185648-208E-4ACC-9DA8-D87BF2F55D01}"/>
              </a:ext>
            </a:extLst>
          </p:cNvPr>
          <p:cNvSpPr/>
          <p:nvPr/>
        </p:nvSpPr>
        <p:spPr>
          <a:xfrm>
            <a:off x="449826" y="781665"/>
            <a:ext cx="501445" cy="862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8B7FE2-CA55-457A-AC4C-DED34DC394A5}"/>
              </a:ext>
            </a:extLst>
          </p:cNvPr>
          <p:cNvSpPr/>
          <p:nvPr/>
        </p:nvSpPr>
        <p:spPr>
          <a:xfrm>
            <a:off x="199103" y="3097162"/>
            <a:ext cx="501445" cy="1516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482276-CC6A-49F0-966C-227C025DC9D2}"/>
              </a:ext>
            </a:extLst>
          </p:cNvPr>
          <p:cNvSpPr txBox="1"/>
          <p:nvPr/>
        </p:nvSpPr>
        <p:spPr>
          <a:xfrm rot="16200000">
            <a:off x="83713" y="1007627"/>
            <a:ext cx="864339" cy="369332"/>
          </a:xfrm>
          <a:prstGeom prst="rect">
            <a:avLst/>
          </a:prstGeom>
          <a:noFill/>
        </p:spPr>
        <p:txBody>
          <a:bodyPr wrap="none" rtlCol="0">
            <a:spAutoFit/>
          </a:bodyPr>
          <a:lstStyle/>
          <a:p>
            <a:r>
              <a:rPr lang="en-US" sz="1800" dirty="0"/>
              <a:t>Blocks</a:t>
            </a:r>
          </a:p>
        </p:txBody>
      </p:sp>
      <p:sp>
        <p:nvSpPr>
          <p:cNvPr id="17" name="TextBox 16">
            <a:extLst>
              <a:ext uri="{FF2B5EF4-FFF2-40B4-BE49-F238E27FC236}">
                <a16:creationId xmlns:a16="http://schemas.microsoft.com/office/drawing/2014/main" id="{53779638-2AAE-4E92-ABBA-F830BC1FD498}"/>
              </a:ext>
            </a:extLst>
          </p:cNvPr>
          <p:cNvSpPr txBox="1"/>
          <p:nvPr/>
        </p:nvSpPr>
        <p:spPr>
          <a:xfrm rot="16200000">
            <a:off x="-215191" y="3312946"/>
            <a:ext cx="1505147" cy="369332"/>
          </a:xfrm>
          <a:prstGeom prst="rect">
            <a:avLst/>
          </a:prstGeom>
          <a:noFill/>
        </p:spPr>
        <p:txBody>
          <a:bodyPr wrap="square" rtlCol="0">
            <a:spAutoFit/>
          </a:bodyPr>
          <a:lstStyle/>
          <a:p>
            <a:r>
              <a:rPr lang="en-US" sz="1800" dirty="0"/>
              <a:t>Connections</a:t>
            </a:r>
          </a:p>
        </p:txBody>
      </p:sp>
      <p:sp>
        <p:nvSpPr>
          <p:cNvPr id="14" name="TextBox 13">
            <a:extLst>
              <a:ext uri="{FF2B5EF4-FFF2-40B4-BE49-F238E27FC236}">
                <a16:creationId xmlns:a16="http://schemas.microsoft.com/office/drawing/2014/main" id="{B1B91797-3CEE-430F-863B-655310FA5D3F}"/>
              </a:ext>
            </a:extLst>
          </p:cNvPr>
          <p:cNvSpPr txBox="1"/>
          <p:nvPr/>
        </p:nvSpPr>
        <p:spPr>
          <a:xfrm>
            <a:off x="2525325" y="2255539"/>
            <a:ext cx="1851789" cy="369332"/>
          </a:xfrm>
          <a:prstGeom prst="rect">
            <a:avLst/>
          </a:prstGeom>
          <a:noFill/>
        </p:spPr>
        <p:txBody>
          <a:bodyPr wrap="none" rtlCol="0">
            <a:spAutoFit/>
          </a:bodyPr>
          <a:lstStyle/>
          <a:p>
            <a:r>
              <a:rPr lang="en-US" sz="1800" dirty="0"/>
              <a:t>Hierarchy Depth</a:t>
            </a:r>
          </a:p>
        </p:txBody>
      </p:sp>
      <p:sp>
        <p:nvSpPr>
          <p:cNvPr id="19" name="TextBox 18">
            <a:extLst>
              <a:ext uri="{FF2B5EF4-FFF2-40B4-BE49-F238E27FC236}">
                <a16:creationId xmlns:a16="http://schemas.microsoft.com/office/drawing/2014/main" id="{4B14E694-6439-43E7-AB29-D0710053C8CA}"/>
              </a:ext>
            </a:extLst>
          </p:cNvPr>
          <p:cNvSpPr txBox="1"/>
          <p:nvPr/>
        </p:nvSpPr>
        <p:spPr>
          <a:xfrm>
            <a:off x="2580968" y="4829784"/>
            <a:ext cx="1851789" cy="369332"/>
          </a:xfrm>
          <a:prstGeom prst="rect">
            <a:avLst/>
          </a:prstGeom>
          <a:noFill/>
        </p:spPr>
        <p:txBody>
          <a:bodyPr wrap="none" rtlCol="0">
            <a:spAutoFit/>
          </a:bodyPr>
          <a:lstStyle/>
          <a:p>
            <a:r>
              <a:rPr lang="en-US" sz="1800" dirty="0"/>
              <a:t>Hierarchy Depth</a:t>
            </a:r>
          </a:p>
        </p:txBody>
      </p:sp>
    </p:spTree>
    <p:extLst>
      <p:ext uri="{BB962C8B-B14F-4D97-AF65-F5344CB8AC3E}">
        <p14:creationId xmlns:p14="http://schemas.microsoft.com/office/powerpoint/2010/main" val="246227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a:t>
            </a:fld>
            <a:endParaRPr lang="en"/>
          </a:p>
        </p:txBody>
      </p:sp>
      <p:pic>
        <p:nvPicPr>
          <p:cNvPr id="9" name="Graphic 8" descr="User">
            <a:extLst>
              <a:ext uri="{FF2B5EF4-FFF2-40B4-BE49-F238E27FC236}">
                <a16:creationId xmlns:a16="http://schemas.microsoft.com/office/drawing/2014/main" id="{644AB9EA-3E54-4E91-99E1-9DD033B14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381" y="2478690"/>
            <a:ext cx="1573745" cy="1573745"/>
          </a:xfrm>
          <a:prstGeom prst="rect">
            <a:avLst/>
          </a:prstGeom>
        </p:spPr>
      </p:pic>
      <p:sp>
        <p:nvSpPr>
          <p:cNvPr id="12" name="TextBox 11">
            <a:extLst>
              <a:ext uri="{FF2B5EF4-FFF2-40B4-BE49-F238E27FC236}">
                <a16:creationId xmlns:a16="http://schemas.microsoft.com/office/drawing/2014/main" id="{E01F1B49-3A5B-4169-AB58-A5AA7AECF685}"/>
              </a:ext>
            </a:extLst>
          </p:cNvPr>
          <p:cNvSpPr txBox="1"/>
          <p:nvPr/>
        </p:nvSpPr>
        <p:spPr>
          <a:xfrm>
            <a:off x="322195" y="3867769"/>
            <a:ext cx="1172116" cy="369332"/>
          </a:xfrm>
          <a:prstGeom prst="rect">
            <a:avLst/>
          </a:prstGeom>
          <a:noFill/>
        </p:spPr>
        <p:txBody>
          <a:bodyPr wrap="none" rtlCol="0">
            <a:spAutoFit/>
          </a:bodyPr>
          <a:lstStyle/>
          <a:p>
            <a:r>
              <a:rPr lang="en-US" sz="1800" b="1" dirty="0"/>
              <a:t>Engineer</a:t>
            </a:r>
          </a:p>
        </p:txBody>
      </p:sp>
      <p:sp>
        <p:nvSpPr>
          <p:cNvPr id="13" name="Thought Bubble: Cloud 12">
            <a:extLst>
              <a:ext uri="{FF2B5EF4-FFF2-40B4-BE49-F238E27FC236}">
                <a16:creationId xmlns:a16="http://schemas.microsoft.com/office/drawing/2014/main" id="{F35CBEF3-34F9-4465-BBBF-3554D5AAC130}"/>
              </a:ext>
            </a:extLst>
          </p:cNvPr>
          <p:cNvSpPr/>
          <p:nvPr/>
        </p:nvSpPr>
        <p:spPr>
          <a:xfrm>
            <a:off x="525983" y="49960"/>
            <a:ext cx="3738520" cy="2082180"/>
          </a:xfrm>
          <a:prstGeom prst="cloudCallout">
            <a:avLst>
              <a:gd name="adj1" fmla="val -36417"/>
              <a:gd name="adj2" fmla="val 733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317A7A4-281A-402C-B9AC-00047E89E6E5}"/>
              </a:ext>
            </a:extLst>
          </p:cNvPr>
          <p:cNvPicPr>
            <a:picLocks noChangeAspect="1"/>
          </p:cNvPicPr>
          <p:nvPr/>
        </p:nvPicPr>
        <p:blipFill>
          <a:blip r:embed="rId5"/>
          <a:stretch>
            <a:fillRect/>
          </a:stretch>
        </p:blipFill>
        <p:spPr>
          <a:xfrm>
            <a:off x="1359462" y="400529"/>
            <a:ext cx="2071561" cy="1381041"/>
          </a:xfrm>
          <a:prstGeom prst="rect">
            <a:avLst/>
          </a:prstGeom>
        </p:spPr>
      </p:pic>
      <p:pic>
        <p:nvPicPr>
          <p:cNvPr id="18" name="Picture 2" descr="Image result for simulink">
            <a:extLst>
              <a:ext uri="{FF2B5EF4-FFF2-40B4-BE49-F238E27FC236}">
                <a16:creationId xmlns:a16="http://schemas.microsoft.com/office/drawing/2014/main" id="{973B1DFD-4042-4C83-91BA-2766EFC76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3126" y="264335"/>
            <a:ext cx="4259379" cy="26245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9A442C8-439A-4620-9D9F-B0ACDA115FF5}"/>
              </a:ext>
            </a:extLst>
          </p:cNvPr>
          <p:cNvSpPr txBox="1"/>
          <p:nvPr/>
        </p:nvSpPr>
        <p:spPr>
          <a:xfrm>
            <a:off x="5555689" y="2585301"/>
            <a:ext cx="1954381" cy="369332"/>
          </a:xfrm>
          <a:prstGeom prst="rect">
            <a:avLst/>
          </a:prstGeom>
          <a:noFill/>
        </p:spPr>
        <p:txBody>
          <a:bodyPr wrap="none" rtlCol="0">
            <a:spAutoFit/>
          </a:bodyPr>
          <a:lstStyle/>
          <a:p>
            <a:r>
              <a:rPr lang="en-US" sz="1800" b="1" dirty="0"/>
              <a:t>Data-flow Model</a:t>
            </a:r>
          </a:p>
        </p:txBody>
      </p:sp>
      <p:sp>
        <p:nvSpPr>
          <p:cNvPr id="20" name="TextBox 19">
            <a:extLst>
              <a:ext uri="{FF2B5EF4-FFF2-40B4-BE49-F238E27FC236}">
                <a16:creationId xmlns:a16="http://schemas.microsoft.com/office/drawing/2014/main" id="{1A0BF28E-ACD7-4913-BE39-977FDFC09783}"/>
              </a:ext>
            </a:extLst>
          </p:cNvPr>
          <p:cNvSpPr txBox="1"/>
          <p:nvPr/>
        </p:nvSpPr>
        <p:spPr>
          <a:xfrm>
            <a:off x="5949581" y="3591370"/>
            <a:ext cx="1146468" cy="369332"/>
          </a:xfrm>
          <a:prstGeom prst="rect">
            <a:avLst/>
          </a:prstGeom>
          <a:noFill/>
        </p:spPr>
        <p:txBody>
          <a:bodyPr wrap="none" rtlCol="0">
            <a:spAutoFit/>
          </a:bodyPr>
          <a:lstStyle/>
          <a:p>
            <a:r>
              <a:rPr lang="en-US" sz="1800" b="1" dirty="0"/>
              <a:t>Simulate</a:t>
            </a:r>
          </a:p>
        </p:txBody>
      </p:sp>
      <p:pic>
        <p:nvPicPr>
          <p:cNvPr id="21" name="Shape 68" descr="Image result for simulink">
            <a:extLst>
              <a:ext uri="{FF2B5EF4-FFF2-40B4-BE49-F238E27FC236}">
                <a16:creationId xmlns:a16="http://schemas.microsoft.com/office/drawing/2014/main" id="{FCBC37FD-8D63-4F3C-A784-A0C91AFF459B}"/>
              </a:ext>
            </a:extLst>
          </p:cNvPr>
          <p:cNvPicPr preferRelativeResize="0"/>
          <p:nvPr/>
        </p:nvPicPr>
        <p:blipFill rotWithShape="1">
          <a:blip r:embed="rId7">
            <a:alphaModFix/>
          </a:blip>
          <a:srcRect r="3892" b="7706"/>
          <a:stretch/>
        </p:blipFill>
        <p:spPr>
          <a:xfrm>
            <a:off x="5733263" y="3960702"/>
            <a:ext cx="1579104" cy="572699"/>
          </a:xfrm>
          <a:prstGeom prst="rect">
            <a:avLst/>
          </a:prstGeom>
          <a:noFill/>
          <a:ln>
            <a:noFill/>
          </a:ln>
        </p:spPr>
      </p:pic>
      <p:pic>
        <p:nvPicPr>
          <p:cNvPr id="15" name="Graphic 14" descr="Gears">
            <a:extLst>
              <a:ext uri="{FF2B5EF4-FFF2-40B4-BE49-F238E27FC236}">
                <a16:creationId xmlns:a16="http://schemas.microsoft.com/office/drawing/2014/main" id="{D329AFEA-8735-4218-B7C6-D56B894D22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66299" y="2834098"/>
            <a:ext cx="1457885" cy="1457885"/>
          </a:xfrm>
          <a:prstGeom prst="rect">
            <a:avLst/>
          </a:prstGeom>
        </p:spPr>
      </p:pic>
      <p:sp>
        <p:nvSpPr>
          <p:cNvPr id="24" name="TextBox 23">
            <a:extLst>
              <a:ext uri="{FF2B5EF4-FFF2-40B4-BE49-F238E27FC236}">
                <a16:creationId xmlns:a16="http://schemas.microsoft.com/office/drawing/2014/main" id="{6D8EACCA-2DB4-421D-9D3E-37993E2760AF}"/>
              </a:ext>
            </a:extLst>
          </p:cNvPr>
          <p:cNvSpPr txBox="1"/>
          <p:nvPr/>
        </p:nvSpPr>
        <p:spPr>
          <a:xfrm>
            <a:off x="1775730" y="4168322"/>
            <a:ext cx="1402948" cy="369332"/>
          </a:xfrm>
          <a:prstGeom prst="rect">
            <a:avLst/>
          </a:prstGeom>
          <a:noFill/>
        </p:spPr>
        <p:txBody>
          <a:bodyPr wrap="none" rtlCol="0">
            <a:spAutoFit/>
          </a:bodyPr>
          <a:lstStyle/>
          <a:p>
            <a:r>
              <a:rPr lang="en-US" sz="1800" b="1" dirty="0"/>
              <a:t>Executable</a:t>
            </a:r>
          </a:p>
        </p:txBody>
      </p:sp>
      <p:pic>
        <p:nvPicPr>
          <p:cNvPr id="23" name="Graphic 22" descr="Download">
            <a:extLst>
              <a:ext uri="{FF2B5EF4-FFF2-40B4-BE49-F238E27FC236}">
                <a16:creationId xmlns:a16="http://schemas.microsoft.com/office/drawing/2014/main" id="{BD01B969-191B-418E-95C7-156DB1877C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37630" y="480284"/>
            <a:ext cx="1198775" cy="1198775"/>
          </a:xfrm>
          <a:prstGeom prst="rect">
            <a:avLst/>
          </a:prstGeom>
        </p:spPr>
      </p:pic>
      <p:sp>
        <p:nvSpPr>
          <p:cNvPr id="25" name="Arrow: Down 24">
            <a:extLst>
              <a:ext uri="{FF2B5EF4-FFF2-40B4-BE49-F238E27FC236}">
                <a16:creationId xmlns:a16="http://schemas.microsoft.com/office/drawing/2014/main" id="{BF20A564-C67D-43A5-8BC0-4493E6368F5D}"/>
              </a:ext>
            </a:extLst>
          </p:cNvPr>
          <p:cNvSpPr/>
          <p:nvPr/>
        </p:nvSpPr>
        <p:spPr>
          <a:xfrm>
            <a:off x="6291560" y="3020409"/>
            <a:ext cx="473382" cy="58000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Arrow: Down 27">
            <a:extLst>
              <a:ext uri="{FF2B5EF4-FFF2-40B4-BE49-F238E27FC236}">
                <a16:creationId xmlns:a16="http://schemas.microsoft.com/office/drawing/2014/main" id="{243D3646-24DF-4A6E-A373-0511DDD6026D}"/>
              </a:ext>
            </a:extLst>
          </p:cNvPr>
          <p:cNvSpPr/>
          <p:nvPr/>
        </p:nvSpPr>
        <p:spPr>
          <a:xfrm rot="5400000">
            <a:off x="4068271" y="2949197"/>
            <a:ext cx="473382" cy="202300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Arrow: Down 30">
            <a:extLst>
              <a:ext uri="{FF2B5EF4-FFF2-40B4-BE49-F238E27FC236}">
                <a16:creationId xmlns:a16="http://schemas.microsoft.com/office/drawing/2014/main" id="{C4AD2ECC-0C34-4114-A9B8-0A83EF3C01DA}"/>
              </a:ext>
            </a:extLst>
          </p:cNvPr>
          <p:cNvSpPr/>
          <p:nvPr/>
        </p:nvSpPr>
        <p:spPr>
          <a:xfrm rot="10800000">
            <a:off x="2158758" y="2292355"/>
            <a:ext cx="473382" cy="48073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Arrow: Down 31">
            <a:extLst>
              <a:ext uri="{FF2B5EF4-FFF2-40B4-BE49-F238E27FC236}">
                <a16:creationId xmlns:a16="http://schemas.microsoft.com/office/drawing/2014/main" id="{174B622F-4EC2-45A7-8615-F8931FB9E514}"/>
              </a:ext>
            </a:extLst>
          </p:cNvPr>
          <p:cNvSpPr/>
          <p:nvPr/>
        </p:nvSpPr>
        <p:spPr>
          <a:xfrm rot="15325738">
            <a:off x="2668941" y="1602947"/>
            <a:ext cx="473382" cy="202300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0019307B-C495-4A3A-8190-16AAC3F86288}"/>
              </a:ext>
            </a:extLst>
          </p:cNvPr>
          <p:cNvSpPr txBox="1"/>
          <p:nvPr/>
        </p:nvSpPr>
        <p:spPr>
          <a:xfrm>
            <a:off x="1918187" y="1814064"/>
            <a:ext cx="954107" cy="369332"/>
          </a:xfrm>
          <a:prstGeom prst="rect">
            <a:avLst/>
          </a:prstGeom>
          <a:noFill/>
        </p:spPr>
        <p:txBody>
          <a:bodyPr wrap="none" rtlCol="0">
            <a:spAutoFit/>
          </a:bodyPr>
          <a:lstStyle/>
          <a:p>
            <a:r>
              <a:rPr lang="en-US" sz="1800" b="1" dirty="0"/>
              <a:t>Deploy</a:t>
            </a:r>
          </a:p>
        </p:txBody>
      </p:sp>
      <p:pic>
        <p:nvPicPr>
          <p:cNvPr id="27" name="Graphic 26" descr="Bug">
            <a:extLst>
              <a:ext uri="{FF2B5EF4-FFF2-40B4-BE49-F238E27FC236}">
                <a16:creationId xmlns:a16="http://schemas.microsoft.com/office/drawing/2014/main" id="{C859FB87-5271-4B21-A6B7-816411970A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8299296">
            <a:off x="6541129" y="3382398"/>
            <a:ext cx="1843688" cy="1843688"/>
          </a:xfrm>
          <a:prstGeom prst="rect">
            <a:avLst/>
          </a:prstGeom>
        </p:spPr>
      </p:pic>
      <p:sp>
        <p:nvSpPr>
          <p:cNvPr id="22" name="TextBox 21">
            <a:extLst>
              <a:ext uri="{FF2B5EF4-FFF2-40B4-BE49-F238E27FC236}">
                <a16:creationId xmlns:a16="http://schemas.microsoft.com/office/drawing/2014/main" id="{841227BC-1F6E-4610-8343-AC0A1CE72D30}"/>
              </a:ext>
            </a:extLst>
          </p:cNvPr>
          <p:cNvSpPr txBox="1"/>
          <p:nvPr/>
        </p:nvSpPr>
        <p:spPr>
          <a:xfrm>
            <a:off x="311700" y="4681835"/>
            <a:ext cx="8280868" cy="276999"/>
          </a:xfrm>
          <a:prstGeom prst="rect">
            <a:avLst/>
          </a:prstGeom>
          <a:noFill/>
        </p:spPr>
        <p:txBody>
          <a:bodyPr wrap="square" rtlCol="0">
            <a:spAutoFit/>
          </a:bodyPr>
          <a:lstStyle/>
          <a:p>
            <a:r>
              <a:rPr lang="en-US" sz="1200" dirty="0">
                <a:solidFill>
                  <a:schemeClr val="tx1"/>
                </a:solidFill>
              </a:rPr>
              <a:t>Image of the Simulink model: available: </a:t>
            </a:r>
            <a:r>
              <a:rPr lang="en-US" sz="1200" dirty="0">
                <a:solidFill>
                  <a:schemeClr val="tx1"/>
                </a:solidFill>
                <a:hlinkClick r:id="rId14"/>
              </a:rPr>
              <a:t>https://commons.wikimedia.org/wiki/File:Simulink_lept.png</a:t>
            </a:r>
            <a:endParaRPr lang="en-US" sz="1200" dirty="0">
              <a:solidFill>
                <a:schemeClr val="tx1"/>
              </a:solidFill>
            </a:endParaRPr>
          </a:p>
        </p:txBody>
      </p:sp>
    </p:spTree>
    <p:extLst>
      <p:ext uri="{BB962C8B-B14F-4D97-AF65-F5344CB8AC3E}">
        <p14:creationId xmlns:p14="http://schemas.microsoft.com/office/powerpoint/2010/main" val="34499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grpId="1" nodeType="afterEffect">
                                  <p:stCondLst>
                                    <p:cond delay="0"/>
                                  </p:stCondLst>
                                  <p:childTnLst>
                                    <p:set>
                                      <p:cBhvr>
                                        <p:cTn id="21" dur="1" fill="hold">
                                          <p:stCondLst>
                                            <p:cond delay="0"/>
                                          </p:stCondLst>
                                        </p:cTn>
                                        <p:tgtEl>
                                          <p:spTgt spid="3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0"/>
                            </p:stCondLst>
                            <p:childTnLst>
                              <p:par>
                                <p:cTn id="41" presetID="1" presetClass="exit"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par>
                          <p:cTn id="48" fill="hold">
                            <p:stCondLst>
                              <p:cond delay="0"/>
                            </p:stCondLst>
                            <p:childTnLst>
                              <p:par>
                                <p:cTn id="49" presetID="1" presetClass="exit"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0" presetClass="path" presetSubtype="0" accel="50000" decel="50000" fill="hold" nodeType="clickEffect">
                                  <p:stCondLst>
                                    <p:cond delay="0"/>
                                  </p:stCondLst>
                                  <p:childTnLst>
                                    <p:animMotion origin="layout" path="M 4.16667E-6 -0.00124 L -0.25643 0.04691 C -0.37171 0.06821 -0.525 -0.09908 -0.53438 -0.25587 L -0.55504 -0.6071 " pathEditMode="relative" rAng="10440000" ptsTypes="AAAA">
                                      <p:cBhvr>
                                        <p:cTn id="58" dur="2000" fill="hold"/>
                                        <p:tgtEl>
                                          <p:spTgt spid="27"/>
                                        </p:tgtEl>
                                        <p:attrNameLst>
                                          <p:attrName>ppt_x</p:attrName>
                                          <p:attrName>ppt_y</p:attrName>
                                        </p:attrNameLst>
                                      </p:cBhvr>
                                      <p:rCtr x="-27743" y="-3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9" grpId="0"/>
      <p:bldP spid="20" grpId="0"/>
      <p:bldP spid="24" grpId="0"/>
      <p:bldP spid="25" grpId="0" animBg="1"/>
      <p:bldP spid="28" grpId="0" animBg="1"/>
      <p:bldP spid="31" grpId="0" animBg="1"/>
      <p:bldP spid="32" grpId="0" animBg="1"/>
      <p:bldP spid="32" grpId="1" animBg="1"/>
      <p:bldP spid="33"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Participation of Libraries</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pic>
        <p:nvPicPr>
          <p:cNvPr id="7" name="Picture 6">
            <a:extLst>
              <a:ext uri="{FF2B5EF4-FFF2-40B4-BE49-F238E27FC236}">
                <a16:creationId xmlns:a16="http://schemas.microsoft.com/office/drawing/2014/main" id="{ED84F7F0-DEA3-4937-803B-D6552350EE9C}"/>
              </a:ext>
            </a:extLst>
          </p:cNvPr>
          <p:cNvPicPr>
            <a:picLocks noChangeAspect="1"/>
          </p:cNvPicPr>
          <p:nvPr/>
        </p:nvPicPr>
        <p:blipFill>
          <a:blip r:embed="rId3"/>
          <a:stretch>
            <a:fillRect/>
          </a:stretch>
        </p:blipFill>
        <p:spPr>
          <a:xfrm>
            <a:off x="0" y="1167482"/>
            <a:ext cx="9144000" cy="1915076"/>
          </a:xfrm>
          <a:prstGeom prst="rect">
            <a:avLst/>
          </a:prstGeom>
        </p:spPr>
      </p:pic>
    </p:spTree>
    <p:extLst>
      <p:ext uri="{BB962C8B-B14F-4D97-AF65-F5344CB8AC3E}">
        <p14:creationId xmlns:p14="http://schemas.microsoft.com/office/powerpoint/2010/main" val="145219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SLforge</a:t>
            </a: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Clr>
                <a:srgbClr val="000000"/>
              </a:buClr>
            </a:pPr>
            <a:r>
              <a:rPr lang="en" dirty="0">
                <a:solidFill>
                  <a:srgbClr val="000000"/>
                </a:solidFill>
              </a:rPr>
              <a:t>Extending CyFuzz codebase, </a:t>
            </a:r>
            <a:r>
              <a:rPr lang="en-US" dirty="0">
                <a:solidFill>
                  <a:srgbClr val="000000"/>
                </a:solidFill>
              </a:rPr>
              <a:t>open-source</a:t>
            </a:r>
            <a:r>
              <a:rPr lang="en" dirty="0">
                <a:solidFill>
                  <a:srgbClr val="000000"/>
                </a:solidFill>
              </a:rPr>
              <a:t> </a:t>
            </a:r>
          </a:p>
          <a:p>
            <a:pPr marL="457200" marR="0" lvl="0" indent="-228600" algn="l" rtl="0">
              <a:lnSpc>
                <a:spcPct val="115000"/>
              </a:lnSpc>
              <a:spcBef>
                <a:spcPts val="0"/>
              </a:spcBef>
              <a:spcAft>
                <a:spcPts val="1600"/>
              </a:spcAft>
              <a:buClr>
                <a:srgbClr val="000000"/>
              </a:buClr>
            </a:pPr>
            <a:r>
              <a:rPr lang="en-US" dirty="0">
                <a:solidFill>
                  <a:srgbClr val="000000"/>
                </a:solidFill>
              </a:rPr>
              <a:t>Parses publicly-available specifications </a:t>
            </a:r>
            <a:endParaRPr lang="en" dirty="0">
              <a:solidFill>
                <a:srgbClr val="000000"/>
              </a:solidFill>
            </a:endParaRP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161867"/>
            <a:ext cx="9144000" cy="1280461"/>
          </a:xfrm>
          <a:prstGeom prst="rect">
            <a:avLst/>
          </a:prstGeom>
        </p:spPr>
      </p:pic>
      <p:sp>
        <p:nvSpPr>
          <p:cNvPr id="11" name="Oval 10">
            <a:extLst>
              <a:ext uri="{FF2B5EF4-FFF2-40B4-BE49-F238E27FC236}">
                <a16:creationId xmlns:a16="http://schemas.microsoft.com/office/drawing/2014/main" id="{4E6F871E-02EA-4504-8614-FE40EC3E1AAE}"/>
              </a:ext>
            </a:extLst>
          </p:cNvPr>
          <p:cNvSpPr/>
          <p:nvPr/>
        </p:nvSpPr>
        <p:spPr>
          <a:xfrm>
            <a:off x="2387257" y="3100292"/>
            <a:ext cx="1399217" cy="40388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B3E5EB12-9540-476E-B1CE-390AD6FC869B}"/>
              </a:ext>
            </a:extLst>
          </p:cNvPr>
          <p:cNvPicPr>
            <a:picLocks noChangeAspect="1"/>
          </p:cNvPicPr>
          <p:nvPr/>
        </p:nvPicPr>
        <p:blipFill>
          <a:blip r:embed="rId4"/>
          <a:stretch>
            <a:fillRect/>
          </a:stretch>
        </p:blipFill>
        <p:spPr>
          <a:xfrm>
            <a:off x="-1876181" y="214914"/>
            <a:ext cx="12461252" cy="52984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43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SLforge</a:t>
            </a: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161867"/>
            <a:ext cx="9144000" cy="1280461"/>
          </a:xfrm>
          <a:prstGeom prst="rect">
            <a:avLst/>
          </a:prstGeom>
        </p:spPr>
      </p:pic>
      <p:sp>
        <p:nvSpPr>
          <p:cNvPr id="9" name="Speech Bubble: Rectangle 8">
            <a:extLst>
              <a:ext uri="{FF2B5EF4-FFF2-40B4-BE49-F238E27FC236}">
                <a16:creationId xmlns:a16="http://schemas.microsoft.com/office/drawing/2014/main" id="{4208E070-14A2-43C5-B4B6-E4F023ECE6FD}"/>
              </a:ext>
            </a:extLst>
          </p:cNvPr>
          <p:cNvSpPr/>
          <p:nvPr/>
        </p:nvSpPr>
        <p:spPr>
          <a:xfrm>
            <a:off x="914400" y="3886128"/>
            <a:ext cx="2987506" cy="1019102"/>
          </a:xfrm>
          <a:prstGeom prst="wedgeRectCallout">
            <a:avLst>
              <a:gd name="adj1" fmla="val -5275"/>
              <a:gd name="adj2" fmla="val -13115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a:t>Checks which connections are invalid by the specifications</a:t>
            </a:r>
          </a:p>
        </p:txBody>
      </p:sp>
      <p:grpSp>
        <p:nvGrpSpPr>
          <p:cNvPr id="5" name="Group 4">
            <a:extLst>
              <a:ext uri="{FF2B5EF4-FFF2-40B4-BE49-F238E27FC236}">
                <a16:creationId xmlns:a16="http://schemas.microsoft.com/office/drawing/2014/main" id="{E365AE92-57F6-4513-BFD6-D69CF222A814}"/>
              </a:ext>
            </a:extLst>
          </p:cNvPr>
          <p:cNvGrpSpPr/>
          <p:nvPr/>
        </p:nvGrpSpPr>
        <p:grpSpPr>
          <a:xfrm>
            <a:off x="1736747" y="283925"/>
            <a:ext cx="6809654" cy="1544875"/>
            <a:chOff x="1736747" y="283925"/>
            <a:chExt cx="6809654" cy="1544875"/>
          </a:xfrm>
        </p:grpSpPr>
        <p:sp>
          <p:nvSpPr>
            <p:cNvPr id="3" name="Speech Bubble: Rectangle with Corners Rounded 2">
              <a:extLst>
                <a:ext uri="{FF2B5EF4-FFF2-40B4-BE49-F238E27FC236}">
                  <a16:creationId xmlns:a16="http://schemas.microsoft.com/office/drawing/2014/main" id="{C5BA7129-1A59-48B3-9BAB-61D3D3CB2018}"/>
                </a:ext>
              </a:extLst>
            </p:cNvPr>
            <p:cNvSpPr/>
            <p:nvPr/>
          </p:nvSpPr>
          <p:spPr>
            <a:xfrm>
              <a:off x="1736747" y="283925"/>
              <a:ext cx="6809654" cy="1544875"/>
            </a:xfrm>
            <a:prstGeom prst="wedgeRoundRectCallout">
              <a:avLst>
                <a:gd name="adj1" fmla="val -43608"/>
                <a:gd name="adj2" fmla="val 1014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1FF92430-4BF3-4A1C-8176-0E22AACA3F14}"/>
                </a:ext>
              </a:extLst>
            </p:cNvPr>
            <p:cNvPicPr>
              <a:picLocks noChangeAspect="1"/>
            </p:cNvPicPr>
            <p:nvPr/>
          </p:nvPicPr>
          <p:blipFill rotWithShape="1">
            <a:blip r:embed="rId4"/>
            <a:srcRect b="18422"/>
            <a:stretch/>
          </p:blipFill>
          <p:spPr>
            <a:xfrm>
              <a:off x="1801275" y="385513"/>
              <a:ext cx="6448425" cy="1320958"/>
            </a:xfrm>
            <a:prstGeom prst="rect">
              <a:avLst/>
            </a:prstGeom>
          </p:spPr>
        </p:pic>
      </p:grpSp>
    </p:spTree>
    <p:extLst>
      <p:ext uri="{BB962C8B-B14F-4D97-AF65-F5344CB8AC3E}">
        <p14:creationId xmlns:p14="http://schemas.microsoft.com/office/powerpoint/2010/main" val="4227495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S</a:t>
            </a:r>
            <a:r>
              <a:rPr lang="en-US" dirty="0">
                <a:solidFill>
                  <a:srgbClr val="3D85C6"/>
                </a:solidFill>
              </a:rPr>
              <a:t>l</a:t>
            </a:r>
            <a:r>
              <a:rPr lang="en" dirty="0">
                <a:solidFill>
                  <a:srgbClr val="3D85C6"/>
                </a:solidFill>
              </a:rPr>
              <a:t>forge </a:t>
            </a:r>
            <a:r>
              <a:rPr lang="en-US" dirty="0">
                <a:solidFill>
                  <a:srgbClr val="3D85C6"/>
                </a:solidFill>
              </a:rPr>
              <a:t>New Phases</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161867"/>
            <a:ext cx="9144000" cy="1280461"/>
          </a:xfrm>
          <a:prstGeom prst="rect">
            <a:avLst/>
          </a:prstGeom>
        </p:spPr>
      </p:pic>
      <p:sp>
        <p:nvSpPr>
          <p:cNvPr id="10" name="Speech Bubble: Rectangle 9">
            <a:extLst>
              <a:ext uri="{FF2B5EF4-FFF2-40B4-BE49-F238E27FC236}">
                <a16:creationId xmlns:a16="http://schemas.microsoft.com/office/drawing/2014/main" id="{7D7E3DE3-CA55-49B2-9EA4-5825600E9926}"/>
              </a:ext>
            </a:extLst>
          </p:cNvPr>
          <p:cNvSpPr/>
          <p:nvPr/>
        </p:nvSpPr>
        <p:spPr>
          <a:xfrm>
            <a:off x="5221153" y="3802922"/>
            <a:ext cx="2987506" cy="1019102"/>
          </a:xfrm>
          <a:prstGeom prst="wedgeRectCallout">
            <a:avLst>
              <a:gd name="adj1" fmla="val -69293"/>
              <a:gd name="adj2" fmla="val -12088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a:t>Graph search detects type inconsistencies and removes algebraic loops</a:t>
            </a:r>
          </a:p>
        </p:txBody>
      </p:sp>
    </p:spTree>
    <p:extLst>
      <p:ext uri="{BB962C8B-B14F-4D97-AF65-F5344CB8AC3E}">
        <p14:creationId xmlns:p14="http://schemas.microsoft.com/office/powerpoint/2010/main" val="413571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EMI-based Testing</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600"/>
              </a:spcAft>
              <a:buClr>
                <a:srgbClr val="000000"/>
              </a:buClr>
            </a:pPr>
            <a:r>
              <a:rPr lang="en-US" dirty="0">
                <a:solidFill>
                  <a:srgbClr val="000000"/>
                </a:solidFill>
              </a:rPr>
              <a:t>SLforge creates EMI variants from the generated models</a:t>
            </a:r>
          </a:p>
          <a:p>
            <a:pPr marL="457200" marR="0" lvl="0" indent="-228600" algn="l" rtl="0">
              <a:lnSpc>
                <a:spcPct val="115000"/>
              </a:lnSpc>
              <a:spcBef>
                <a:spcPts val="0"/>
              </a:spcBef>
              <a:spcAft>
                <a:spcPts val="1600"/>
              </a:spcAft>
              <a:buClr>
                <a:srgbClr val="000000"/>
              </a:buClr>
            </a:pPr>
            <a:r>
              <a:rPr lang="en-US" dirty="0">
                <a:solidFill>
                  <a:srgbClr val="000000"/>
                </a:solidFill>
              </a:rPr>
              <a:t> </a:t>
            </a:r>
            <a:endParaRPr lang="en" dirty="0">
              <a:solidFill>
                <a:srgbClr val="000000"/>
              </a:solidFill>
            </a:endParaRPr>
          </a:p>
          <a:p>
            <a:pPr marR="0" lvl="0" algn="l" rtl="0">
              <a:lnSpc>
                <a:spcPct val="115000"/>
              </a:lnSpc>
              <a:spcBef>
                <a:spcPts val="0"/>
              </a:spcBef>
              <a:spcAft>
                <a:spcPts val="1600"/>
              </a:spcAft>
              <a:buNone/>
            </a:pPr>
            <a:endParaRPr dirty="0">
              <a:solidFill>
                <a:srgbClr val="000000"/>
              </a:solidFill>
            </a:endParaRPr>
          </a:p>
          <a:p>
            <a:pPr lvl="0" rtl="0">
              <a:spcBef>
                <a:spcPts val="0"/>
              </a:spcBef>
              <a:buNone/>
            </a:pPr>
            <a:endParaRPr dirty="0">
              <a:solidFill>
                <a:srgbClr val="000000"/>
              </a:solidFill>
            </a:endParaRPr>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161867"/>
            <a:ext cx="9144000" cy="1280461"/>
          </a:xfrm>
          <a:prstGeom prst="rect">
            <a:avLst/>
          </a:prstGeom>
        </p:spPr>
      </p:pic>
      <p:sp>
        <p:nvSpPr>
          <p:cNvPr id="11" name="Speech Bubble: Rectangle 10">
            <a:extLst>
              <a:ext uri="{FF2B5EF4-FFF2-40B4-BE49-F238E27FC236}">
                <a16:creationId xmlns:a16="http://schemas.microsoft.com/office/drawing/2014/main" id="{ADCC8FD3-C1C5-4CBD-B89A-71B425658C5D}"/>
              </a:ext>
            </a:extLst>
          </p:cNvPr>
          <p:cNvSpPr/>
          <p:nvPr/>
        </p:nvSpPr>
        <p:spPr>
          <a:xfrm>
            <a:off x="6659066" y="405554"/>
            <a:ext cx="2016098" cy="1019102"/>
          </a:xfrm>
          <a:prstGeom prst="wedgeRectCallout">
            <a:avLst>
              <a:gd name="adj1" fmla="val -35249"/>
              <a:gd name="adj2" fmla="val 16131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a:t>Statically creates EMI-variants</a:t>
            </a:r>
          </a:p>
        </p:txBody>
      </p:sp>
      <p:sp>
        <p:nvSpPr>
          <p:cNvPr id="3" name="TextBox 2">
            <a:extLst>
              <a:ext uri="{FF2B5EF4-FFF2-40B4-BE49-F238E27FC236}">
                <a16:creationId xmlns:a16="http://schemas.microsoft.com/office/drawing/2014/main" id="{DA755F4D-EEC6-437F-B712-AD01B23C7A6D}"/>
              </a:ext>
            </a:extLst>
          </p:cNvPr>
          <p:cNvSpPr txBox="1"/>
          <p:nvPr/>
        </p:nvSpPr>
        <p:spPr>
          <a:xfrm>
            <a:off x="658624" y="4211580"/>
            <a:ext cx="4775666" cy="369332"/>
          </a:xfrm>
          <a:prstGeom prst="rect">
            <a:avLst/>
          </a:prstGeom>
          <a:noFill/>
        </p:spPr>
        <p:txBody>
          <a:bodyPr wrap="none" rtlCol="0">
            <a:spAutoFit/>
          </a:bodyPr>
          <a:lstStyle/>
          <a:p>
            <a:r>
              <a:rPr lang="en-US" sz="1800" dirty="0"/>
              <a:t>Uses Simulink’s Dead-block optimization API</a:t>
            </a:r>
          </a:p>
        </p:txBody>
      </p:sp>
    </p:spTree>
    <p:extLst>
      <p:ext uri="{BB962C8B-B14F-4D97-AF65-F5344CB8AC3E}">
        <p14:creationId xmlns:p14="http://schemas.microsoft.com/office/powerpoint/2010/main" val="65478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RQ: SLforge Generates Models Efficiently</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pic>
        <p:nvPicPr>
          <p:cNvPr id="8" name="Picture 7">
            <a:extLst>
              <a:ext uri="{FF2B5EF4-FFF2-40B4-BE49-F238E27FC236}">
                <a16:creationId xmlns:a16="http://schemas.microsoft.com/office/drawing/2014/main" id="{FB81AB81-28F5-47A4-82D7-2D317A45F3D1}"/>
              </a:ext>
            </a:extLst>
          </p:cNvPr>
          <p:cNvPicPr>
            <a:picLocks noChangeAspect="1"/>
          </p:cNvPicPr>
          <p:nvPr/>
        </p:nvPicPr>
        <p:blipFill rotWithShape="1">
          <a:blip r:embed="rId3"/>
          <a:srcRect l="3811" r="49043" b="58563"/>
          <a:stretch/>
        </p:blipFill>
        <p:spPr>
          <a:xfrm>
            <a:off x="463699" y="956649"/>
            <a:ext cx="3983933" cy="1963781"/>
          </a:xfrm>
          <a:prstGeom prst="rect">
            <a:avLst/>
          </a:prstGeom>
        </p:spPr>
      </p:pic>
      <p:sp>
        <p:nvSpPr>
          <p:cNvPr id="3" name="TextBox 2">
            <a:extLst>
              <a:ext uri="{FF2B5EF4-FFF2-40B4-BE49-F238E27FC236}">
                <a16:creationId xmlns:a16="http://schemas.microsoft.com/office/drawing/2014/main" id="{C7B21DD1-BB7C-4CA2-BA50-A65060F7D06E}"/>
              </a:ext>
            </a:extLst>
          </p:cNvPr>
          <p:cNvSpPr txBox="1"/>
          <p:nvPr/>
        </p:nvSpPr>
        <p:spPr>
          <a:xfrm>
            <a:off x="1875943" y="2772704"/>
            <a:ext cx="1954381" cy="369332"/>
          </a:xfrm>
          <a:prstGeom prst="rect">
            <a:avLst/>
          </a:prstGeom>
          <a:noFill/>
        </p:spPr>
        <p:txBody>
          <a:bodyPr wrap="none" rtlCol="0">
            <a:spAutoFit/>
          </a:bodyPr>
          <a:lstStyle/>
          <a:p>
            <a:r>
              <a:rPr lang="en-US" sz="1800" dirty="0"/>
              <a:t>Blocks per Model</a:t>
            </a:r>
          </a:p>
        </p:txBody>
      </p:sp>
      <p:sp>
        <p:nvSpPr>
          <p:cNvPr id="7" name="TextBox 6">
            <a:extLst>
              <a:ext uri="{FF2B5EF4-FFF2-40B4-BE49-F238E27FC236}">
                <a16:creationId xmlns:a16="http://schemas.microsoft.com/office/drawing/2014/main" id="{84442A7A-3A3D-4888-A2E1-89A1199E2538}"/>
              </a:ext>
            </a:extLst>
          </p:cNvPr>
          <p:cNvSpPr txBox="1"/>
          <p:nvPr/>
        </p:nvSpPr>
        <p:spPr>
          <a:xfrm>
            <a:off x="6143629" y="2751764"/>
            <a:ext cx="1954381" cy="369332"/>
          </a:xfrm>
          <a:prstGeom prst="rect">
            <a:avLst/>
          </a:prstGeom>
          <a:noFill/>
        </p:spPr>
        <p:txBody>
          <a:bodyPr wrap="none" rtlCol="0">
            <a:spAutoFit/>
          </a:bodyPr>
          <a:lstStyle/>
          <a:p>
            <a:r>
              <a:rPr lang="en-US" sz="1800" dirty="0"/>
              <a:t>Blocks per Model</a:t>
            </a:r>
          </a:p>
        </p:txBody>
      </p:sp>
      <p:sp>
        <p:nvSpPr>
          <p:cNvPr id="4" name="TextBox 3">
            <a:extLst>
              <a:ext uri="{FF2B5EF4-FFF2-40B4-BE49-F238E27FC236}">
                <a16:creationId xmlns:a16="http://schemas.microsoft.com/office/drawing/2014/main" id="{DD738D86-0300-4E3F-B7BD-2686DB8F3415}"/>
              </a:ext>
            </a:extLst>
          </p:cNvPr>
          <p:cNvSpPr txBox="1"/>
          <p:nvPr/>
        </p:nvSpPr>
        <p:spPr>
          <a:xfrm>
            <a:off x="2738867" y="3994896"/>
            <a:ext cx="3839613" cy="1200329"/>
          </a:xfrm>
          <a:prstGeom prst="rect">
            <a:avLst/>
          </a:prstGeom>
          <a:noFill/>
        </p:spPr>
        <p:txBody>
          <a:bodyPr wrap="square" rtlCol="0">
            <a:spAutoFit/>
          </a:bodyPr>
          <a:lstStyle/>
          <a:p>
            <a:pPr algn="ctr"/>
            <a:r>
              <a:rPr lang="en-US" sz="1800" b="1" i="1" dirty="0">
                <a:solidFill>
                  <a:schemeClr val="tx1"/>
                </a:solidFill>
              </a:rPr>
              <a:t>Dotted:</a:t>
            </a:r>
            <a:r>
              <a:rPr lang="en-US" sz="1800" i="1" dirty="0">
                <a:solidFill>
                  <a:schemeClr val="tx1"/>
                </a:solidFill>
              </a:rPr>
              <a:t> CyFuzz</a:t>
            </a:r>
          </a:p>
          <a:p>
            <a:pPr algn="ctr"/>
            <a:r>
              <a:rPr lang="en-US" sz="1800" b="1" i="1" dirty="0">
                <a:solidFill>
                  <a:schemeClr val="tx1"/>
                </a:solidFill>
              </a:rPr>
              <a:t>Dashed</a:t>
            </a:r>
            <a:r>
              <a:rPr lang="en-US" sz="1800" i="1" dirty="0">
                <a:solidFill>
                  <a:schemeClr val="tx1"/>
                </a:solidFill>
              </a:rPr>
              <a:t>: SLforge (except the analysis phase)</a:t>
            </a:r>
          </a:p>
          <a:p>
            <a:pPr algn="ctr"/>
            <a:r>
              <a:rPr lang="en-US" sz="1800" b="1" i="1" dirty="0">
                <a:solidFill>
                  <a:schemeClr val="tx1"/>
                </a:solidFill>
              </a:rPr>
              <a:t>Solid</a:t>
            </a:r>
            <a:r>
              <a:rPr lang="en-US" sz="1800" i="1" dirty="0">
                <a:solidFill>
                  <a:schemeClr val="tx1"/>
                </a:solidFill>
              </a:rPr>
              <a:t>: SLforge</a:t>
            </a:r>
          </a:p>
        </p:txBody>
      </p:sp>
      <p:sp>
        <p:nvSpPr>
          <p:cNvPr id="5" name="TextBox 4">
            <a:extLst>
              <a:ext uri="{FF2B5EF4-FFF2-40B4-BE49-F238E27FC236}">
                <a16:creationId xmlns:a16="http://schemas.microsoft.com/office/drawing/2014/main" id="{37C0C264-35BE-48A6-A8B3-C4F212A0A8E1}"/>
              </a:ext>
            </a:extLst>
          </p:cNvPr>
          <p:cNvSpPr txBox="1"/>
          <p:nvPr/>
        </p:nvSpPr>
        <p:spPr>
          <a:xfrm>
            <a:off x="1267692" y="3363642"/>
            <a:ext cx="2967479" cy="369332"/>
          </a:xfrm>
          <a:prstGeom prst="rect">
            <a:avLst/>
          </a:prstGeom>
          <a:noFill/>
        </p:spPr>
        <p:txBody>
          <a:bodyPr wrap="none" rtlCol="0">
            <a:spAutoFit/>
          </a:bodyPr>
          <a:lstStyle/>
          <a:p>
            <a:r>
              <a:rPr lang="en-US" sz="1800" b="1" dirty="0"/>
              <a:t>Figure: Runtime Analysis</a:t>
            </a:r>
          </a:p>
        </p:txBody>
      </p:sp>
      <p:sp>
        <p:nvSpPr>
          <p:cNvPr id="10" name="TextBox 9">
            <a:extLst>
              <a:ext uri="{FF2B5EF4-FFF2-40B4-BE49-F238E27FC236}">
                <a16:creationId xmlns:a16="http://schemas.microsoft.com/office/drawing/2014/main" id="{70160388-093D-48CA-8A07-466CEB722FEB}"/>
              </a:ext>
            </a:extLst>
          </p:cNvPr>
          <p:cNvSpPr txBox="1"/>
          <p:nvPr/>
        </p:nvSpPr>
        <p:spPr>
          <a:xfrm>
            <a:off x="4574528" y="3363642"/>
            <a:ext cx="4544834" cy="369332"/>
          </a:xfrm>
          <a:prstGeom prst="rect">
            <a:avLst/>
          </a:prstGeom>
          <a:noFill/>
        </p:spPr>
        <p:txBody>
          <a:bodyPr wrap="none" rtlCol="0">
            <a:spAutoFit/>
          </a:bodyPr>
          <a:lstStyle/>
          <a:p>
            <a:r>
              <a:rPr lang="en-US" sz="1800" b="1" dirty="0"/>
              <a:t>Figure: Number of “Fix Error” Iterations</a:t>
            </a:r>
          </a:p>
        </p:txBody>
      </p:sp>
      <p:pic>
        <p:nvPicPr>
          <p:cNvPr id="11" name="Picture 10">
            <a:extLst>
              <a:ext uri="{FF2B5EF4-FFF2-40B4-BE49-F238E27FC236}">
                <a16:creationId xmlns:a16="http://schemas.microsoft.com/office/drawing/2014/main" id="{CE757196-7907-4973-B6C1-C16677DE48F9}"/>
              </a:ext>
            </a:extLst>
          </p:cNvPr>
          <p:cNvPicPr>
            <a:picLocks noChangeAspect="1"/>
          </p:cNvPicPr>
          <p:nvPr/>
        </p:nvPicPr>
        <p:blipFill rotWithShape="1">
          <a:blip r:embed="rId3"/>
          <a:srcRect l="51234" t="2631" b="58562"/>
          <a:stretch/>
        </p:blipFill>
        <p:spPr>
          <a:xfrm>
            <a:off x="4807110" y="974846"/>
            <a:ext cx="4140436" cy="1847863"/>
          </a:xfrm>
          <a:prstGeom prst="rect">
            <a:avLst/>
          </a:prstGeom>
        </p:spPr>
      </p:pic>
    </p:spTree>
    <p:extLst>
      <p:ext uri="{BB962C8B-B14F-4D97-AF65-F5344CB8AC3E}">
        <p14:creationId xmlns:p14="http://schemas.microsoft.com/office/powerpoint/2010/main" val="226328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RQ: Generating Realistic Models</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354" name="Shape 354"/>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514350" marR="0" lvl="0" indent="-285750" algn="l" rtl="0">
              <a:lnSpc>
                <a:spcPct val="115000"/>
              </a:lnSpc>
              <a:spcBef>
                <a:spcPts val="0"/>
              </a:spcBef>
              <a:spcAft>
                <a:spcPts val="1600"/>
              </a:spcAft>
              <a:buClr>
                <a:srgbClr val="000000"/>
              </a:buClr>
              <a:buFontTx/>
              <a:buChar char="-"/>
            </a:pPr>
            <a:r>
              <a:rPr lang="en-US" dirty="0">
                <a:solidFill>
                  <a:srgbClr val="000000"/>
                </a:solidFill>
              </a:rPr>
              <a:t>Generate models up to hierarchical depth 7</a:t>
            </a:r>
          </a:p>
          <a:p>
            <a:pPr marL="514350" marR="0" lvl="0" indent="-285750" algn="l" rtl="0">
              <a:lnSpc>
                <a:spcPct val="115000"/>
              </a:lnSpc>
              <a:spcBef>
                <a:spcPts val="0"/>
              </a:spcBef>
              <a:spcAft>
                <a:spcPts val="1600"/>
              </a:spcAft>
              <a:buClr>
                <a:srgbClr val="000000"/>
              </a:buClr>
              <a:buFontTx/>
              <a:buChar char="-"/>
            </a:pPr>
            <a:r>
              <a:rPr lang="en-US" dirty="0">
                <a:solidFill>
                  <a:srgbClr val="000000"/>
                </a:solidFill>
              </a:rPr>
              <a:t>2,152 blocks/model (average)</a:t>
            </a:r>
          </a:p>
          <a:p>
            <a:pPr marL="514350" marR="0" lvl="0" indent="-285750" algn="l" rtl="0">
              <a:lnSpc>
                <a:spcPct val="115000"/>
              </a:lnSpc>
              <a:spcBef>
                <a:spcPts val="0"/>
              </a:spcBef>
              <a:spcAft>
                <a:spcPts val="1600"/>
              </a:spcAft>
              <a:buClr>
                <a:srgbClr val="000000"/>
              </a:buClr>
              <a:buFontTx/>
              <a:buChar char="-"/>
            </a:pPr>
            <a:r>
              <a:rPr lang="en-US" dirty="0">
                <a:solidFill>
                  <a:srgbClr val="000000"/>
                </a:solidFill>
              </a:rPr>
              <a:t>2,544 connections/model (average)</a:t>
            </a:r>
          </a:p>
          <a:p>
            <a:pPr marL="514350" marR="0" lvl="0" indent="-285750" algn="l" rtl="0">
              <a:lnSpc>
                <a:spcPct val="115000"/>
              </a:lnSpc>
              <a:spcBef>
                <a:spcPts val="0"/>
              </a:spcBef>
              <a:spcAft>
                <a:spcPts val="1600"/>
              </a:spcAft>
              <a:buClr>
                <a:srgbClr val="000000"/>
              </a:buClr>
              <a:buFontTx/>
              <a:buChar char="-"/>
            </a:pPr>
            <a:r>
              <a:rPr lang="en-US" dirty="0">
                <a:solidFill>
                  <a:srgbClr val="000000"/>
                </a:solidFill>
              </a:rPr>
              <a:t>Supports new frequently-used libraries:</a:t>
            </a:r>
          </a:p>
          <a:p>
            <a:pPr marL="228600" lvl="1">
              <a:buClr>
                <a:srgbClr val="000000"/>
              </a:buClr>
            </a:pPr>
            <a:r>
              <a:rPr lang="en-US" sz="1800" dirty="0">
                <a:solidFill>
                  <a:srgbClr val="000000"/>
                </a:solidFill>
              </a:rPr>
              <a:t>	Subsystems and Model referencing, Math Operations, </a:t>
            </a:r>
          </a:p>
          <a:p>
            <a:pPr marL="228600" lvl="1">
              <a:buClr>
                <a:srgbClr val="000000"/>
              </a:buClr>
            </a:pPr>
            <a:r>
              <a:rPr lang="en-US" sz="1800" dirty="0">
                <a:solidFill>
                  <a:srgbClr val="000000"/>
                </a:solidFill>
              </a:rPr>
              <a:t>	Logic and Bitwise operations, S-functions</a:t>
            </a:r>
          </a:p>
          <a:p>
            <a:pPr marL="514350" marR="0" lvl="0" indent="-285750" algn="l" rtl="0">
              <a:lnSpc>
                <a:spcPct val="115000"/>
              </a:lnSpc>
              <a:spcBef>
                <a:spcPts val="0"/>
              </a:spcBef>
              <a:spcAft>
                <a:spcPts val="1600"/>
              </a:spcAft>
              <a:buClr>
                <a:srgbClr val="000000"/>
              </a:buClr>
              <a:buFontTx/>
              <a:buChar char="-"/>
            </a:pPr>
            <a:endParaRPr lang="en-US" dirty="0">
              <a:solidFill>
                <a:srgbClr val="000000"/>
              </a:solidFill>
            </a:endParaRPr>
          </a:p>
          <a:p>
            <a:pPr marL="457200" marR="0" lvl="0" indent="-228600" algn="l" rtl="0">
              <a:lnSpc>
                <a:spcPct val="115000"/>
              </a:lnSpc>
              <a:spcBef>
                <a:spcPts val="0"/>
              </a:spcBef>
              <a:spcAft>
                <a:spcPts val="1600"/>
              </a:spcAft>
              <a:buClr>
                <a:srgbClr val="000000"/>
              </a:buClr>
            </a:pPr>
            <a:endParaRPr lang="en" dirty="0">
              <a:solidFill>
                <a:srgbClr val="000000"/>
              </a:solidFill>
            </a:endParaRPr>
          </a:p>
          <a:p>
            <a:r>
              <a:rPr lang="en" i="1" dirty="0">
                <a:solidFill>
                  <a:schemeClr val="tx1"/>
                </a:solidFill>
              </a:rPr>
              <a:t>        </a:t>
            </a: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spTree>
    <p:extLst>
      <p:ext uri="{BB962C8B-B14F-4D97-AF65-F5344CB8AC3E}">
        <p14:creationId xmlns:p14="http://schemas.microsoft.com/office/powerpoint/2010/main" val="412417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RQ: Bug-Finding Capability</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354" name="Shape 354"/>
          <p:cNvSpPr txBox="1">
            <a:spLocks noGrp="1"/>
          </p:cNvSpPr>
          <p:nvPr>
            <p:ph type="body" idx="1"/>
          </p:nvPr>
        </p:nvSpPr>
        <p:spPr>
          <a:xfrm>
            <a:off x="311700" y="977575"/>
            <a:ext cx="8234700" cy="3234005"/>
          </a:xfrm>
          <a:prstGeom prst="rect">
            <a:avLst/>
          </a:prstGeom>
        </p:spPr>
        <p:txBody>
          <a:bodyPr lIns="91425" tIns="91425" rIns="91425" bIns="91425" anchor="t" anchorCtr="0">
            <a:noAutofit/>
          </a:bodyPr>
          <a:lstStyle/>
          <a:p>
            <a:pPr marL="514350" marR="0" lvl="0" indent="-285750" algn="l" rtl="0">
              <a:lnSpc>
                <a:spcPct val="115000"/>
              </a:lnSpc>
              <a:spcBef>
                <a:spcPts val="0"/>
              </a:spcBef>
              <a:spcAft>
                <a:spcPts val="1600"/>
              </a:spcAft>
              <a:buClr>
                <a:srgbClr val="000000"/>
              </a:buClr>
              <a:buFontTx/>
              <a:buChar char="-"/>
            </a:pPr>
            <a:r>
              <a:rPr lang="en-US" dirty="0">
                <a:solidFill>
                  <a:srgbClr val="000000"/>
                </a:solidFill>
              </a:rPr>
              <a:t>Continuously generated models for five months</a:t>
            </a:r>
          </a:p>
          <a:p>
            <a:pPr marL="514350" marR="0" lvl="0" indent="-285750" algn="l" rtl="0">
              <a:lnSpc>
                <a:spcPct val="115000"/>
              </a:lnSpc>
              <a:spcBef>
                <a:spcPts val="0"/>
              </a:spcBef>
              <a:spcAft>
                <a:spcPts val="1600"/>
              </a:spcAft>
              <a:buClr>
                <a:srgbClr val="000000"/>
              </a:buClr>
              <a:buFontTx/>
              <a:buChar char="-"/>
            </a:pPr>
            <a:r>
              <a:rPr lang="en-US" dirty="0">
                <a:solidFill>
                  <a:srgbClr val="000000"/>
                </a:solidFill>
              </a:rPr>
              <a:t>Reported 12 issues</a:t>
            </a:r>
          </a:p>
          <a:p>
            <a:pPr marL="228600" lvl="1">
              <a:buClr>
                <a:srgbClr val="000000"/>
              </a:buClr>
            </a:pPr>
            <a:r>
              <a:rPr lang="en-US" sz="1800" dirty="0">
                <a:solidFill>
                  <a:srgbClr val="000000"/>
                </a:solidFill>
              </a:rPr>
              <a:t>	Confirmed bugs: 10</a:t>
            </a:r>
          </a:p>
          <a:p>
            <a:pPr marL="228600" lvl="1">
              <a:buClr>
                <a:srgbClr val="000000"/>
              </a:buClr>
            </a:pPr>
            <a:r>
              <a:rPr lang="en-US" sz="1800" dirty="0">
                <a:solidFill>
                  <a:srgbClr val="000000"/>
                </a:solidFill>
              </a:rPr>
              <a:t>	New: 8</a:t>
            </a:r>
          </a:p>
          <a:p>
            <a:pPr marL="514350" marR="0" lvl="0" indent="-285750" algn="l" rtl="0">
              <a:lnSpc>
                <a:spcPct val="115000"/>
              </a:lnSpc>
              <a:spcBef>
                <a:spcPts val="0"/>
              </a:spcBef>
              <a:spcAft>
                <a:spcPts val="1600"/>
              </a:spcAft>
              <a:buClr>
                <a:srgbClr val="000000"/>
              </a:buClr>
              <a:buFontTx/>
              <a:buChar char="-"/>
            </a:pPr>
            <a:endParaRPr lang="en-US" dirty="0">
              <a:solidFill>
                <a:srgbClr val="000000"/>
              </a:solidFill>
            </a:endParaRPr>
          </a:p>
          <a:p>
            <a:pPr marL="457200" marR="0" lvl="0" indent="-228600" algn="l" rtl="0">
              <a:lnSpc>
                <a:spcPct val="115000"/>
              </a:lnSpc>
              <a:spcBef>
                <a:spcPts val="0"/>
              </a:spcBef>
              <a:spcAft>
                <a:spcPts val="1600"/>
              </a:spcAft>
              <a:buClr>
                <a:srgbClr val="000000"/>
              </a:buClr>
            </a:pPr>
            <a:endParaRPr lang="en" dirty="0">
              <a:solidFill>
                <a:srgbClr val="000000"/>
              </a:solidFill>
            </a:endParaRPr>
          </a:p>
          <a:p>
            <a:r>
              <a:rPr lang="en" i="1" dirty="0">
                <a:solidFill>
                  <a:schemeClr val="tx1"/>
                </a:solidFill>
              </a:rPr>
              <a:t>        </a:t>
            </a:r>
            <a:endParaRPr dirty="0">
              <a:solidFill>
                <a:srgbClr val="0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Tree>
    <p:extLst>
      <p:ext uri="{BB962C8B-B14F-4D97-AF65-F5344CB8AC3E}">
        <p14:creationId xmlns:p14="http://schemas.microsoft.com/office/powerpoint/2010/main" val="3007449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Example Bugs</a:t>
            </a:r>
            <a:endParaRPr lang="en" dirty="0">
              <a:solidFill>
                <a:srgbClr val="3D85C6"/>
              </a:solidFill>
            </a:endParaRPr>
          </a:p>
        </p:txBody>
      </p:sp>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pic>
        <p:nvPicPr>
          <p:cNvPr id="6" name="Picture 5">
            <a:extLst>
              <a:ext uri="{FF2B5EF4-FFF2-40B4-BE49-F238E27FC236}">
                <a16:creationId xmlns:a16="http://schemas.microsoft.com/office/drawing/2014/main" id="{C9EC0C18-18E2-444C-8AC0-0F567D116E4A}"/>
              </a:ext>
            </a:extLst>
          </p:cNvPr>
          <p:cNvPicPr>
            <a:picLocks noChangeAspect="1"/>
          </p:cNvPicPr>
          <p:nvPr/>
        </p:nvPicPr>
        <p:blipFill rotWithShape="1">
          <a:blip r:embed="rId3"/>
          <a:srcRect l="20198" r="20727" b="34762"/>
          <a:stretch/>
        </p:blipFill>
        <p:spPr>
          <a:xfrm>
            <a:off x="1589984" y="928232"/>
            <a:ext cx="5341511" cy="2888016"/>
          </a:xfrm>
          <a:prstGeom prst="rect">
            <a:avLst/>
          </a:prstGeom>
        </p:spPr>
      </p:pic>
      <p:sp>
        <p:nvSpPr>
          <p:cNvPr id="3" name="TextBox 2">
            <a:extLst>
              <a:ext uri="{FF2B5EF4-FFF2-40B4-BE49-F238E27FC236}">
                <a16:creationId xmlns:a16="http://schemas.microsoft.com/office/drawing/2014/main" id="{9CF73876-3F38-4D45-A278-DC45D20345D7}"/>
              </a:ext>
            </a:extLst>
          </p:cNvPr>
          <p:cNvSpPr txBox="1"/>
          <p:nvPr/>
        </p:nvSpPr>
        <p:spPr>
          <a:xfrm>
            <a:off x="977080" y="3946307"/>
            <a:ext cx="7189838" cy="923330"/>
          </a:xfrm>
          <a:prstGeom prst="rect">
            <a:avLst/>
          </a:prstGeom>
          <a:noFill/>
        </p:spPr>
        <p:txBody>
          <a:bodyPr wrap="square" rtlCol="0">
            <a:spAutoFit/>
          </a:bodyPr>
          <a:lstStyle/>
          <a:p>
            <a:r>
              <a:rPr lang="en-US" sz="1800" b="1" dirty="0"/>
              <a:t>Bug TSC-02472993: The </a:t>
            </a:r>
            <a:r>
              <a:rPr lang="en-US" sz="1800" b="1" i="1" dirty="0"/>
              <a:t>Model </a:t>
            </a:r>
            <a:r>
              <a:rPr lang="en-US" sz="1800" b="1" dirty="0"/>
              <a:t>block (top) refers to the child model (bottom). Simulink fails to handle rate transition automatically for the </a:t>
            </a:r>
            <a:r>
              <a:rPr lang="en-US" sz="1800" b="1" i="1" dirty="0"/>
              <a:t>First-Order Hold</a:t>
            </a:r>
            <a:r>
              <a:rPr lang="en-US" sz="1800" b="1" dirty="0"/>
              <a:t> block. </a:t>
            </a:r>
          </a:p>
        </p:txBody>
      </p:sp>
    </p:spTree>
    <p:extLst>
      <p:ext uri="{BB962C8B-B14F-4D97-AF65-F5344CB8AC3E}">
        <p14:creationId xmlns:p14="http://schemas.microsoft.com/office/powerpoint/2010/main" val="379060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pic>
        <p:nvPicPr>
          <p:cNvPr id="3" name="Picture 2">
            <a:extLst>
              <a:ext uri="{FF2B5EF4-FFF2-40B4-BE49-F238E27FC236}">
                <a16:creationId xmlns:a16="http://schemas.microsoft.com/office/drawing/2014/main" id="{BB58770D-DD39-40B2-B334-21937CC196ED}"/>
              </a:ext>
            </a:extLst>
          </p:cNvPr>
          <p:cNvPicPr>
            <a:picLocks noChangeAspect="1"/>
          </p:cNvPicPr>
          <p:nvPr/>
        </p:nvPicPr>
        <p:blipFill rotWithShape="1">
          <a:blip r:embed="rId3"/>
          <a:srcRect b="44814"/>
          <a:stretch/>
        </p:blipFill>
        <p:spPr>
          <a:xfrm>
            <a:off x="0" y="847563"/>
            <a:ext cx="9144000" cy="1903011"/>
          </a:xfrm>
          <a:prstGeom prst="rect">
            <a:avLst/>
          </a:prstGeom>
        </p:spPr>
      </p:pic>
      <p:sp>
        <p:nvSpPr>
          <p:cNvPr id="8" name="Shape 352">
            <a:extLst>
              <a:ext uri="{FF2B5EF4-FFF2-40B4-BE49-F238E27FC236}">
                <a16:creationId xmlns:a16="http://schemas.microsoft.com/office/drawing/2014/main" id="{61C23A3C-E47D-406E-8456-5F10DC51F12F}"/>
              </a:ext>
            </a:extLst>
          </p:cNvPr>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Example Bugs Found</a:t>
            </a:r>
            <a:endParaRPr lang="en" dirty="0">
              <a:solidFill>
                <a:srgbClr val="3D85C6"/>
              </a:solidFill>
            </a:endParaRPr>
          </a:p>
        </p:txBody>
      </p:sp>
      <p:sp>
        <p:nvSpPr>
          <p:cNvPr id="9" name="TextBox 8">
            <a:extLst>
              <a:ext uri="{FF2B5EF4-FFF2-40B4-BE49-F238E27FC236}">
                <a16:creationId xmlns:a16="http://schemas.microsoft.com/office/drawing/2014/main" id="{9876E26B-4A52-47B2-B472-C91054018318}"/>
              </a:ext>
            </a:extLst>
          </p:cNvPr>
          <p:cNvSpPr txBox="1"/>
          <p:nvPr/>
        </p:nvSpPr>
        <p:spPr>
          <a:xfrm>
            <a:off x="718983" y="2885211"/>
            <a:ext cx="7635978" cy="923330"/>
          </a:xfrm>
          <a:prstGeom prst="rect">
            <a:avLst/>
          </a:prstGeom>
          <a:noFill/>
        </p:spPr>
        <p:txBody>
          <a:bodyPr wrap="square" rtlCol="0">
            <a:spAutoFit/>
          </a:bodyPr>
          <a:lstStyle/>
          <a:p>
            <a:r>
              <a:rPr lang="en-US" sz="1800" b="1" dirty="0"/>
              <a:t>Bug TSC-02614088: In spite of supporting </a:t>
            </a:r>
            <a:r>
              <a:rPr lang="en-US" sz="1800" b="1" i="1" dirty="0"/>
              <a:t>double</a:t>
            </a:r>
            <a:r>
              <a:rPr lang="en-US" sz="1800" b="1" dirty="0"/>
              <a:t> data-type in its </a:t>
            </a:r>
            <a:r>
              <a:rPr lang="en-US" sz="1800" b="1" i="1" dirty="0"/>
              <a:t>d</a:t>
            </a:r>
            <a:r>
              <a:rPr lang="en-US" sz="1800" b="1" dirty="0"/>
              <a:t> port, block </a:t>
            </a:r>
            <a:r>
              <a:rPr lang="en-US" sz="1800" b="1" i="1" dirty="0"/>
              <a:t>VID</a:t>
            </a:r>
            <a:r>
              <a:rPr lang="en-US" sz="1800" b="1" dirty="0"/>
              <a:t> issued a data-type inconsistency as it prefers </a:t>
            </a:r>
            <a:r>
              <a:rPr lang="en-US" sz="1800" b="1" i="1" dirty="0"/>
              <a:t>integer</a:t>
            </a:r>
            <a:r>
              <a:rPr lang="en-US" sz="1800" b="1" dirty="0"/>
              <a:t> type. </a:t>
            </a:r>
          </a:p>
        </p:txBody>
      </p:sp>
    </p:spTree>
    <p:extLst>
      <p:ext uri="{BB962C8B-B14F-4D97-AF65-F5344CB8AC3E}">
        <p14:creationId xmlns:p14="http://schemas.microsoft.com/office/powerpoint/2010/main" val="286622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Tool Improvement Approaches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
        <p:nvSpPr>
          <p:cNvPr id="8" name="Shape 109"/>
          <p:cNvSpPr txBox="1">
            <a:spLocks/>
          </p:cNvSpPr>
          <p:nvPr/>
        </p:nvSpPr>
        <p:spPr>
          <a:xfrm>
            <a:off x="418605" y="906370"/>
            <a:ext cx="3990000" cy="3563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sz="2400" dirty="0">
                <a:solidFill>
                  <a:srgbClr val="000000"/>
                </a:solidFill>
              </a:rPr>
              <a:t>Formally verifying components</a:t>
            </a:r>
          </a:p>
          <a:p>
            <a:endParaRPr lang="en-US" dirty="0">
              <a:solidFill>
                <a:srgbClr val="000000"/>
              </a:solidFill>
            </a:endParaRPr>
          </a:p>
        </p:txBody>
      </p:sp>
      <p:sp>
        <p:nvSpPr>
          <p:cNvPr id="9" name="Shape 109"/>
          <p:cNvSpPr txBox="1">
            <a:spLocks noGrp="1"/>
          </p:cNvSpPr>
          <p:nvPr>
            <p:ph type="body" idx="1"/>
          </p:nvPr>
        </p:nvSpPr>
        <p:spPr>
          <a:xfrm>
            <a:off x="4508975" y="942451"/>
            <a:ext cx="3990000" cy="1081794"/>
          </a:xfrm>
          <a:prstGeom prst="rect">
            <a:avLst/>
          </a:prstGeom>
        </p:spPr>
        <p:txBody>
          <a:bodyPr lIns="91425" tIns="91425" rIns="91425" bIns="91425" anchor="t" anchorCtr="0">
            <a:noAutofit/>
          </a:bodyPr>
          <a:lstStyle/>
          <a:p>
            <a:pPr lvl="0" rtl="0">
              <a:spcBef>
                <a:spcPts val="0"/>
              </a:spcBef>
              <a:buNone/>
            </a:pPr>
            <a:r>
              <a:rPr lang="en" dirty="0">
                <a:solidFill>
                  <a:srgbClr val="000000"/>
                </a:solidFill>
              </a:rPr>
              <a:t>[-] Currently Not feasible</a:t>
            </a:r>
          </a:p>
          <a:p>
            <a:pPr marL="457200" lvl="0" indent="-228600" rtl="0">
              <a:spcBef>
                <a:spcPts val="0"/>
              </a:spcBef>
              <a:buClr>
                <a:srgbClr val="000000"/>
              </a:buClr>
            </a:pPr>
            <a:r>
              <a:rPr lang="en" dirty="0">
                <a:solidFill>
                  <a:srgbClr val="000000"/>
                </a:solidFill>
              </a:rPr>
              <a:t>Large codebase</a:t>
            </a:r>
          </a:p>
          <a:p>
            <a:pPr lvl="0" rtl="0">
              <a:spcBef>
                <a:spcPts val="0"/>
              </a:spcBef>
              <a:buNone/>
            </a:pPr>
            <a:endParaRPr dirty="0">
              <a:solidFill>
                <a:srgbClr val="000000"/>
              </a:solidFill>
            </a:endParaRPr>
          </a:p>
        </p:txBody>
      </p:sp>
      <p:sp>
        <p:nvSpPr>
          <p:cNvPr id="6" name="Rectangle 5"/>
          <p:cNvSpPr/>
          <p:nvPr/>
        </p:nvSpPr>
        <p:spPr>
          <a:xfrm>
            <a:off x="4293280" y="2139485"/>
            <a:ext cx="4307948" cy="1253164"/>
          </a:xfrm>
          <a:prstGeom prst="rect">
            <a:avLst/>
          </a:prstGeom>
        </p:spPr>
        <p:txBody>
          <a:bodyPr wrap="square">
            <a:spAutoFit/>
          </a:bodyPr>
          <a:lstStyle/>
          <a:p>
            <a:pPr marL="457200" lvl="0" indent="-228600">
              <a:lnSpc>
                <a:spcPct val="115000"/>
              </a:lnSpc>
              <a:spcAft>
                <a:spcPts val="1600"/>
              </a:spcAft>
              <a:buClr>
                <a:srgbClr val="000000"/>
              </a:buClr>
              <a:buSzPct val="100000"/>
            </a:pPr>
            <a:r>
              <a:rPr lang="en" sz="1800" dirty="0"/>
              <a:t>[-] No complete and/or updated </a:t>
            </a:r>
            <a:r>
              <a:rPr lang="en-US" sz="1800" b="1" dirty="0"/>
              <a:t>formal</a:t>
            </a:r>
            <a:r>
              <a:rPr lang="en-US" sz="1800" dirty="0"/>
              <a:t> </a:t>
            </a:r>
            <a:r>
              <a:rPr lang="en" sz="1800" dirty="0"/>
              <a:t>specifications</a:t>
            </a:r>
            <a:endParaRPr lang="en" sz="1800" i="1" dirty="0"/>
          </a:p>
          <a:p>
            <a:pPr marL="457200" indent="-228600">
              <a:lnSpc>
                <a:spcPct val="115000"/>
              </a:lnSpc>
              <a:spcAft>
                <a:spcPts val="1600"/>
              </a:spcAft>
              <a:buClr>
                <a:srgbClr val="000000"/>
              </a:buClr>
              <a:buSzPct val="100000"/>
            </a:pPr>
            <a:r>
              <a:rPr lang="en" sz="1800" dirty="0"/>
              <a:t>	Rapid release cycle of products</a:t>
            </a:r>
          </a:p>
        </p:txBody>
      </p:sp>
      <p:grpSp>
        <p:nvGrpSpPr>
          <p:cNvPr id="12" name="Group 11"/>
          <p:cNvGrpSpPr/>
          <p:nvPr/>
        </p:nvGrpSpPr>
        <p:grpSpPr>
          <a:xfrm>
            <a:off x="545974" y="1953581"/>
            <a:ext cx="2568399" cy="2522797"/>
            <a:chOff x="545974" y="1953581"/>
            <a:chExt cx="2568399" cy="2522797"/>
          </a:xfrm>
        </p:grpSpPr>
        <p:sp>
          <p:nvSpPr>
            <p:cNvPr id="13" name="Shape 217"/>
            <p:cNvSpPr/>
            <p:nvPr/>
          </p:nvSpPr>
          <p:spPr>
            <a:xfrm rot="-405201">
              <a:off x="545974" y="1953581"/>
              <a:ext cx="2568399" cy="2522797"/>
            </a:xfrm>
            <a:prstGeom prst="foldedCorner">
              <a:avLst>
                <a:gd name="adj" fmla="val 16667"/>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4800" dirty="0"/>
                <a:t>Formal</a:t>
              </a:r>
            </a:p>
            <a:p>
              <a:pPr lvl="0" rtl="0">
                <a:spcBef>
                  <a:spcPts val="0"/>
                </a:spcBef>
                <a:buNone/>
              </a:pPr>
              <a:r>
                <a:rPr lang="en" sz="4800" dirty="0"/>
                <a:t>Spec.</a:t>
              </a:r>
            </a:p>
          </p:txBody>
        </p:sp>
        <p:sp>
          <p:nvSpPr>
            <p:cNvPr id="14" name="Shape 218"/>
            <p:cNvSpPr/>
            <p:nvPr/>
          </p:nvSpPr>
          <p:spPr>
            <a:xfrm rot="20694446">
              <a:off x="594414" y="2032560"/>
              <a:ext cx="2325423" cy="2327955"/>
            </a:xfrm>
            <a:prstGeom prst="noSmoking">
              <a:avLst>
                <a:gd name="adj" fmla="val 18750"/>
              </a:avLst>
            </a:prstGeom>
            <a:solidFill>
              <a:srgbClr val="E06666">
                <a:alpha val="21000"/>
              </a:srgbClr>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solidFill>
                  <a:srgbClr val="98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Shape 353"/>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pic>
        <p:nvPicPr>
          <p:cNvPr id="4" name="Picture 3">
            <a:extLst>
              <a:ext uri="{FF2B5EF4-FFF2-40B4-BE49-F238E27FC236}">
                <a16:creationId xmlns:a16="http://schemas.microsoft.com/office/drawing/2014/main" id="{E1235C71-E702-48CD-8534-0E724B13B02D}"/>
              </a:ext>
            </a:extLst>
          </p:cNvPr>
          <p:cNvPicPr>
            <a:picLocks noChangeAspect="1"/>
          </p:cNvPicPr>
          <p:nvPr/>
        </p:nvPicPr>
        <p:blipFill rotWithShape="1">
          <a:blip r:embed="rId3"/>
          <a:srcRect b="36921"/>
          <a:stretch/>
        </p:blipFill>
        <p:spPr>
          <a:xfrm>
            <a:off x="1217709" y="903350"/>
            <a:ext cx="6429375" cy="2319173"/>
          </a:xfrm>
          <a:prstGeom prst="rect">
            <a:avLst/>
          </a:prstGeom>
        </p:spPr>
      </p:pic>
      <p:sp>
        <p:nvSpPr>
          <p:cNvPr id="8" name="Shape 352">
            <a:extLst>
              <a:ext uri="{FF2B5EF4-FFF2-40B4-BE49-F238E27FC236}">
                <a16:creationId xmlns:a16="http://schemas.microsoft.com/office/drawing/2014/main" id="{3FFD1DEF-38C1-428D-9CC6-F6F2D1D95FFB}"/>
              </a:ext>
            </a:extLst>
          </p:cNvPr>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Example Bugs Found</a:t>
            </a:r>
            <a:endParaRPr lang="en" dirty="0">
              <a:solidFill>
                <a:srgbClr val="3D85C6"/>
              </a:solidFill>
            </a:endParaRPr>
          </a:p>
        </p:txBody>
      </p:sp>
      <p:sp>
        <p:nvSpPr>
          <p:cNvPr id="9" name="TextBox 8">
            <a:extLst>
              <a:ext uri="{FF2B5EF4-FFF2-40B4-BE49-F238E27FC236}">
                <a16:creationId xmlns:a16="http://schemas.microsoft.com/office/drawing/2014/main" id="{C2B32F09-8DAA-48BB-A4C4-4116C03EAEDC}"/>
              </a:ext>
            </a:extLst>
          </p:cNvPr>
          <p:cNvSpPr txBox="1"/>
          <p:nvPr/>
        </p:nvSpPr>
        <p:spPr>
          <a:xfrm>
            <a:off x="754011" y="3288891"/>
            <a:ext cx="7635978" cy="1200329"/>
          </a:xfrm>
          <a:prstGeom prst="rect">
            <a:avLst/>
          </a:prstGeom>
          <a:noFill/>
        </p:spPr>
        <p:txBody>
          <a:bodyPr wrap="square" rtlCol="0">
            <a:spAutoFit/>
          </a:bodyPr>
          <a:lstStyle/>
          <a:p>
            <a:r>
              <a:rPr lang="en-US" sz="1800" b="1" dirty="0"/>
              <a:t>EMI Bug TSC-02476742: The </a:t>
            </a:r>
            <a:r>
              <a:rPr lang="en-US" sz="1800" b="1" i="1" dirty="0"/>
              <a:t>Top</a:t>
            </a:r>
            <a:r>
              <a:rPr lang="en-US" sz="1800" b="1" dirty="0"/>
              <a:t> </a:t>
            </a:r>
            <a:r>
              <a:rPr lang="en-US" sz="1800" b="1" i="1" dirty="0"/>
              <a:t>Model</a:t>
            </a:r>
            <a:r>
              <a:rPr lang="en-US" sz="1800" b="1" dirty="0"/>
              <a:t>’s (in bottom right corner) </a:t>
            </a:r>
            <a:r>
              <a:rPr lang="en-US" sz="1800" b="1" i="1" dirty="0"/>
              <a:t>Model</a:t>
            </a:r>
            <a:r>
              <a:rPr lang="en-US" sz="1800" b="1" dirty="0"/>
              <a:t> block is a placeholder for the child model (top and left), where all blocks except bl11 and bl12 are dead, however, were not removed in the </a:t>
            </a:r>
            <a:r>
              <a:rPr lang="en-US" sz="1800" b="1" i="1" dirty="0"/>
              <a:t>Accelerator</a:t>
            </a:r>
            <a:r>
              <a:rPr lang="en-US" sz="1800" b="1" dirty="0"/>
              <a:t> mode.</a:t>
            </a:r>
          </a:p>
        </p:txBody>
      </p:sp>
    </p:spTree>
    <p:extLst>
      <p:ext uri="{BB962C8B-B14F-4D97-AF65-F5344CB8AC3E}">
        <p14:creationId xmlns:p14="http://schemas.microsoft.com/office/powerpoint/2010/main" val="40739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311700" y="2232900"/>
            <a:ext cx="8520600" cy="677700"/>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a:solidFill>
                  <a:srgbClr val="3D85C6"/>
                </a:solidFill>
              </a:rPr>
              <a:t>Thank You!</a:t>
            </a:r>
          </a:p>
        </p:txBody>
      </p:sp>
      <p:sp>
        <p:nvSpPr>
          <p:cNvPr id="440" name="Shape 440"/>
          <p:cNvSpPr/>
          <p:nvPr/>
        </p:nvSpPr>
        <p:spPr>
          <a:xfrm>
            <a:off x="1077225" y="3731000"/>
            <a:ext cx="1448100" cy="849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81300" y="485295"/>
            <a:ext cx="8981400" cy="1028100"/>
          </a:xfrm>
          <a:prstGeom prst="rect">
            <a:avLst/>
          </a:prstGeom>
        </p:spPr>
        <p:txBody>
          <a:bodyPr lIns="91425" tIns="91425" rIns="91425" bIns="91425" anchor="b" anchorCtr="0">
            <a:noAutofit/>
          </a:bodyPr>
          <a:lstStyle/>
          <a:p>
            <a:pPr lvl="0">
              <a:spcBef>
                <a:spcPts val="0"/>
              </a:spcBef>
              <a:buClr>
                <a:schemeClr val="dk1"/>
              </a:buClr>
              <a:buSzPct val="45833"/>
              <a:buFont typeface="Arial"/>
              <a:buNone/>
            </a:pPr>
            <a:r>
              <a:rPr lang="en-US" sz="2400" b="1" dirty="0">
                <a:solidFill>
                  <a:srgbClr val="0B5394"/>
                </a:solidFill>
              </a:rPr>
              <a:t>Automatically Finding Bugs </a:t>
            </a:r>
            <a:r>
              <a:rPr lang="en-US" sz="2400" b="1" dirty="0">
                <a:solidFill>
                  <a:schemeClr val="bg1">
                    <a:lumMod val="75000"/>
                  </a:schemeClr>
                </a:solidFill>
              </a:rPr>
              <a:t>in a Commercial </a:t>
            </a:r>
            <a:r>
              <a:rPr lang="en-US" sz="2400" b="1" dirty="0">
                <a:solidFill>
                  <a:srgbClr val="0B5394"/>
                </a:solidFill>
              </a:rPr>
              <a:t>Cyber-Physical System Development Tool Chain </a:t>
            </a:r>
            <a:r>
              <a:rPr lang="en-US" sz="2400" b="1" dirty="0">
                <a:solidFill>
                  <a:schemeClr val="bg1">
                    <a:lumMod val="65000"/>
                  </a:schemeClr>
                </a:solidFill>
              </a:rPr>
              <a:t>with SLforge</a:t>
            </a:r>
            <a:endParaRPr lang="en" sz="1800" i="1" dirty="0">
              <a:solidFill>
                <a:schemeClr val="bg1">
                  <a:lumMod val="65000"/>
                </a:schemeClr>
              </a:solidFill>
            </a:endParaRPr>
          </a:p>
        </p:txBody>
      </p:sp>
      <p:sp>
        <p:nvSpPr>
          <p:cNvPr id="55" name="Shape 5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endParaRPr sz="3000" dirty="0">
              <a:solidFill>
                <a:schemeClr val="dk1"/>
              </a:solidFill>
            </a:endParaRPr>
          </a:p>
          <a:p>
            <a:pPr lvl="0">
              <a:spcBef>
                <a:spcPts val="0"/>
              </a:spcBef>
              <a:buNone/>
            </a:pPr>
            <a:endParaRPr sz="3000" dirty="0"/>
          </a:p>
        </p:txBody>
      </p:sp>
      <p:sp>
        <p:nvSpPr>
          <p:cNvPr id="56" name="Shape 56"/>
          <p:cNvSpPr txBox="1"/>
          <p:nvPr/>
        </p:nvSpPr>
        <p:spPr>
          <a:xfrm>
            <a:off x="1365300" y="1599282"/>
            <a:ext cx="6413400" cy="1312500"/>
          </a:xfrm>
          <a:prstGeom prst="rect">
            <a:avLst/>
          </a:prstGeom>
          <a:noFill/>
          <a:ln>
            <a:noFill/>
          </a:ln>
        </p:spPr>
        <p:txBody>
          <a:bodyPr lIns="91425" tIns="91425" rIns="91425" bIns="91425" anchor="t" anchorCtr="0">
            <a:noAutofit/>
          </a:bodyPr>
          <a:lstStyle/>
          <a:p>
            <a:pPr lvl="0" algn="ctr" rtl="0">
              <a:spcBef>
                <a:spcPts val="0"/>
              </a:spcBef>
              <a:buNone/>
            </a:pPr>
            <a:r>
              <a:rPr lang="en" sz="1000" i="1" dirty="0">
                <a:solidFill>
                  <a:schemeClr val="bg1">
                    <a:lumMod val="65000"/>
                  </a:schemeClr>
                </a:solidFill>
              </a:rPr>
              <a:t>Shafiul Azam Chowdhury</a:t>
            </a:r>
            <a:endParaRPr lang="en-US" sz="1000" i="1" dirty="0">
              <a:solidFill>
                <a:schemeClr val="bg1">
                  <a:lumMod val="65000"/>
                </a:schemeClr>
              </a:solidFill>
            </a:endParaRPr>
          </a:p>
          <a:p>
            <a:pPr lvl="0" algn="ctr" rtl="0">
              <a:spcBef>
                <a:spcPts val="0"/>
              </a:spcBef>
              <a:buNone/>
            </a:pPr>
            <a:r>
              <a:rPr lang="en-US" sz="1000" i="1" dirty="0">
                <a:solidFill>
                  <a:schemeClr val="bg1">
                    <a:lumMod val="65000"/>
                  </a:schemeClr>
                </a:solidFill>
              </a:rPr>
              <a:t>Soumik Mohian</a:t>
            </a:r>
          </a:p>
          <a:p>
            <a:pPr lvl="0" algn="ctr" rtl="0">
              <a:spcBef>
                <a:spcPts val="0"/>
              </a:spcBef>
              <a:buNone/>
            </a:pPr>
            <a:r>
              <a:rPr lang="en-US" sz="1000" i="1" dirty="0">
                <a:solidFill>
                  <a:schemeClr val="bg1">
                    <a:lumMod val="65000"/>
                  </a:schemeClr>
                </a:solidFill>
              </a:rPr>
              <a:t>Sidharth Mehra</a:t>
            </a:r>
          </a:p>
          <a:p>
            <a:pPr lvl="0" algn="ctr" rtl="0">
              <a:spcBef>
                <a:spcPts val="0"/>
              </a:spcBef>
              <a:buNone/>
            </a:pPr>
            <a:r>
              <a:rPr lang="en-US" sz="1000" i="1" dirty="0">
                <a:solidFill>
                  <a:schemeClr val="bg1">
                    <a:lumMod val="65000"/>
                  </a:schemeClr>
                </a:solidFill>
              </a:rPr>
              <a:t>Siddhant Gawsane</a:t>
            </a:r>
            <a:endParaRPr lang="en" sz="1000" i="1" dirty="0">
              <a:solidFill>
                <a:schemeClr val="bg1">
                  <a:lumMod val="65000"/>
                </a:schemeClr>
              </a:solidFill>
            </a:endParaRPr>
          </a:p>
          <a:p>
            <a:pPr lvl="0" algn="ctr" rtl="0">
              <a:spcBef>
                <a:spcPts val="0"/>
              </a:spcBef>
              <a:buNone/>
            </a:pPr>
            <a:r>
              <a:rPr lang="en" sz="1000" i="1" dirty="0">
                <a:solidFill>
                  <a:schemeClr val="bg1">
                    <a:lumMod val="65000"/>
                  </a:schemeClr>
                </a:solidFill>
              </a:rPr>
              <a:t>Dr. Taylor </a:t>
            </a:r>
            <a:r>
              <a:rPr lang="en-US" sz="1000" i="1" dirty="0">
                <a:solidFill>
                  <a:schemeClr val="bg1">
                    <a:lumMod val="65000"/>
                  </a:schemeClr>
                </a:solidFill>
              </a:rPr>
              <a:t>T.</a:t>
            </a:r>
            <a:r>
              <a:rPr lang="en" sz="1000" i="1" dirty="0">
                <a:solidFill>
                  <a:schemeClr val="bg1">
                    <a:lumMod val="65000"/>
                  </a:schemeClr>
                </a:solidFill>
              </a:rPr>
              <a:t> Johnson</a:t>
            </a:r>
          </a:p>
          <a:p>
            <a:pPr lvl="0" algn="ctr" rtl="0">
              <a:spcBef>
                <a:spcPts val="0"/>
              </a:spcBef>
              <a:buNone/>
            </a:pPr>
            <a:r>
              <a:rPr lang="en" sz="1000" i="1" dirty="0">
                <a:solidFill>
                  <a:schemeClr val="bg1">
                    <a:lumMod val="65000"/>
                  </a:schemeClr>
                </a:solidFill>
              </a:rPr>
              <a:t>Dr. Christoph Csallner </a:t>
            </a:r>
            <a:endParaRPr lang="en" sz="800" i="1" dirty="0">
              <a:solidFill>
                <a:schemeClr val="bg1">
                  <a:lumMod val="65000"/>
                </a:schemeClr>
              </a:solidFill>
            </a:endParaRPr>
          </a:p>
          <a:p>
            <a:pPr lvl="0" algn="ctr" rtl="0">
              <a:spcBef>
                <a:spcPts val="0"/>
              </a:spcBef>
              <a:buNone/>
            </a:pPr>
            <a:endParaRPr b="1" dirty="0"/>
          </a:p>
          <a:p>
            <a:pPr lvl="0" algn="ctr" rtl="0">
              <a:spcBef>
                <a:spcPts val="0"/>
              </a:spcBef>
              <a:buNone/>
            </a:pPr>
            <a:r>
              <a:rPr lang="en" sz="900" b="1" dirty="0"/>
              <a:t>The University of Texas at Arlington</a:t>
            </a:r>
          </a:p>
          <a:p>
            <a:pPr lvl="0" algn="ctr" rtl="0">
              <a:spcBef>
                <a:spcPts val="0"/>
              </a:spcBef>
              <a:buNone/>
            </a:pPr>
            <a:r>
              <a:rPr lang="en" sz="900" b="1" dirty="0"/>
              <a:t>Vanderbilt University</a:t>
            </a:r>
          </a:p>
          <a:p>
            <a:pPr lvl="0" algn="ctr" rtl="0">
              <a:spcBef>
                <a:spcPts val="0"/>
              </a:spcBef>
              <a:buNone/>
            </a:pPr>
            <a:endParaRPr sz="1000" dirty="0"/>
          </a:p>
          <a:p>
            <a:pPr lvl="0" algn="ctr"/>
            <a:r>
              <a:rPr lang="en-US" b="1" i="1" dirty="0">
                <a:solidFill>
                  <a:schemeClr val="tx1"/>
                </a:solidFill>
              </a:rPr>
              <a:t>github.com/verivital/slsf_randgen</a:t>
            </a:r>
            <a:r>
              <a:rPr lang="en" b="1" i="1" dirty="0">
                <a:solidFill>
                  <a:schemeClr val="bg1"/>
                </a:solidFill>
              </a:rPr>
              <a:t> </a:t>
            </a:r>
          </a:p>
          <a:p>
            <a:pPr lvl="0" algn="ctr">
              <a:spcBef>
                <a:spcPts val="0"/>
              </a:spcBef>
              <a:buNone/>
            </a:pPr>
            <a:endParaRPr sz="1000" dirty="0"/>
          </a:p>
        </p:txBody>
      </p:sp>
      <p:sp>
        <p:nvSpPr>
          <p:cNvPr id="59" name="Shape 59"/>
          <p:cNvSpPr txBox="1"/>
          <p:nvPr/>
        </p:nvSpPr>
        <p:spPr>
          <a:xfrm>
            <a:off x="246937" y="4191732"/>
            <a:ext cx="8650126" cy="755723"/>
          </a:xfrm>
          <a:prstGeom prst="rect">
            <a:avLst/>
          </a:prstGeom>
          <a:noFill/>
          <a:ln>
            <a:noFill/>
          </a:ln>
        </p:spPr>
        <p:txBody>
          <a:bodyPr lIns="91425" tIns="91425" rIns="91425" bIns="91425" anchor="t" anchorCtr="0">
            <a:noAutofit/>
          </a:bodyPr>
          <a:lstStyle/>
          <a:p>
            <a:pPr lvl="0">
              <a:spcBef>
                <a:spcPts val="0"/>
              </a:spcBef>
              <a:buNone/>
            </a:pPr>
            <a:r>
              <a:rPr lang="en" sz="700" i="1" dirty="0">
                <a:solidFill>
                  <a:schemeClr val="bg1">
                    <a:lumMod val="65000"/>
                  </a:schemeClr>
                </a:solidFill>
              </a:rPr>
              <a:t>This material is based upon work supported by the National Science Foundation under Grants No. 1117369, 1464311, and 1527398. Any opinions, findings, and conclusions or recommendations expressed in this material are those of the author(s) and do not necessarily reflect the views of the National Science Foundation.</a:t>
            </a:r>
          </a:p>
          <a:p>
            <a:pPr lvl="0">
              <a:spcBef>
                <a:spcPts val="0"/>
              </a:spcBef>
              <a:buNone/>
            </a:pPr>
            <a:endParaRPr sz="700" i="1" dirty="0">
              <a:solidFill>
                <a:schemeClr val="bg1">
                  <a:lumMod val="65000"/>
                </a:schemeClr>
              </a:solidFill>
            </a:endParaRPr>
          </a:p>
          <a:p>
            <a:pPr lvl="0" rtl="0">
              <a:spcBef>
                <a:spcPts val="0"/>
              </a:spcBef>
              <a:buNone/>
            </a:pPr>
            <a:r>
              <a:rPr lang="en" sz="700" i="1" dirty="0">
                <a:solidFill>
                  <a:schemeClr val="bg1">
                    <a:lumMod val="65000"/>
                  </a:schemeClr>
                </a:solidFill>
              </a:rPr>
              <a:t>This material is based upon work supported by the Air Force Office of Scientific Research (AFOSR) contract numbers FA9550-15-1-0258 and FA9550-16-1-0246, and by Air Force Research Lab (AFRL) contract number FA8750-15-1-0105. Any opinions, </a:t>
            </a:r>
            <a:r>
              <a:rPr lang="en-US" sz="700" i="1" dirty="0">
                <a:solidFill>
                  <a:schemeClr val="bg1">
                    <a:lumMod val="65000"/>
                  </a:schemeClr>
                </a:solidFill>
              </a:rPr>
              <a:t>fi</a:t>
            </a:r>
            <a:r>
              <a:rPr lang="en" sz="700" i="1" dirty="0">
                <a:solidFill>
                  <a:schemeClr val="bg1">
                    <a:lumMod val="65000"/>
                  </a:schemeClr>
                </a:solidFill>
              </a:rPr>
              <a:t>ndings, and conclusions or recommendations expressed in this publication are those of the authors and do not necessarily reflect the views of AFRL or AFOSR.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1"/>
              </a:buClr>
              <a:buSzPct val="39285"/>
              <a:buFont typeface="Arial"/>
              <a:buNone/>
            </a:pPr>
            <a:r>
              <a:rPr lang="en-US" dirty="0">
                <a:solidFill>
                  <a:srgbClr val="3D85C6"/>
                </a:solidFill>
              </a:rPr>
              <a:t>Overview</a:t>
            </a:r>
            <a:endParaRPr lang="en" dirty="0">
              <a:solidFill>
                <a:srgbClr val="3D85C6"/>
              </a:solidFill>
            </a:endParaRPr>
          </a:p>
        </p:txBody>
      </p:sp>
      <p:sp>
        <p:nvSpPr>
          <p:cNvPr id="65" name="Shape 65"/>
          <p:cNvSpPr txBox="1">
            <a:spLocks noGrp="1"/>
          </p:cNvSpPr>
          <p:nvPr>
            <p:ph type="body" idx="1"/>
          </p:nvPr>
        </p:nvSpPr>
        <p:spPr>
          <a:xfrm>
            <a:off x="311700" y="980152"/>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US" dirty="0">
                <a:solidFill>
                  <a:srgbClr val="000000"/>
                </a:solidFill>
              </a:rPr>
              <a:t>Eliminating bugs from Cyber-Physical System (CPS) tool chain is crucial</a:t>
            </a:r>
          </a:p>
          <a:p>
            <a:pPr marL="457200" lvl="0" indent="-228600" rtl="0">
              <a:spcBef>
                <a:spcPts val="0"/>
              </a:spcBef>
              <a:buClr>
                <a:srgbClr val="000000"/>
              </a:buClr>
            </a:pPr>
            <a:r>
              <a:rPr lang="en-US" dirty="0">
                <a:solidFill>
                  <a:srgbClr val="000000"/>
                </a:solidFill>
              </a:rPr>
              <a:t>Existing CPS tool chain testing scheme is inefficient in finding new bugs</a:t>
            </a:r>
          </a:p>
          <a:p>
            <a:pPr marL="457200" lvl="0" indent="-228600" rtl="0">
              <a:spcBef>
                <a:spcPts val="0"/>
              </a:spcBef>
              <a:buClr>
                <a:srgbClr val="000000"/>
              </a:buClr>
            </a:pPr>
            <a:r>
              <a:rPr lang="en-US" dirty="0">
                <a:solidFill>
                  <a:srgbClr val="000000"/>
                </a:solidFill>
              </a:rPr>
              <a:t>Addressing its limitations, we present </a:t>
            </a:r>
            <a:r>
              <a:rPr lang="en-US" b="1" i="1" dirty="0">
                <a:solidFill>
                  <a:srgbClr val="000000"/>
                </a:solidFill>
              </a:rPr>
              <a:t>SLforge</a:t>
            </a:r>
            <a:endParaRPr lang="en-US" i="1" dirty="0">
              <a:solidFill>
                <a:srgbClr val="000000"/>
              </a:solidFill>
            </a:endParaRPr>
          </a:p>
          <a:p>
            <a:pPr marL="457200" lvl="0" indent="-228600" rtl="0">
              <a:spcBef>
                <a:spcPts val="0"/>
              </a:spcBef>
              <a:buClr>
                <a:srgbClr val="000000"/>
              </a:buClr>
            </a:pPr>
            <a:r>
              <a:rPr lang="en-US" b="1" i="1" dirty="0">
                <a:solidFill>
                  <a:srgbClr val="000000"/>
                </a:solidFill>
              </a:rPr>
              <a:t>	</a:t>
            </a:r>
            <a:r>
              <a:rPr lang="en-US" dirty="0">
                <a:solidFill>
                  <a:srgbClr val="000000"/>
                </a:solidFill>
              </a:rPr>
              <a:t>Systematic and efficient model generator</a:t>
            </a:r>
          </a:p>
          <a:p>
            <a:pPr marL="457200" lvl="0" indent="-228600" rtl="0">
              <a:spcBef>
                <a:spcPts val="0"/>
              </a:spcBef>
              <a:buClr>
                <a:srgbClr val="000000"/>
              </a:buClr>
            </a:pPr>
            <a:r>
              <a:rPr lang="en-US" b="1" i="1" dirty="0">
                <a:solidFill>
                  <a:srgbClr val="000000"/>
                </a:solidFill>
              </a:rPr>
              <a:t>	</a:t>
            </a:r>
            <a:r>
              <a:rPr lang="en-US" dirty="0">
                <a:solidFill>
                  <a:srgbClr val="000000"/>
                </a:solidFill>
              </a:rPr>
              <a:t>Found 10+ confirmed bugs in MathWorks’ </a:t>
            </a:r>
            <a:r>
              <a:rPr lang="en-US" i="1" dirty="0">
                <a:solidFill>
                  <a:srgbClr val="000000"/>
                </a:solidFill>
              </a:rPr>
              <a:t>Simulink</a:t>
            </a:r>
          </a:p>
          <a:p>
            <a:pPr marL="457200" lvl="0" indent="-228600" rtl="0">
              <a:spcBef>
                <a:spcPts val="0"/>
              </a:spcBef>
              <a:buClr>
                <a:srgbClr val="000000"/>
              </a:buClr>
            </a:pPr>
            <a:r>
              <a:rPr lang="en-US" dirty="0">
                <a:solidFill>
                  <a:srgbClr val="000000"/>
                </a:solidFill>
              </a:rPr>
              <a:t>Large-scale study on public Simulink models </a:t>
            </a:r>
          </a:p>
          <a:p>
            <a:pPr marL="457200" lvl="0" indent="-228600" rtl="0">
              <a:spcBef>
                <a:spcPts val="0"/>
              </a:spcBef>
              <a:buClr>
                <a:srgbClr val="000000"/>
              </a:buClr>
            </a:pPr>
            <a:r>
              <a:rPr lang="en-US" dirty="0">
                <a:solidFill>
                  <a:srgbClr val="000000"/>
                </a:solidFill>
              </a:rPr>
              <a:t>	Drives model generation and evaluation</a:t>
            </a:r>
            <a:r>
              <a:rPr lang="en-US" b="1" i="1" dirty="0">
                <a:solidFill>
                  <a:srgbClr val="000000"/>
                </a:solidFill>
              </a:rPr>
              <a:t> </a:t>
            </a:r>
            <a:endParaRPr lang="en" b="1" i="1" dirty="0">
              <a:solidFill>
                <a:srgbClr val="C0000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Tree>
    <p:extLst>
      <p:ext uri="{BB962C8B-B14F-4D97-AF65-F5344CB8AC3E}">
        <p14:creationId xmlns:p14="http://schemas.microsoft.com/office/powerpoint/2010/main" val="2197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xEl>
                                              <p:pRg st="4" end="4"/>
                                            </p:txEl>
                                          </p:spTgt>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65">
                                            <p:txEl>
                                              <p:pRg st="0" end="0"/>
                                            </p:txEl>
                                          </p:spTgt>
                                        </p:tgtEl>
                                        <p:attrNameLst>
                                          <p:attrName>style.opacity</p:attrName>
                                        </p:attrNameLst>
                                      </p:cBhvr>
                                      <p:to>
                                        <p:strVal val="0.5"/>
                                      </p:to>
                                    </p:set>
                                    <p:animEffect filter="image" prLst="opacity: 0.5">
                                      <p:cBhvr rctx="IE">
                                        <p:cTn id="13" dur="indefinite"/>
                                        <p:tgtEl>
                                          <p:spTgt spid="65">
                                            <p:txEl>
                                              <p:pRg st="0" end="0"/>
                                            </p:txEl>
                                          </p:spTgt>
                                        </p:tgtEl>
                                      </p:cBhvr>
                                    </p:animEffect>
                                  </p:childTnLst>
                                </p:cTn>
                              </p:par>
                              <p:par>
                                <p:cTn id="14" presetID="9" presetClass="emph" presetSubtype="0" nodeType="withEffect">
                                  <p:stCondLst>
                                    <p:cond delay="0"/>
                                  </p:stCondLst>
                                  <p:childTnLst>
                                    <p:set>
                                      <p:cBhvr>
                                        <p:cTn id="15" dur="indefinite"/>
                                        <p:tgtEl>
                                          <p:spTgt spid="65">
                                            <p:txEl>
                                              <p:pRg st="1" end="1"/>
                                            </p:txEl>
                                          </p:spTgt>
                                        </p:tgtEl>
                                        <p:attrNameLst>
                                          <p:attrName>style.opacity</p:attrName>
                                        </p:attrNameLst>
                                      </p:cBhvr>
                                      <p:to>
                                        <p:strVal val="0.5"/>
                                      </p:to>
                                    </p:set>
                                    <p:animEffect filter="image" prLst="opacity: 0.5">
                                      <p:cBhvr rctx="IE">
                                        <p:cTn id="16" dur="indefinite"/>
                                        <p:tgtEl>
                                          <p:spTgt spid="6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xEl>
                                              <p:pRg st="6" end="6"/>
                                            </p:txEl>
                                          </p:spTgt>
                                        </p:tgtEl>
                                        <p:attrNameLst>
                                          <p:attrName>style.visibility</p:attrName>
                                        </p:attrNameLst>
                                      </p:cBhvr>
                                      <p:to>
                                        <p:strVal val="visible"/>
                                      </p:to>
                                    </p:set>
                                  </p:childTnLst>
                                </p:cTn>
                              </p:par>
                              <p:par>
                                <p:cTn id="23" presetID="9" presetClass="emph" presetSubtype="0" nodeType="withEffect">
                                  <p:stCondLst>
                                    <p:cond delay="0"/>
                                  </p:stCondLst>
                                  <p:childTnLst>
                                    <p:set>
                                      <p:cBhvr>
                                        <p:cTn id="24" dur="indefinite"/>
                                        <p:tgtEl>
                                          <p:spTgt spid="65">
                                            <p:txEl>
                                              <p:pRg st="2" end="2"/>
                                            </p:txEl>
                                          </p:spTgt>
                                        </p:tgtEl>
                                        <p:attrNameLst>
                                          <p:attrName>style.opacity</p:attrName>
                                        </p:attrNameLst>
                                      </p:cBhvr>
                                      <p:to>
                                        <p:strVal val="0.5"/>
                                      </p:to>
                                    </p:set>
                                    <p:animEffect filter="image" prLst="opacity: 0.5">
                                      <p:cBhvr rctx="IE">
                                        <p:cTn id="25" dur="indefinite"/>
                                        <p:tgtEl>
                                          <p:spTgt spid="65">
                                            <p:txEl>
                                              <p:pRg st="2" end="2"/>
                                            </p:txEl>
                                          </p:spTgt>
                                        </p:tgtEl>
                                      </p:cBhvr>
                                    </p:animEffect>
                                  </p:childTnLst>
                                </p:cTn>
                              </p:par>
                              <p:par>
                                <p:cTn id="26" presetID="9" presetClass="emph" presetSubtype="0" nodeType="withEffect">
                                  <p:stCondLst>
                                    <p:cond delay="0"/>
                                  </p:stCondLst>
                                  <p:childTnLst>
                                    <p:set>
                                      <p:cBhvr>
                                        <p:cTn id="27" dur="indefinite"/>
                                        <p:tgtEl>
                                          <p:spTgt spid="65">
                                            <p:txEl>
                                              <p:pRg st="3" end="3"/>
                                            </p:txEl>
                                          </p:spTgt>
                                        </p:tgtEl>
                                        <p:attrNameLst>
                                          <p:attrName>style.opacity</p:attrName>
                                        </p:attrNameLst>
                                      </p:cBhvr>
                                      <p:to>
                                        <p:strVal val="0.5"/>
                                      </p:to>
                                    </p:set>
                                    <p:animEffect filter="image" prLst="opacity: 0.5">
                                      <p:cBhvr rctx="IE">
                                        <p:cTn id="28" dur="indefinite"/>
                                        <p:tgtEl>
                                          <p:spTgt spid="65">
                                            <p:txEl>
                                              <p:pRg st="3" end="3"/>
                                            </p:txEl>
                                          </p:spTgt>
                                        </p:tgtEl>
                                      </p:cBhvr>
                                    </p:animEffect>
                                  </p:childTnLst>
                                </p:cTn>
                              </p:par>
                              <p:par>
                                <p:cTn id="29" presetID="9" presetClass="emph" presetSubtype="0" nodeType="withEffect">
                                  <p:stCondLst>
                                    <p:cond delay="0"/>
                                  </p:stCondLst>
                                  <p:childTnLst>
                                    <p:set>
                                      <p:cBhvr>
                                        <p:cTn id="30" dur="indefinite"/>
                                        <p:tgtEl>
                                          <p:spTgt spid="65">
                                            <p:txEl>
                                              <p:pRg st="4" end="4"/>
                                            </p:txEl>
                                          </p:spTgt>
                                        </p:tgtEl>
                                        <p:attrNameLst>
                                          <p:attrName>style.opacity</p:attrName>
                                        </p:attrNameLst>
                                      </p:cBhvr>
                                      <p:to>
                                        <p:strVal val="0.5"/>
                                      </p:to>
                                    </p:set>
                                    <p:animEffect filter="image" prLst="opacity: 0.5">
                                      <p:cBhvr rctx="IE">
                                        <p:cTn id="31" dur="indefinite"/>
                                        <p:tgtEl>
                                          <p:spTgt spid="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dirty="0">
                <a:solidFill>
                  <a:srgbClr val="3D85C6"/>
                </a:solidFill>
              </a:rPr>
              <a:t>Background: Differential Testing </a:t>
            </a:r>
            <a:r>
              <a:rPr lang="en-US" dirty="0">
                <a:solidFill>
                  <a:srgbClr val="3D85C6"/>
                </a:solidFill>
              </a:rPr>
              <a:t>with </a:t>
            </a:r>
            <a:r>
              <a:rPr lang="en-US" i="1" dirty="0">
                <a:solidFill>
                  <a:srgbClr val="3D85C6"/>
                </a:solidFill>
              </a:rPr>
              <a:t>CyFuzz</a:t>
            </a:r>
            <a:endParaRPr lang="en" i="1" dirty="0">
              <a:solidFill>
                <a:srgbClr val="3D85C6"/>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27" name="Shape 161"/>
          <p:cNvSpPr/>
          <p:nvPr/>
        </p:nvSpPr>
        <p:spPr>
          <a:xfrm>
            <a:off x="1939728" y="374851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8" name="Shape 161"/>
          <p:cNvSpPr/>
          <p:nvPr/>
        </p:nvSpPr>
        <p:spPr>
          <a:xfrm>
            <a:off x="3686931" y="3748453"/>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4" name="Shape 154"/>
          <p:cNvSpPr/>
          <p:nvPr/>
        </p:nvSpPr>
        <p:spPr>
          <a:xfrm>
            <a:off x="1209734" y="4138109"/>
            <a:ext cx="3444017" cy="77591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91425" rIns="91425" bIns="91425" anchor="ctr" anchorCtr="0">
            <a:noAutofit/>
          </a:bodyPr>
          <a:lstStyle/>
          <a:p>
            <a:pPr lvl="0" algn="ctr" rtl="0">
              <a:spcBef>
                <a:spcPts val="0"/>
              </a:spcBef>
              <a:buNone/>
            </a:pPr>
            <a:endParaRPr lang="en" dirty="0">
              <a:solidFill>
                <a:srgbClr val="073763"/>
              </a:solidFill>
            </a:endParaRPr>
          </a:p>
          <a:p>
            <a:pPr lvl="0" algn="ctr" rtl="0">
              <a:spcBef>
                <a:spcPts val="0"/>
              </a:spcBef>
              <a:buNone/>
            </a:pPr>
            <a:endParaRPr lang="en" dirty="0">
              <a:solidFill>
                <a:srgbClr val="073763"/>
              </a:solidFill>
            </a:endParaRPr>
          </a:p>
          <a:p>
            <a:pPr lvl="0" algn="ctr" rtl="0">
              <a:spcBef>
                <a:spcPts val="0"/>
              </a:spcBef>
              <a:buNone/>
            </a:pPr>
            <a:r>
              <a:rPr lang="en" sz="1200" b="1" i="1" dirty="0">
                <a:solidFill>
                  <a:schemeClr val="tx1"/>
                </a:solidFill>
              </a:rPr>
              <a:t>compare</a:t>
            </a:r>
            <a:endParaRPr lang="en" sz="1600" b="1" i="1" dirty="0">
              <a:solidFill>
                <a:schemeClr val="tx1"/>
              </a:solidFill>
            </a:endParaRPr>
          </a:p>
        </p:txBody>
      </p:sp>
      <p:sp>
        <p:nvSpPr>
          <p:cNvPr id="155" name="Shape 155"/>
          <p:cNvSpPr/>
          <p:nvPr/>
        </p:nvSpPr>
        <p:spPr>
          <a:xfrm>
            <a:off x="1209734" y="2036117"/>
            <a:ext cx="3444017" cy="1022165"/>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25" tIns="91425" rIns="91425" bIns="91425" anchor="ctr" anchorCtr="0">
            <a:noAutofit/>
          </a:bodyPr>
          <a:lstStyle/>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r>
              <a:rPr lang="en-US" sz="1200" b="1" dirty="0">
                <a:solidFill>
                  <a:srgbClr val="073763"/>
                </a:solidFill>
              </a:rPr>
              <a:t>CPS Tool Chain</a:t>
            </a:r>
            <a:endParaRPr lang="en" sz="1200" b="1" dirty="0">
              <a:solidFill>
                <a:srgbClr val="073763"/>
              </a:solidFill>
            </a:endParaRPr>
          </a:p>
        </p:txBody>
      </p:sp>
      <p:sp>
        <p:nvSpPr>
          <p:cNvPr id="157" name="Shape 157"/>
          <p:cNvSpPr/>
          <p:nvPr/>
        </p:nvSpPr>
        <p:spPr>
          <a:xfrm>
            <a:off x="2580732" y="1071421"/>
            <a:ext cx="677700" cy="8274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b="1" dirty="0"/>
              <a:t>CPS Model</a:t>
            </a:r>
            <a:endParaRPr lang="en" sz="900" b="1" dirty="0"/>
          </a:p>
        </p:txBody>
      </p:sp>
      <p:sp>
        <p:nvSpPr>
          <p:cNvPr id="158" name="Shape 158"/>
          <p:cNvSpPr/>
          <p:nvPr/>
        </p:nvSpPr>
        <p:spPr>
          <a:xfrm>
            <a:off x="1613766"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solidFill>
                  <a:srgbClr val="FFFFFF"/>
                </a:solidFill>
              </a:rPr>
              <a:t>-o0</a:t>
            </a:r>
            <a:endParaRPr lang="en" b="1" dirty="0">
              <a:solidFill>
                <a:srgbClr val="FFFFFF"/>
              </a:solidFill>
            </a:endParaRPr>
          </a:p>
        </p:txBody>
      </p:sp>
      <p:sp>
        <p:nvSpPr>
          <p:cNvPr id="159" name="Shape 159"/>
          <p:cNvSpPr/>
          <p:nvPr/>
        </p:nvSpPr>
        <p:spPr>
          <a:xfrm rot="10800000">
            <a:off x="2078588" y="1769353"/>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0" name="Shape 160"/>
          <p:cNvSpPr/>
          <p:nvPr/>
        </p:nvSpPr>
        <p:spPr>
          <a:xfrm>
            <a:off x="3112581" y="2173021"/>
            <a:ext cx="1148700" cy="670500"/>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solidFill>
                  <a:srgbClr val="FFFFFF"/>
                </a:solidFill>
              </a:rPr>
              <a:t>-o1</a:t>
            </a:r>
            <a:endParaRPr lang="en" b="1" dirty="0">
              <a:solidFill>
                <a:srgbClr val="FFFFFF"/>
              </a:solidFill>
            </a:endParaRPr>
          </a:p>
        </p:txBody>
      </p:sp>
      <p:sp>
        <p:nvSpPr>
          <p:cNvPr id="161" name="Shape 161"/>
          <p:cNvSpPr/>
          <p:nvPr/>
        </p:nvSpPr>
        <p:spPr>
          <a:xfrm>
            <a:off x="1939728" y="2940328"/>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5" name="Shape 165"/>
          <p:cNvSpPr/>
          <p:nvPr/>
        </p:nvSpPr>
        <p:spPr>
          <a:xfrm>
            <a:off x="2579757" y="4210632"/>
            <a:ext cx="754595" cy="358525"/>
          </a:xfrm>
          <a:prstGeom prst="leftRightArrow">
            <a:avLst>
              <a:gd name="adj1" fmla="val 50000"/>
              <a:gd name="adj2" fmla="val 50000"/>
            </a:avLst>
          </a:prstGeom>
          <a:noFill/>
          <a:ln w="28575" cap="flat" cmpd="sng">
            <a:solidFill>
              <a:srgbClr val="0B5394"/>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i="1" dirty="0">
                <a:solidFill>
                  <a:srgbClr val="0B5394"/>
                </a:solidFill>
              </a:rPr>
              <a:t>?</a:t>
            </a:r>
            <a:endParaRPr lang="en" sz="700" i="1" dirty="0">
              <a:solidFill>
                <a:srgbClr val="0B5394"/>
              </a:solidFill>
            </a:endParaRPr>
          </a:p>
        </p:txBody>
      </p:sp>
      <p:sp>
        <p:nvSpPr>
          <p:cNvPr id="3" name="Rectangle: Rounded Corners 2"/>
          <p:cNvSpPr/>
          <p:nvPr/>
        </p:nvSpPr>
        <p:spPr>
          <a:xfrm>
            <a:off x="150016" y="1076670"/>
            <a:ext cx="1426430" cy="6289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schemeClr val="tx1"/>
                </a:solidFill>
              </a:rPr>
              <a:t>Model </a:t>
            </a:r>
          </a:p>
          <a:p>
            <a:pPr algn="ctr"/>
            <a:r>
              <a:rPr lang="en-US" sz="1200" b="1" dirty="0">
                <a:solidFill>
                  <a:schemeClr val="tx1"/>
                </a:solidFill>
              </a:rPr>
              <a:t>Generator</a:t>
            </a:r>
          </a:p>
        </p:txBody>
      </p:sp>
      <p:sp>
        <p:nvSpPr>
          <p:cNvPr id="4" name="Arrow: Right 3"/>
          <p:cNvSpPr/>
          <p:nvPr/>
        </p:nvSpPr>
        <p:spPr>
          <a:xfrm>
            <a:off x="1576446" y="1123620"/>
            <a:ext cx="1009768" cy="547647"/>
          </a:xfrm>
          <a:prstGeom prs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i="1" dirty="0">
                <a:solidFill>
                  <a:schemeClr val="tx1"/>
                </a:solidFill>
              </a:rPr>
              <a:t>generate</a:t>
            </a:r>
            <a:endParaRPr lang="en-US" sz="1800" b="1" i="1" dirty="0">
              <a:solidFill>
                <a:schemeClr val="tx1"/>
              </a:solidFill>
            </a:endParaRPr>
          </a:p>
        </p:txBody>
      </p:sp>
      <p:sp>
        <p:nvSpPr>
          <p:cNvPr id="19" name="Shape 159"/>
          <p:cNvSpPr/>
          <p:nvPr/>
        </p:nvSpPr>
        <p:spPr>
          <a:xfrm rot="10800000" flipH="1">
            <a:off x="3334353" y="1750455"/>
            <a:ext cx="446014" cy="403667"/>
          </a:xfrm>
          <a:prstGeom prst="bentUpArrow">
            <a:avLst>
              <a:gd name="adj1" fmla="val 12766"/>
              <a:gd name="adj2" fmla="val 23933"/>
              <a:gd name="adj3" fmla="val 26588"/>
            </a:avLst>
          </a:prstGeom>
          <a:solidFill>
            <a:srgbClr val="CFE2F3"/>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1" name="Shape 161"/>
          <p:cNvSpPr/>
          <p:nvPr/>
        </p:nvSpPr>
        <p:spPr>
          <a:xfrm>
            <a:off x="3656173" y="2937680"/>
            <a:ext cx="248388" cy="389656"/>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 name="Rectangle 4"/>
          <p:cNvSpPr/>
          <p:nvPr/>
        </p:nvSpPr>
        <p:spPr>
          <a:xfrm>
            <a:off x="2455269" y="3041210"/>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compile</a:t>
            </a:r>
            <a:endParaRPr lang="en-US" b="1" i="1" dirty="0"/>
          </a:p>
        </p:txBody>
      </p:sp>
      <p:sp>
        <p:nvSpPr>
          <p:cNvPr id="25" name="Shape 147"/>
          <p:cNvSpPr/>
          <p:nvPr/>
        </p:nvSpPr>
        <p:spPr>
          <a:xfrm>
            <a:off x="1501589" y="3392136"/>
            <a:ext cx="1153994"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dirty="0"/>
              <a:t>Executable 1</a:t>
            </a:r>
            <a:endParaRPr lang="en" sz="1200" b="1" dirty="0"/>
          </a:p>
        </p:txBody>
      </p:sp>
      <p:sp>
        <p:nvSpPr>
          <p:cNvPr id="26" name="Shape 147"/>
          <p:cNvSpPr/>
          <p:nvPr/>
        </p:nvSpPr>
        <p:spPr>
          <a:xfrm>
            <a:off x="3234128" y="3388058"/>
            <a:ext cx="1153994"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dirty="0"/>
              <a:t>Executable 2</a:t>
            </a:r>
            <a:endParaRPr lang="en" sz="1200" b="1" dirty="0"/>
          </a:p>
        </p:txBody>
      </p:sp>
      <p:sp>
        <p:nvSpPr>
          <p:cNvPr id="29" name="Rectangle 28"/>
          <p:cNvSpPr/>
          <p:nvPr/>
        </p:nvSpPr>
        <p:spPr>
          <a:xfrm>
            <a:off x="2470648" y="3719922"/>
            <a:ext cx="933750" cy="30035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b="1" i="1" dirty="0"/>
              <a:t>execute</a:t>
            </a:r>
            <a:endParaRPr lang="en-US" b="1" i="1" dirty="0"/>
          </a:p>
        </p:txBody>
      </p:sp>
      <p:sp>
        <p:nvSpPr>
          <p:cNvPr id="30" name="Shape 147"/>
          <p:cNvSpPr/>
          <p:nvPr/>
        </p:nvSpPr>
        <p:spPr>
          <a:xfrm>
            <a:off x="1620522" y="4210783"/>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dirty="0"/>
              <a:t>Output 1</a:t>
            </a:r>
            <a:endParaRPr lang="en" sz="1200" b="1" dirty="0"/>
          </a:p>
        </p:txBody>
      </p:sp>
      <p:sp>
        <p:nvSpPr>
          <p:cNvPr id="31" name="Shape 147"/>
          <p:cNvSpPr/>
          <p:nvPr/>
        </p:nvSpPr>
        <p:spPr>
          <a:xfrm>
            <a:off x="3365222" y="4210632"/>
            <a:ext cx="916129" cy="286001"/>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dirty="0"/>
              <a:t>Output 2</a:t>
            </a:r>
            <a:endParaRPr lang="en" sz="1200" b="1" dirty="0"/>
          </a:p>
        </p:txBody>
      </p:sp>
      <p:sp>
        <p:nvSpPr>
          <p:cNvPr id="24" name="Shape 187">
            <a:extLst>
              <a:ext uri="{FF2B5EF4-FFF2-40B4-BE49-F238E27FC236}">
                <a16:creationId xmlns:a16="http://schemas.microsoft.com/office/drawing/2014/main" id="{2F5BEDE8-9119-464D-BF12-E6E56A1411C9}"/>
              </a:ext>
            </a:extLst>
          </p:cNvPr>
          <p:cNvSpPr txBox="1"/>
          <p:nvPr/>
        </p:nvSpPr>
        <p:spPr>
          <a:xfrm>
            <a:off x="5300049" y="1036687"/>
            <a:ext cx="3600282" cy="2456458"/>
          </a:xfrm>
          <a:prstGeom prst="rect">
            <a:avLst/>
          </a:prstGeom>
          <a:noFill/>
          <a:ln>
            <a:noFill/>
          </a:ln>
        </p:spPr>
        <p:txBody>
          <a:bodyPr lIns="91425" tIns="91425" rIns="91425" bIns="91425" anchor="t" anchorCtr="0">
            <a:noAutofit/>
          </a:bodyPr>
          <a:lstStyle/>
          <a:p>
            <a:pPr lvl="0">
              <a:spcBef>
                <a:spcPts val="0"/>
              </a:spcBef>
              <a:buNone/>
            </a:pPr>
            <a:r>
              <a:rPr lang="en" sz="1800" dirty="0"/>
              <a:t>[+] Don’t need full formal language specs to find bugs</a:t>
            </a:r>
          </a:p>
          <a:p>
            <a:pPr lvl="0">
              <a:spcBef>
                <a:spcPts val="0"/>
              </a:spcBef>
              <a:buNone/>
            </a:pPr>
            <a:endParaRPr sz="1800" dirty="0"/>
          </a:p>
          <a:p>
            <a:pPr lvl="0">
              <a:spcBef>
                <a:spcPts val="0"/>
              </a:spcBef>
              <a:buNone/>
            </a:pPr>
            <a:r>
              <a:rPr lang="en" sz="1800" dirty="0"/>
              <a:t>[+] No false warnings if undefined behaviors are avoided</a:t>
            </a:r>
          </a:p>
          <a:p>
            <a:pPr lvl="0">
              <a:spcBef>
                <a:spcPts val="0"/>
              </a:spcBef>
              <a:buNone/>
            </a:pP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4" grpId="0" animBg="1"/>
      <p:bldP spid="157" grpId="0" animBg="1"/>
      <p:bldP spid="159" grpId="0" animBg="1"/>
      <p:bldP spid="161" grpId="0" animBg="1"/>
      <p:bldP spid="165" grpId="0" animBg="1"/>
      <p:bldP spid="3" grpId="0" animBg="1"/>
      <p:bldP spid="4" grpId="0" animBg="1"/>
      <p:bldP spid="19" grpId="0" animBg="1"/>
      <p:bldP spid="21" grpId="0" animBg="1"/>
      <p:bldP spid="5" grpId="0"/>
      <p:bldP spid="25" grpId="0" animBg="1"/>
      <p:bldP spid="26" grpId="0" animBg="1"/>
      <p:bldP spid="29" grpId="0"/>
      <p:bldP spid="30" grpId="0" animBg="1"/>
      <p:bldP spid="31"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Background: CPS Model</a:t>
            </a:r>
            <a:endParaRPr lang="en" dirty="0">
              <a:solidFill>
                <a:srgbClr val="3D85C6"/>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
        <p:nvSpPr>
          <p:cNvPr id="15" name="Text Placeholder 2">
            <a:extLst>
              <a:ext uri="{FF2B5EF4-FFF2-40B4-BE49-F238E27FC236}">
                <a16:creationId xmlns:a16="http://schemas.microsoft.com/office/drawing/2014/main" id="{A133782E-5098-4F3F-A31E-664E71C53374}"/>
              </a:ext>
            </a:extLst>
          </p:cNvPr>
          <p:cNvSpPr>
            <a:spLocks noGrp="1"/>
          </p:cNvSpPr>
          <p:nvPr>
            <p:ph type="body" idx="1"/>
          </p:nvPr>
        </p:nvSpPr>
        <p:spPr>
          <a:xfrm>
            <a:off x="311701" y="1152475"/>
            <a:ext cx="5477870" cy="3416400"/>
          </a:xfrm>
        </p:spPr>
        <p:txBody>
          <a:bodyPr/>
          <a:lstStyle/>
          <a:p>
            <a:r>
              <a:rPr lang="en-US" b="1" dirty="0">
                <a:solidFill>
                  <a:schemeClr val="tx1"/>
                </a:solidFill>
              </a:rPr>
              <a:t>Block:</a:t>
            </a:r>
            <a:r>
              <a:rPr lang="en-US" dirty="0">
                <a:solidFill>
                  <a:schemeClr val="tx1"/>
                </a:solidFill>
              </a:rPr>
              <a:t> Node, basic component of CPS model, represents a formula / code</a:t>
            </a:r>
            <a:endParaRPr lang="en-US" b="1" dirty="0">
              <a:solidFill>
                <a:schemeClr val="tx1"/>
              </a:solidFill>
            </a:endParaRPr>
          </a:p>
          <a:p>
            <a:r>
              <a:rPr lang="en-US" b="1" dirty="0">
                <a:solidFill>
                  <a:schemeClr val="tx1"/>
                </a:solidFill>
              </a:rPr>
              <a:t>Connection:</a:t>
            </a:r>
            <a:r>
              <a:rPr lang="en-US" dirty="0">
                <a:solidFill>
                  <a:schemeClr val="tx1"/>
                </a:solidFill>
              </a:rPr>
              <a:t> Edge between blocks</a:t>
            </a:r>
          </a:p>
          <a:p>
            <a:r>
              <a:rPr lang="en-US" b="1" dirty="0">
                <a:solidFill>
                  <a:schemeClr val="tx1"/>
                </a:solidFill>
              </a:rPr>
              <a:t>Block library:</a:t>
            </a:r>
            <a:r>
              <a:rPr lang="en-US" dirty="0">
                <a:solidFill>
                  <a:schemeClr val="tx1"/>
                </a:solidFill>
              </a:rPr>
              <a:t> Similar to a standard library of traditional programming language</a:t>
            </a:r>
          </a:p>
          <a:p>
            <a:r>
              <a:rPr lang="en-US" b="1" dirty="0">
                <a:solidFill>
                  <a:schemeClr val="tx1"/>
                </a:solidFill>
              </a:rPr>
              <a:t>Custom Blocks: </a:t>
            </a:r>
            <a:r>
              <a:rPr lang="en-US" dirty="0">
                <a:solidFill>
                  <a:schemeClr val="tx1"/>
                </a:solidFill>
              </a:rPr>
              <a:t>Native (e.g., C) code</a:t>
            </a:r>
          </a:p>
          <a:p>
            <a:r>
              <a:rPr lang="en-US" b="1" dirty="0">
                <a:solidFill>
                  <a:schemeClr val="tx1"/>
                </a:solidFill>
              </a:rPr>
              <a:t>Hierarchy:</a:t>
            </a:r>
            <a:r>
              <a:rPr lang="en-US" dirty="0">
                <a:solidFill>
                  <a:schemeClr val="tx1"/>
                </a:solidFill>
              </a:rPr>
              <a:t> block representing a </a:t>
            </a:r>
            <a:r>
              <a:rPr lang="en-US" i="1" dirty="0">
                <a:solidFill>
                  <a:schemeClr val="tx1"/>
                </a:solidFill>
              </a:rPr>
              <a:t>child</a:t>
            </a:r>
            <a:r>
              <a:rPr lang="en-US" dirty="0">
                <a:solidFill>
                  <a:schemeClr val="tx1"/>
                </a:solidFill>
              </a:rPr>
              <a:t> model</a:t>
            </a:r>
          </a:p>
        </p:txBody>
      </p:sp>
      <p:pic>
        <p:nvPicPr>
          <p:cNvPr id="10" name="Picture 9">
            <a:extLst>
              <a:ext uri="{FF2B5EF4-FFF2-40B4-BE49-F238E27FC236}">
                <a16:creationId xmlns:a16="http://schemas.microsoft.com/office/drawing/2014/main" id="{2AEA38E5-19F6-42E0-A134-973056AEEFEE}"/>
              </a:ext>
            </a:extLst>
          </p:cNvPr>
          <p:cNvPicPr>
            <a:picLocks noChangeAspect="1"/>
          </p:cNvPicPr>
          <p:nvPr/>
        </p:nvPicPr>
        <p:blipFill>
          <a:blip r:embed="rId3"/>
          <a:stretch>
            <a:fillRect/>
          </a:stretch>
        </p:blipFill>
        <p:spPr>
          <a:xfrm>
            <a:off x="5403273" y="1607889"/>
            <a:ext cx="3380613" cy="763683"/>
          </a:xfrm>
          <a:prstGeom prst="rect">
            <a:avLst/>
          </a:prstGeom>
        </p:spPr>
      </p:pic>
      <p:pic>
        <p:nvPicPr>
          <p:cNvPr id="11" name="Picture 10">
            <a:extLst>
              <a:ext uri="{FF2B5EF4-FFF2-40B4-BE49-F238E27FC236}">
                <a16:creationId xmlns:a16="http://schemas.microsoft.com/office/drawing/2014/main" id="{25774F28-8E87-4233-92B5-E67D6E424334}"/>
              </a:ext>
            </a:extLst>
          </p:cNvPr>
          <p:cNvPicPr>
            <a:picLocks noChangeAspect="1"/>
          </p:cNvPicPr>
          <p:nvPr/>
        </p:nvPicPr>
        <p:blipFill>
          <a:blip r:embed="rId4"/>
          <a:stretch>
            <a:fillRect/>
          </a:stretch>
        </p:blipFill>
        <p:spPr>
          <a:xfrm>
            <a:off x="5290806" y="1458674"/>
            <a:ext cx="3613593" cy="1677304"/>
          </a:xfrm>
          <a:prstGeom prst="rect">
            <a:avLst/>
          </a:prstGeom>
        </p:spPr>
      </p:pic>
      <p:sp>
        <p:nvSpPr>
          <p:cNvPr id="16" name="Rectangle 15">
            <a:extLst>
              <a:ext uri="{FF2B5EF4-FFF2-40B4-BE49-F238E27FC236}">
                <a16:creationId xmlns:a16="http://schemas.microsoft.com/office/drawing/2014/main" id="{344EE7EC-2E0A-4E6E-BB3F-256702F63DA4}"/>
              </a:ext>
            </a:extLst>
          </p:cNvPr>
          <p:cNvSpPr/>
          <p:nvPr/>
        </p:nvSpPr>
        <p:spPr>
          <a:xfrm>
            <a:off x="6189379" y="1726114"/>
            <a:ext cx="544412" cy="22954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55DA5D85-1074-4E0C-8AC1-BBE6FC6C9599}"/>
              </a:ext>
            </a:extLst>
          </p:cNvPr>
          <p:cNvSpPr/>
          <p:nvPr/>
        </p:nvSpPr>
        <p:spPr>
          <a:xfrm>
            <a:off x="5502256" y="2447209"/>
            <a:ext cx="1649092" cy="628981"/>
          </a:xfrm>
          <a:prstGeom prst="round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08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5">
                                            <p:txEl>
                                              <p:pRg st="0" end="0"/>
                                            </p:txEl>
                                          </p:spTgt>
                                        </p:tgtEl>
                                        <p:attrNameLst>
                                          <p:attrName>style.opacity</p:attrName>
                                        </p:attrNameLst>
                                      </p:cBhvr>
                                      <p:to>
                                        <p:strVal val="0.5"/>
                                      </p:to>
                                    </p:set>
                                    <p:animEffect filter="image" prLst="opacity: 0.5">
                                      <p:cBhvr rctx="IE">
                                        <p:cTn id="7" dur="indefinite"/>
                                        <p:tgtEl>
                                          <p:spTgt spid="15">
                                            <p:txEl>
                                              <p:pRg st="0" end="0"/>
                                            </p:txEl>
                                          </p:spTgt>
                                        </p:tgtEl>
                                      </p:cBhvr>
                                    </p:animEffect>
                                  </p:childTnLst>
                                </p:cTn>
                              </p:par>
                              <p:par>
                                <p:cTn id="8" presetID="9" presetClass="emph" presetSubtype="0" nodeType="withEffect">
                                  <p:stCondLst>
                                    <p:cond delay="0"/>
                                  </p:stCondLst>
                                  <p:childTnLst>
                                    <p:set>
                                      <p:cBhvr>
                                        <p:cTn id="9" dur="indefinite"/>
                                        <p:tgtEl>
                                          <p:spTgt spid="15">
                                            <p:txEl>
                                              <p:pRg st="1" end="1"/>
                                            </p:txEl>
                                          </p:spTgt>
                                        </p:tgtEl>
                                        <p:attrNameLst>
                                          <p:attrName>style.opacity</p:attrName>
                                        </p:attrNameLst>
                                      </p:cBhvr>
                                      <p:to>
                                        <p:strVal val="0.5"/>
                                      </p:to>
                                    </p:set>
                                    <p:animEffect filter="image" prLst="opacity: 0.5">
                                      <p:cBhvr rctx="IE">
                                        <p:cTn id="10" dur="indefinite"/>
                                        <p:tgtEl>
                                          <p:spTgt spid="15">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9" presetClass="emph" presetSubtype="0" nodeType="withEffect">
                                  <p:stCondLst>
                                    <p:cond delay="0"/>
                                  </p:stCondLst>
                                  <p:childTnLst>
                                    <p:set>
                                      <p:cBhvr>
                                        <p:cTn id="24" dur="indefinite"/>
                                        <p:tgtEl>
                                          <p:spTgt spid="15">
                                            <p:txEl>
                                              <p:pRg st="2" end="2"/>
                                            </p:txEl>
                                          </p:spTgt>
                                        </p:tgtEl>
                                        <p:attrNameLst>
                                          <p:attrName>style.opacity</p:attrName>
                                        </p:attrNameLst>
                                      </p:cBhvr>
                                      <p:to>
                                        <p:strVal val="0.5"/>
                                      </p:to>
                                    </p:set>
                                    <p:animEffect filter="image" prLst="opacity: 0.5">
                                      <p:cBhvr rctx="IE">
                                        <p:cTn id="25" dur="indefinite"/>
                                        <p:tgtEl>
                                          <p:spTgt spid="15">
                                            <p:txEl>
                                              <p:pRg st="2" end="2"/>
                                            </p:txEl>
                                          </p:spTgt>
                                        </p:tgtEl>
                                      </p:cBhvr>
                                    </p:animEffect>
                                  </p:childTnLst>
                                </p:cTn>
                              </p:par>
                              <p:par>
                                <p:cTn id="26" presetID="9" presetClass="emph" presetSubtype="0" nodeType="withEffect">
                                  <p:stCondLst>
                                    <p:cond delay="0"/>
                                  </p:stCondLst>
                                  <p:childTnLst>
                                    <p:set>
                                      <p:cBhvr>
                                        <p:cTn id="27" dur="indefinite"/>
                                        <p:tgtEl>
                                          <p:spTgt spid="15">
                                            <p:txEl>
                                              <p:pRg st="3" end="3"/>
                                            </p:txEl>
                                          </p:spTgt>
                                        </p:tgtEl>
                                        <p:attrNameLst>
                                          <p:attrName>style.opacity</p:attrName>
                                        </p:attrNameLst>
                                      </p:cBhvr>
                                      <p:to>
                                        <p:strVal val="0.5"/>
                                      </p:to>
                                    </p:set>
                                    <p:animEffect filter="image" prLst="opacity: 0.5">
                                      <p:cBhvr rctx="IE">
                                        <p:cTn id="28" dur="indefinite"/>
                                        <p:tgtEl>
                                          <p:spTgt spid="15">
                                            <p:txEl>
                                              <p:pRg st="3" end="3"/>
                                            </p:txEl>
                                          </p:spTgt>
                                        </p:tgtEl>
                                      </p:cBhvr>
                                    </p:animEffec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dirty="0">
                <a:solidFill>
                  <a:srgbClr val="3D85C6"/>
                </a:solidFill>
              </a:rPr>
              <a:t>Background: </a:t>
            </a:r>
            <a:r>
              <a:rPr lang="en" dirty="0">
                <a:solidFill>
                  <a:srgbClr val="3D85C6"/>
                </a:solidFill>
              </a:rPr>
              <a:t>CyFuzz Phases</a:t>
            </a:r>
          </a:p>
        </p:txBody>
      </p:sp>
      <p:pic>
        <p:nvPicPr>
          <p:cNvPr id="2" name="Picture 1"/>
          <p:cNvPicPr>
            <a:picLocks noChangeAspect="1"/>
          </p:cNvPicPr>
          <p:nvPr/>
        </p:nvPicPr>
        <p:blipFill>
          <a:blip r:embed="rId3"/>
          <a:stretch>
            <a:fillRect/>
          </a:stretch>
        </p:blipFill>
        <p:spPr>
          <a:xfrm>
            <a:off x="513933" y="1199372"/>
            <a:ext cx="8116134" cy="2088131"/>
          </a:xfrm>
          <a:prstGeom prst="rect">
            <a:avLst/>
          </a:prstGeom>
        </p:spPr>
      </p:pic>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
        <p:nvSpPr>
          <p:cNvPr id="3" name="Rectangle: Rounded Corners 2"/>
          <p:cNvSpPr/>
          <p:nvPr/>
        </p:nvSpPr>
        <p:spPr>
          <a:xfrm>
            <a:off x="2226668" y="2080086"/>
            <a:ext cx="110286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5"/>
          <p:cNvSpPr/>
          <p:nvPr/>
        </p:nvSpPr>
        <p:spPr>
          <a:xfrm>
            <a:off x="717792" y="2080085"/>
            <a:ext cx="110286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p:cNvSpPr/>
          <p:nvPr/>
        </p:nvSpPr>
        <p:spPr>
          <a:xfrm>
            <a:off x="3721584" y="2094044"/>
            <a:ext cx="110286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p:cNvSpPr/>
          <p:nvPr/>
        </p:nvSpPr>
        <p:spPr>
          <a:xfrm>
            <a:off x="5237440" y="2080084"/>
            <a:ext cx="1083267"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Rounded Corners 8"/>
          <p:cNvSpPr/>
          <p:nvPr/>
        </p:nvSpPr>
        <p:spPr>
          <a:xfrm>
            <a:off x="6735693" y="2080083"/>
            <a:ext cx="1076754" cy="71197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B38C78-FAD4-4F97-95EA-CB35C0F8B907}"/>
              </a:ext>
            </a:extLst>
          </p:cNvPr>
          <p:cNvSpPr/>
          <p:nvPr/>
        </p:nvSpPr>
        <p:spPr>
          <a:xfrm>
            <a:off x="506953" y="3566856"/>
            <a:ext cx="203859" cy="809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044CB6B-A8FD-4266-AE62-F01E78FF816D}"/>
              </a:ext>
            </a:extLst>
          </p:cNvPr>
          <p:cNvSpPr/>
          <p:nvPr/>
        </p:nvSpPr>
        <p:spPr>
          <a:xfrm>
            <a:off x="4828074" y="3677230"/>
            <a:ext cx="378090" cy="809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CE4963-8D5F-45E8-9FC6-5119C0583A99}"/>
              </a:ext>
            </a:extLst>
          </p:cNvPr>
          <p:cNvSpPr/>
          <p:nvPr/>
        </p:nvSpPr>
        <p:spPr>
          <a:xfrm>
            <a:off x="7778297" y="3594702"/>
            <a:ext cx="203859" cy="809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6D440AD-5036-42E2-AADF-F0F3590F4965}"/>
              </a:ext>
            </a:extLst>
          </p:cNvPr>
          <p:cNvCxnSpPr/>
          <p:nvPr/>
        </p:nvCxnSpPr>
        <p:spPr>
          <a:xfrm>
            <a:off x="717792" y="3077592"/>
            <a:ext cx="119477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9CFE4E0-6CAE-4E80-A865-5D25343280B4}"/>
              </a:ext>
            </a:extLst>
          </p:cNvPr>
          <p:cNvCxnSpPr/>
          <p:nvPr/>
        </p:nvCxnSpPr>
        <p:spPr>
          <a:xfrm>
            <a:off x="3613222" y="3078786"/>
            <a:ext cx="119477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6A89BB3-4195-4359-AF60-CF844CFA0B8C}"/>
              </a:ext>
            </a:extLst>
          </p:cNvPr>
          <p:cNvCxnSpPr>
            <a:cxnSpLocks/>
          </p:cNvCxnSpPr>
          <p:nvPr/>
        </p:nvCxnSpPr>
        <p:spPr>
          <a:xfrm>
            <a:off x="5230831" y="3082246"/>
            <a:ext cx="48461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D69A205-3475-40EF-B13A-6B9E668FC4E6}"/>
              </a:ext>
            </a:extLst>
          </p:cNvPr>
          <p:cNvCxnSpPr>
            <a:cxnSpLocks/>
          </p:cNvCxnSpPr>
          <p:nvPr/>
        </p:nvCxnSpPr>
        <p:spPr>
          <a:xfrm>
            <a:off x="7315197" y="3077592"/>
            <a:ext cx="484616"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9EB89AB6-73DF-433A-81C9-B74484430523}"/>
              </a:ext>
            </a:extLst>
          </p:cNvPr>
          <p:cNvSpPr/>
          <p:nvPr/>
        </p:nvSpPr>
        <p:spPr>
          <a:xfrm>
            <a:off x="1475972" y="2922254"/>
            <a:ext cx="2604256" cy="3076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600" i="1" dirty="0">
                <a:solidFill>
                  <a:srgbClr val="000000"/>
                </a:solidFill>
                <a:cs typeface="Arial"/>
              </a:rPr>
              <a:t>Random Model Generator</a:t>
            </a:r>
          </a:p>
        </p:txBody>
      </p:sp>
      <p:sp>
        <p:nvSpPr>
          <p:cNvPr id="19" name="Rectangle 18">
            <a:extLst>
              <a:ext uri="{FF2B5EF4-FFF2-40B4-BE49-F238E27FC236}">
                <a16:creationId xmlns:a16="http://schemas.microsoft.com/office/drawing/2014/main" id="{545B6E0F-9042-4F6C-AEF5-A87C47CDF1B5}"/>
              </a:ext>
            </a:extLst>
          </p:cNvPr>
          <p:cNvSpPr/>
          <p:nvPr/>
        </p:nvSpPr>
        <p:spPr>
          <a:xfrm>
            <a:off x="5295125" y="2922254"/>
            <a:ext cx="2441292" cy="3076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600" i="1" dirty="0">
                <a:solidFill>
                  <a:srgbClr val="000000"/>
                </a:solidFill>
                <a:cs typeface="Arial"/>
              </a:rPr>
              <a:t>Comparison Framework</a:t>
            </a:r>
          </a:p>
        </p:txBody>
      </p:sp>
    </p:spTree>
    <p:extLst>
      <p:ext uri="{BB962C8B-B14F-4D97-AF65-F5344CB8AC3E}">
        <p14:creationId xmlns:p14="http://schemas.microsoft.com/office/powerpoint/2010/main" val="42401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152928" y="268534"/>
            <a:ext cx="2868228" cy="572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sz="2400" dirty="0">
                <a:solidFill>
                  <a:srgbClr val="3D85C6"/>
                </a:solidFill>
              </a:rPr>
              <a:t>Background: CyFuzz </a:t>
            </a:r>
            <a:r>
              <a:rPr lang="en" sz="2400" dirty="0">
                <a:solidFill>
                  <a:srgbClr val="3D85C6"/>
                </a:solidFill>
              </a:rPr>
              <a:t>Fix Errors</a:t>
            </a:r>
          </a:p>
        </p:txBody>
      </p:sp>
      <p:pic>
        <p:nvPicPr>
          <p:cNvPr id="3" name="Picture 2"/>
          <p:cNvPicPr>
            <a:picLocks noChangeAspect="1"/>
          </p:cNvPicPr>
          <p:nvPr/>
        </p:nvPicPr>
        <p:blipFill>
          <a:blip r:embed="rId3"/>
          <a:stretch>
            <a:fillRect/>
          </a:stretch>
        </p:blipFill>
        <p:spPr>
          <a:xfrm>
            <a:off x="212819" y="433398"/>
            <a:ext cx="5235855" cy="3456214"/>
          </a:xfrm>
          <a:prstGeom prst="rect">
            <a:avLst/>
          </a:prstGeom>
        </p:spPr>
      </p:pic>
      <p:sp>
        <p:nvSpPr>
          <p:cNvPr id="4" name="TextBox 3"/>
          <p:cNvSpPr txBox="1"/>
          <p:nvPr/>
        </p:nvSpPr>
        <p:spPr>
          <a:xfrm>
            <a:off x="6152927" y="1653673"/>
            <a:ext cx="2804187" cy="923330"/>
          </a:xfrm>
          <a:prstGeom prst="rect">
            <a:avLst/>
          </a:prstGeom>
          <a:noFill/>
        </p:spPr>
        <p:txBody>
          <a:bodyPr wrap="square" rtlCol="0">
            <a:spAutoFit/>
          </a:bodyPr>
          <a:lstStyle/>
          <a:p>
            <a:pPr marL="114300" lvl="0">
              <a:buSzPct val="100000"/>
            </a:pPr>
            <a:r>
              <a:rPr lang="en-US" sz="1800" dirty="0"/>
              <a:t>Compile model: error</a:t>
            </a:r>
          </a:p>
          <a:p>
            <a:endParaRPr lang="en-US" sz="1800" dirty="0"/>
          </a:p>
          <a:p>
            <a:endParaRPr lang="en-US" sz="18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pic>
        <p:nvPicPr>
          <p:cNvPr id="6" name="Picture 5"/>
          <p:cNvPicPr>
            <a:picLocks noChangeAspect="1"/>
          </p:cNvPicPr>
          <p:nvPr/>
        </p:nvPicPr>
        <p:blipFill rotWithShape="1">
          <a:blip r:embed="rId4"/>
          <a:srcRect l="778" r="5253"/>
          <a:stretch/>
        </p:blipFill>
        <p:spPr>
          <a:xfrm>
            <a:off x="192360" y="374020"/>
            <a:ext cx="5256124" cy="3206343"/>
          </a:xfrm>
          <a:prstGeom prst="rect">
            <a:avLst/>
          </a:prstGeom>
        </p:spPr>
      </p:pic>
      <p:pic>
        <p:nvPicPr>
          <p:cNvPr id="8" name="Picture 7"/>
          <p:cNvPicPr>
            <a:picLocks noChangeAspect="1"/>
          </p:cNvPicPr>
          <p:nvPr/>
        </p:nvPicPr>
        <p:blipFill rotWithShape="1">
          <a:blip r:embed="rId5"/>
          <a:srcRect l="3778" t="24004" r="3780" b="42269"/>
          <a:stretch/>
        </p:blipFill>
        <p:spPr>
          <a:xfrm>
            <a:off x="0" y="3639741"/>
            <a:ext cx="9144000" cy="869438"/>
          </a:xfrm>
          <a:prstGeom prst="rect">
            <a:avLst/>
          </a:prstGeom>
        </p:spPr>
      </p:pic>
    </p:spTree>
    <p:extLst>
      <p:ext uri="{BB962C8B-B14F-4D97-AF65-F5344CB8AC3E}">
        <p14:creationId xmlns:p14="http://schemas.microsoft.com/office/powerpoint/2010/main" val="2536138564"/>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3783</TotalTime>
  <Words>1232</Words>
  <Application>Microsoft Office PowerPoint</Application>
  <PresentationFormat>On-screen Show (16:9)</PresentationFormat>
  <Paragraphs>261</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simple-light-2</vt:lpstr>
      <vt:lpstr>PowerPoint Presentation</vt:lpstr>
      <vt:lpstr>PowerPoint Presentation</vt:lpstr>
      <vt:lpstr>Tool Improvement Approaches</vt:lpstr>
      <vt:lpstr>Automatically Finding Bugs in a Commercial Cyber-Physical System Development Tool Chain with SLforge</vt:lpstr>
      <vt:lpstr>Overview</vt:lpstr>
      <vt:lpstr>Background: Differential Testing with CyFuzz</vt:lpstr>
      <vt:lpstr>Background: CPS Model</vt:lpstr>
      <vt:lpstr>Background: CyFuzz Phases</vt:lpstr>
      <vt:lpstr>Background: CyFuzz Fix Errors</vt:lpstr>
      <vt:lpstr>Background: CyFuzz Fix Errors </vt:lpstr>
      <vt:lpstr>Background: CyFuzz Fix Errors </vt:lpstr>
      <vt:lpstr>Background: Equivalent Modulo Input (EMI) Testing</vt:lpstr>
      <vt:lpstr>CyFuzz Shortcomings</vt:lpstr>
      <vt:lpstr>Challenge: Evaluating CyFuzz-generated Models</vt:lpstr>
      <vt:lpstr>Contributions</vt:lpstr>
      <vt:lpstr>Largest Study of Public Simulink Models</vt:lpstr>
      <vt:lpstr>PowerPoint Presentation</vt:lpstr>
      <vt:lpstr>PowerPoint Presentation</vt:lpstr>
      <vt:lpstr>PowerPoint Presentation</vt:lpstr>
      <vt:lpstr>Participation of Libraries</vt:lpstr>
      <vt:lpstr>SLforge</vt:lpstr>
      <vt:lpstr>SLforge</vt:lpstr>
      <vt:lpstr>Slforge New Phases</vt:lpstr>
      <vt:lpstr>EMI-based Testing</vt:lpstr>
      <vt:lpstr>RQ: SLforge Generates Models Efficiently</vt:lpstr>
      <vt:lpstr>RQ: Generating Realistic Models</vt:lpstr>
      <vt:lpstr>RQ: Bug-Finding Capability</vt:lpstr>
      <vt:lpstr>Example Bugs</vt:lpstr>
      <vt:lpstr>Example Bugs Found</vt:lpstr>
      <vt:lpstr>Example Bugs Found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CyFuzz: A Differential Testing Framework  for Cyber-Physical System Development Environments</dc:title>
  <dc:creator>Chowdhury, Shafiul Azam</dc:creator>
  <cp:lastModifiedBy>Shafiul Azam Chowdhury</cp:lastModifiedBy>
  <cp:revision>325</cp:revision>
  <dcterms:modified xsi:type="dcterms:W3CDTF">2018-06-01T04:19:11Z</dcterms:modified>
</cp:coreProperties>
</file>