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42" r:id="rId1"/>
  </p:sldMasterIdLst>
  <p:notesMasterIdLst>
    <p:notesMasterId r:id="rId23"/>
  </p:notesMasterIdLst>
  <p:sldIdLst>
    <p:sldId id="270" r:id="rId2"/>
    <p:sldId id="353" r:id="rId3"/>
    <p:sldId id="413" r:id="rId4"/>
    <p:sldId id="426" r:id="rId5"/>
    <p:sldId id="428" r:id="rId6"/>
    <p:sldId id="429" r:id="rId7"/>
    <p:sldId id="415" r:id="rId8"/>
    <p:sldId id="430" r:id="rId9"/>
    <p:sldId id="417" r:id="rId10"/>
    <p:sldId id="432" r:id="rId11"/>
    <p:sldId id="419" r:id="rId12"/>
    <p:sldId id="438" r:id="rId13"/>
    <p:sldId id="434" r:id="rId14"/>
    <p:sldId id="433" r:id="rId15"/>
    <p:sldId id="423" r:id="rId16"/>
    <p:sldId id="424" r:id="rId17"/>
    <p:sldId id="425" r:id="rId18"/>
    <p:sldId id="436" r:id="rId19"/>
    <p:sldId id="439" r:id="rId20"/>
    <p:sldId id="421" r:id="rId21"/>
    <p:sldId id="29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121"/>
    <a:srgbClr val="543D01"/>
    <a:srgbClr val="BC8D02"/>
    <a:srgbClr val="530601"/>
    <a:srgbClr val="563E01"/>
    <a:srgbClr val="9452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5" autoAdjust="0"/>
    <p:restoredTop sz="93677" autoAdjust="0"/>
  </p:normalViewPr>
  <p:slideViewPr>
    <p:cSldViewPr snapToGrid="0" snapToObjects="1">
      <p:cViewPr varScale="1">
        <p:scale>
          <a:sx n="83" d="100"/>
          <a:sy n="83" d="100"/>
        </p:scale>
        <p:origin x="137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4" d="100"/>
          <a:sy n="114" d="100"/>
        </p:scale>
        <p:origin x="-41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1DEA9-4E88-5F4B-844E-24B3C71CD9D4}" type="datetimeFigureOut">
              <a:rPr lang="en-US" smtClean="0"/>
              <a:pPr/>
              <a:t>7/20/2020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11E6D-C260-A54C-A1C4-509E111D7D9A}" type="slidenum">
              <a:rPr lang="en-US" smtClean="0"/>
              <a:pPr/>
              <a:t>‹#›</a:t>
            </a:fld>
            <a:endParaRPr lang="en-US"/>
          </a:p>
        </p:txBody>
      </p:sp>
    </p:spTree>
    <p:extLst>
      <p:ext uri="{BB962C8B-B14F-4D97-AF65-F5344CB8AC3E}">
        <p14:creationId xmlns:p14="http://schemas.microsoft.com/office/powerpoint/2010/main" val="1550197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a:t>
            </a:fld>
            <a:endParaRPr lang="en-US"/>
          </a:p>
        </p:txBody>
      </p:sp>
    </p:spTree>
    <p:extLst>
      <p:ext uri="{BB962C8B-B14F-4D97-AF65-F5344CB8AC3E}">
        <p14:creationId xmlns:p14="http://schemas.microsoft.com/office/powerpoint/2010/main" val="1434433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10</a:t>
            </a:fld>
            <a:endParaRPr lang="en-US"/>
          </a:p>
        </p:txBody>
      </p:sp>
    </p:spTree>
    <p:extLst>
      <p:ext uri="{BB962C8B-B14F-4D97-AF65-F5344CB8AC3E}">
        <p14:creationId xmlns:p14="http://schemas.microsoft.com/office/powerpoint/2010/main" val="1740303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11</a:t>
            </a:fld>
            <a:endParaRPr lang="en-US"/>
          </a:p>
        </p:txBody>
      </p:sp>
    </p:spTree>
    <p:extLst>
      <p:ext uri="{BB962C8B-B14F-4D97-AF65-F5344CB8AC3E}">
        <p14:creationId xmlns:p14="http://schemas.microsoft.com/office/powerpoint/2010/main" val="20440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12</a:t>
            </a:fld>
            <a:endParaRPr lang="en-US"/>
          </a:p>
        </p:txBody>
      </p:sp>
    </p:spTree>
    <p:extLst>
      <p:ext uri="{BB962C8B-B14F-4D97-AF65-F5344CB8AC3E}">
        <p14:creationId xmlns:p14="http://schemas.microsoft.com/office/powerpoint/2010/main" val="321606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13</a:t>
            </a:fld>
            <a:endParaRPr lang="en-US"/>
          </a:p>
        </p:txBody>
      </p:sp>
    </p:spTree>
    <p:extLst>
      <p:ext uri="{BB962C8B-B14F-4D97-AF65-F5344CB8AC3E}">
        <p14:creationId xmlns:p14="http://schemas.microsoft.com/office/powerpoint/2010/main" val="206150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14</a:t>
            </a:fld>
            <a:endParaRPr lang="en-US"/>
          </a:p>
        </p:txBody>
      </p:sp>
    </p:spTree>
    <p:extLst>
      <p:ext uri="{BB962C8B-B14F-4D97-AF65-F5344CB8AC3E}">
        <p14:creationId xmlns:p14="http://schemas.microsoft.com/office/powerpoint/2010/main" val="3843268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15</a:t>
            </a:fld>
            <a:endParaRPr lang="en-US"/>
          </a:p>
        </p:txBody>
      </p:sp>
    </p:spTree>
    <p:extLst>
      <p:ext uri="{BB962C8B-B14F-4D97-AF65-F5344CB8AC3E}">
        <p14:creationId xmlns:p14="http://schemas.microsoft.com/office/powerpoint/2010/main" val="253205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16</a:t>
            </a:fld>
            <a:endParaRPr lang="en-US"/>
          </a:p>
        </p:txBody>
      </p:sp>
    </p:spTree>
    <p:extLst>
      <p:ext uri="{BB962C8B-B14F-4D97-AF65-F5344CB8AC3E}">
        <p14:creationId xmlns:p14="http://schemas.microsoft.com/office/powerpoint/2010/main" val="2792358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17</a:t>
            </a:fld>
            <a:endParaRPr lang="en-US"/>
          </a:p>
        </p:txBody>
      </p:sp>
    </p:spTree>
    <p:extLst>
      <p:ext uri="{BB962C8B-B14F-4D97-AF65-F5344CB8AC3E}">
        <p14:creationId xmlns:p14="http://schemas.microsoft.com/office/powerpoint/2010/main" val="397469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18</a:t>
            </a:fld>
            <a:endParaRPr lang="en-US"/>
          </a:p>
        </p:txBody>
      </p:sp>
    </p:spTree>
    <p:extLst>
      <p:ext uri="{BB962C8B-B14F-4D97-AF65-F5344CB8AC3E}">
        <p14:creationId xmlns:p14="http://schemas.microsoft.com/office/powerpoint/2010/main" val="9656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19</a:t>
            </a:fld>
            <a:endParaRPr lang="en-US"/>
          </a:p>
        </p:txBody>
      </p:sp>
    </p:spTree>
    <p:extLst>
      <p:ext uri="{BB962C8B-B14F-4D97-AF65-F5344CB8AC3E}">
        <p14:creationId xmlns:p14="http://schemas.microsoft.com/office/powerpoint/2010/main" val="44817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2</a:t>
            </a:fld>
            <a:endParaRPr lang="en-US"/>
          </a:p>
        </p:txBody>
      </p:sp>
    </p:spTree>
    <p:extLst>
      <p:ext uri="{BB962C8B-B14F-4D97-AF65-F5344CB8AC3E}">
        <p14:creationId xmlns:p14="http://schemas.microsoft.com/office/powerpoint/2010/main" val="299548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3</a:t>
            </a:fld>
            <a:endParaRPr lang="en-US"/>
          </a:p>
        </p:txBody>
      </p:sp>
    </p:spTree>
    <p:extLst>
      <p:ext uri="{BB962C8B-B14F-4D97-AF65-F5344CB8AC3E}">
        <p14:creationId xmlns:p14="http://schemas.microsoft.com/office/powerpoint/2010/main" val="146485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4</a:t>
            </a:fld>
            <a:endParaRPr lang="en-US"/>
          </a:p>
        </p:txBody>
      </p:sp>
    </p:spTree>
    <p:extLst>
      <p:ext uri="{BB962C8B-B14F-4D97-AF65-F5344CB8AC3E}">
        <p14:creationId xmlns:p14="http://schemas.microsoft.com/office/powerpoint/2010/main" val="12853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5</a:t>
            </a:fld>
            <a:endParaRPr lang="en-US"/>
          </a:p>
        </p:txBody>
      </p:sp>
    </p:spTree>
    <p:extLst>
      <p:ext uri="{BB962C8B-B14F-4D97-AF65-F5344CB8AC3E}">
        <p14:creationId xmlns:p14="http://schemas.microsoft.com/office/powerpoint/2010/main" val="352645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6</a:t>
            </a:fld>
            <a:endParaRPr lang="en-US"/>
          </a:p>
        </p:txBody>
      </p:sp>
    </p:spTree>
    <p:extLst>
      <p:ext uri="{BB962C8B-B14F-4D97-AF65-F5344CB8AC3E}">
        <p14:creationId xmlns:p14="http://schemas.microsoft.com/office/powerpoint/2010/main" val="253955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7</a:t>
            </a:fld>
            <a:endParaRPr lang="en-US"/>
          </a:p>
        </p:txBody>
      </p:sp>
    </p:spTree>
    <p:extLst>
      <p:ext uri="{BB962C8B-B14F-4D97-AF65-F5344CB8AC3E}">
        <p14:creationId xmlns:p14="http://schemas.microsoft.com/office/powerpoint/2010/main" val="17025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8</a:t>
            </a:fld>
            <a:endParaRPr lang="en-US"/>
          </a:p>
        </p:txBody>
      </p:sp>
    </p:spTree>
    <p:extLst>
      <p:ext uri="{BB962C8B-B14F-4D97-AF65-F5344CB8AC3E}">
        <p14:creationId xmlns:p14="http://schemas.microsoft.com/office/powerpoint/2010/main" val="96909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err="1" smtClean="0"/>
              <a:t>Buuble</a:t>
            </a:r>
            <a:r>
              <a:rPr lang="en-US" dirty="0" smtClean="0"/>
              <a:t> </a:t>
            </a:r>
            <a:endParaRPr lang="en-US" dirty="0"/>
          </a:p>
        </p:txBody>
      </p:sp>
      <p:sp>
        <p:nvSpPr>
          <p:cNvPr id="4" name="Slide Number Placeholder 3"/>
          <p:cNvSpPr>
            <a:spLocks noGrp="1"/>
          </p:cNvSpPr>
          <p:nvPr>
            <p:ph type="sldNum" sz="quarter" idx="10"/>
          </p:nvPr>
        </p:nvSpPr>
        <p:spPr/>
        <p:txBody>
          <a:bodyPr/>
          <a:lstStyle/>
          <a:p>
            <a:fld id="{B30142F8-9038-4015-8332-78DA0AB93625}" type="slidenum">
              <a:rPr lang="en-US" smtClean="0"/>
              <a:pPr/>
              <a:t>9</a:t>
            </a:fld>
            <a:endParaRPr lang="en-US"/>
          </a:p>
        </p:txBody>
      </p:sp>
    </p:spTree>
    <p:extLst>
      <p:ext uri="{BB962C8B-B14F-4D97-AF65-F5344CB8AC3E}">
        <p14:creationId xmlns:p14="http://schemas.microsoft.com/office/powerpoint/2010/main" val="223607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8864E7-A5ED-485C-B17B-96360ABC7CF6}"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281572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6493C-34DB-46A7-91D5-79A3AD4C6802}"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391383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1D60B-AB47-439D-A2C1-956479623F63}"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407178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D5620C-66BB-4DE5-8295-FE1E71D12530}"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12784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39CAF-B157-4ECB-9323-660EE73AAB40}" type="datetime1">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218732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B3242-C6F8-4FE1-9A97-95AA5B62D875}"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392484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6C5A6-B07B-4619-B1AC-63F84CFB61D3}" type="datetime1">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3354598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5E7F87-A5B4-47AF-9B7D-5BDBDF042EF2}" type="datetime1">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32813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EB86B-0A39-4EFC-9778-254F2B8FAB6F}" type="datetime1">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13541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D8994-0454-4F1C-8D90-4D12E7E4DECE}"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1081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7012D-20EF-4464-9547-E4B3563F901C}" type="datetime1">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2475B-916C-064D-8B2F-5D3C8B9584D0}" type="slidenum">
              <a:rPr lang="en-US" smtClean="0"/>
              <a:pPr/>
              <a:t>‹#›</a:t>
            </a:fld>
            <a:endParaRPr lang="en-US"/>
          </a:p>
        </p:txBody>
      </p:sp>
    </p:spTree>
    <p:extLst>
      <p:ext uri="{BB962C8B-B14F-4D97-AF65-F5344CB8AC3E}">
        <p14:creationId xmlns:p14="http://schemas.microsoft.com/office/powerpoint/2010/main" val="3413356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AB71E-FE17-47E8-BDF5-21FC3934CEE1}" type="datetime1">
              <a:rPr lang="en-US" smtClean="0"/>
              <a:t>7/20/2020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2475B-916C-064D-8B2F-5D3C8B9584D0}" type="slidenum">
              <a:rPr lang="en-US" smtClean="0"/>
              <a:pPr/>
              <a:t>‹#›</a:t>
            </a:fld>
            <a:endParaRPr lang="en-US" dirty="0"/>
          </a:p>
        </p:txBody>
      </p:sp>
    </p:spTree>
    <p:extLst>
      <p:ext uri="{BB962C8B-B14F-4D97-AF65-F5344CB8AC3E}">
        <p14:creationId xmlns:p14="http://schemas.microsoft.com/office/powerpoint/2010/main" val="296682081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62890"/>
            <a:ext cx="7772400" cy="2092252"/>
          </a:xfrm>
        </p:spPr>
        <p:txBody>
          <a:bodyPr>
            <a:normAutofit/>
          </a:bodyPr>
          <a:lstStyle/>
          <a:p>
            <a:r>
              <a:rPr lang="en-US" b="1" dirty="0"/>
              <a:t>Doodle2App: Native App Code by Freehand UI Sketching </a:t>
            </a:r>
          </a:p>
        </p:txBody>
      </p:sp>
      <p:sp>
        <p:nvSpPr>
          <p:cNvPr id="5" name="Subtitle 2"/>
          <p:cNvSpPr>
            <a:spLocks noGrp="1"/>
          </p:cNvSpPr>
          <p:nvPr>
            <p:ph type="subTitle" idx="1"/>
          </p:nvPr>
        </p:nvSpPr>
        <p:spPr>
          <a:xfrm>
            <a:off x="4474786" y="3186241"/>
            <a:ext cx="2994550" cy="825037"/>
          </a:xfrm>
        </p:spPr>
        <p:txBody>
          <a:bodyPr vert="horz" lIns="91440" tIns="45720" rIns="91440" bIns="45720" rtlCol="0" anchor="t">
            <a:noAutofit/>
          </a:bodyPr>
          <a:lstStyle/>
          <a:p>
            <a:pPr>
              <a:lnSpc>
                <a:spcPct val="110000"/>
              </a:lnSpc>
              <a:buClr>
                <a:schemeClr val="accent1"/>
              </a:buClr>
              <a:tabLst>
                <a:tab pos="11264133" algn="l"/>
              </a:tabLst>
            </a:pPr>
            <a:r>
              <a:rPr lang="en-US" sz="2000" dirty="0" err="1">
                <a:solidFill>
                  <a:schemeClr val="tx1">
                    <a:tint val="75000"/>
                  </a:schemeClr>
                </a:solidFill>
                <a:latin typeface="Calibri"/>
                <a:cs typeface="Calibri"/>
              </a:rPr>
              <a:t>Christoph</a:t>
            </a:r>
            <a:r>
              <a:rPr lang="en-US" sz="2000" dirty="0">
                <a:solidFill>
                  <a:schemeClr val="tx1">
                    <a:tint val="75000"/>
                  </a:schemeClr>
                </a:solidFill>
                <a:latin typeface="Calibri"/>
                <a:cs typeface="Calibri"/>
              </a:rPr>
              <a:t> </a:t>
            </a:r>
            <a:r>
              <a:rPr lang="en-US" sz="2000" dirty="0" err="1">
                <a:solidFill>
                  <a:schemeClr val="tx1">
                    <a:tint val="75000"/>
                  </a:schemeClr>
                </a:solidFill>
                <a:latin typeface="Calibri"/>
                <a:cs typeface="Calibri"/>
              </a:rPr>
              <a:t>Csallner</a:t>
            </a:r>
            <a:endParaRPr lang="en-US" sz="2000" dirty="0">
              <a:solidFill>
                <a:schemeClr val="tx1">
                  <a:tint val="75000"/>
                </a:schemeClr>
              </a:solidFill>
              <a:latin typeface="Calibri"/>
              <a:cs typeface="Calibri"/>
            </a:endParaRPr>
          </a:p>
          <a:p>
            <a:pPr>
              <a:lnSpc>
                <a:spcPct val="110000"/>
              </a:lnSpc>
              <a:buClr>
                <a:schemeClr val="accent1"/>
              </a:buClr>
              <a:tabLst>
                <a:tab pos="11264133" algn="l"/>
              </a:tabLst>
            </a:pPr>
            <a:r>
              <a:rPr lang="en-US" sz="2000" dirty="0" err="1">
                <a:solidFill>
                  <a:schemeClr val="tx1">
                    <a:tint val="75000"/>
                  </a:schemeClr>
                </a:solidFill>
                <a:latin typeface="Calibri"/>
                <a:cs typeface="Calibri"/>
              </a:rPr>
              <a:t>csallner@uta.edu</a:t>
            </a:r>
            <a:endParaRPr lang="en-US" sz="2000" dirty="0">
              <a:solidFill>
                <a:schemeClr val="tx1">
                  <a:tint val="75000"/>
                </a:schemeClr>
              </a:solidFill>
              <a:latin typeface="Calibri"/>
              <a:cs typeface="Calibri"/>
            </a:endParaRPr>
          </a:p>
        </p:txBody>
      </p:sp>
      <p:sp>
        <p:nvSpPr>
          <p:cNvPr id="6" name="Subtitle 2"/>
          <p:cNvSpPr txBox="1">
            <a:spLocks/>
          </p:cNvSpPr>
          <p:nvPr/>
        </p:nvSpPr>
        <p:spPr>
          <a:xfrm>
            <a:off x="1543040" y="3186241"/>
            <a:ext cx="3306370" cy="825037"/>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lnSpc>
                <a:spcPct val="110000"/>
              </a:lnSpc>
              <a:tabLst>
                <a:tab pos="11264133" algn="l"/>
              </a:tabLst>
            </a:pPr>
            <a:r>
              <a:rPr lang="en-US" dirty="0" err="1" smtClean="0">
                <a:solidFill>
                  <a:srgbClr val="000000"/>
                </a:solidFill>
                <a:latin typeface="Calibri"/>
                <a:cs typeface="Calibri"/>
              </a:rPr>
              <a:t>Soumik</a:t>
            </a:r>
            <a:r>
              <a:rPr lang="en-US" dirty="0" smtClean="0">
                <a:solidFill>
                  <a:srgbClr val="000000"/>
                </a:solidFill>
                <a:latin typeface="Calibri"/>
                <a:cs typeface="Calibri"/>
              </a:rPr>
              <a:t> </a:t>
            </a:r>
            <a:r>
              <a:rPr lang="en-US" dirty="0" err="1" smtClean="0">
                <a:solidFill>
                  <a:srgbClr val="000000"/>
                </a:solidFill>
                <a:latin typeface="Calibri"/>
                <a:cs typeface="Calibri"/>
              </a:rPr>
              <a:t>Mohian</a:t>
            </a:r>
            <a:endParaRPr lang="en-US" dirty="0" smtClean="0">
              <a:solidFill>
                <a:srgbClr val="000000"/>
              </a:solidFill>
              <a:latin typeface="Calibri"/>
              <a:cs typeface="Calibri"/>
            </a:endParaRPr>
          </a:p>
          <a:p>
            <a:pPr algn="ctr">
              <a:lnSpc>
                <a:spcPct val="110000"/>
              </a:lnSpc>
              <a:tabLst>
                <a:tab pos="11264133" algn="l"/>
              </a:tabLst>
            </a:pPr>
            <a:r>
              <a:rPr lang="en-US" sz="1800" dirty="0">
                <a:solidFill>
                  <a:srgbClr val="000000"/>
                </a:solidFill>
                <a:latin typeface="Calibri"/>
                <a:cs typeface="Calibri"/>
              </a:rPr>
              <a:t>s</a:t>
            </a:r>
            <a:r>
              <a:rPr lang="en-US" sz="1800" dirty="0" smtClean="0">
                <a:solidFill>
                  <a:srgbClr val="000000"/>
                </a:solidFill>
                <a:latin typeface="Calibri"/>
                <a:cs typeface="Calibri"/>
              </a:rPr>
              <a:t>oumik.mohian@mavs.uta.edu</a:t>
            </a:r>
            <a:endParaRPr lang="en-US" sz="1800" dirty="0">
              <a:solidFill>
                <a:srgbClr val="000000"/>
              </a:solidFill>
              <a:latin typeface="Calibri"/>
              <a:cs typeface="Calibri"/>
            </a:endParaRPr>
          </a:p>
        </p:txBody>
      </p:sp>
      <p:sp>
        <p:nvSpPr>
          <p:cNvPr id="7" name="Subtitle 2"/>
          <p:cNvSpPr txBox="1">
            <a:spLocks/>
          </p:cNvSpPr>
          <p:nvPr/>
        </p:nvSpPr>
        <p:spPr>
          <a:xfrm>
            <a:off x="947157" y="5522024"/>
            <a:ext cx="7055258" cy="825037"/>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lnSpc>
                <a:spcPct val="110000"/>
              </a:lnSpc>
              <a:tabLst>
                <a:tab pos="11264133" algn="l"/>
              </a:tabLst>
            </a:pPr>
            <a:r>
              <a:rPr lang="en-US" dirty="0" smtClean="0">
                <a:solidFill>
                  <a:schemeClr val="bg1">
                    <a:lumMod val="65000"/>
                  </a:schemeClr>
                </a:solidFill>
                <a:cs typeface="Calibri"/>
              </a:rPr>
              <a:t>Website-</a:t>
            </a:r>
            <a:r>
              <a:rPr lang="en-US" dirty="0" smtClean="0">
                <a:solidFill>
                  <a:srgbClr val="FF0000"/>
                </a:solidFill>
                <a:cs typeface="Calibri"/>
              </a:rPr>
              <a:t> </a:t>
            </a:r>
            <a:r>
              <a:rPr lang="en-US" dirty="0" smtClean="0">
                <a:solidFill>
                  <a:schemeClr val="bg2">
                    <a:lumMod val="50000"/>
                  </a:schemeClr>
                </a:solidFill>
                <a:cs typeface="Calibri"/>
              </a:rPr>
              <a:t>http</a:t>
            </a:r>
            <a:r>
              <a:rPr lang="en-US" dirty="0">
                <a:solidFill>
                  <a:schemeClr val="bg2">
                    <a:lumMod val="50000"/>
                  </a:schemeClr>
                </a:solidFill>
                <a:cs typeface="Calibri"/>
              </a:rPr>
              <a:t>://pixeltoapp.com/doodle</a:t>
            </a:r>
            <a:r>
              <a:rPr lang="en-US" dirty="0" smtClean="0">
                <a:solidFill>
                  <a:schemeClr val="bg2">
                    <a:lumMod val="50000"/>
                  </a:schemeClr>
                </a:solidFill>
                <a:cs typeface="Calibri"/>
              </a:rPr>
              <a:t>/</a:t>
            </a:r>
          </a:p>
          <a:p>
            <a:pPr algn="ctr">
              <a:lnSpc>
                <a:spcPct val="110000"/>
              </a:lnSpc>
              <a:tabLst>
                <a:tab pos="11264133" algn="l"/>
              </a:tabLst>
            </a:pPr>
            <a:r>
              <a:rPr lang="en-US" dirty="0" err="1" smtClean="0">
                <a:solidFill>
                  <a:schemeClr val="bg1">
                    <a:lumMod val="75000"/>
                  </a:schemeClr>
                </a:solidFill>
                <a:latin typeface="Calibri"/>
                <a:cs typeface="Calibri"/>
              </a:rPr>
              <a:t>Github</a:t>
            </a:r>
            <a:r>
              <a:rPr lang="en-US" dirty="0" smtClean="0">
                <a:solidFill>
                  <a:schemeClr val="bg1">
                    <a:lumMod val="75000"/>
                  </a:schemeClr>
                </a:solidFill>
                <a:latin typeface="Calibri"/>
                <a:cs typeface="Calibri"/>
              </a:rPr>
              <a:t>-</a:t>
            </a:r>
            <a:r>
              <a:rPr lang="en-US" dirty="0" smtClean="0">
                <a:solidFill>
                  <a:schemeClr val="bg2">
                    <a:lumMod val="50000"/>
                  </a:schemeClr>
                </a:solidFill>
                <a:latin typeface="Calibri"/>
                <a:cs typeface="Calibri"/>
              </a:rPr>
              <a:t> </a:t>
            </a:r>
            <a:r>
              <a:rPr lang="en-US" dirty="0">
                <a:solidFill>
                  <a:schemeClr val="bg2">
                    <a:lumMod val="50000"/>
                  </a:schemeClr>
                </a:solidFill>
              </a:rPr>
              <a:t>https://github.com/soumikmohianuta/Doodle2App</a:t>
            </a:r>
            <a:endParaRPr lang="en-US" dirty="0">
              <a:solidFill>
                <a:schemeClr val="bg2">
                  <a:lumMod val="50000"/>
                </a:schemeClr>
              </a:solidFill>
              <a:latin typeface="Calibri"/>
              <a:cs typeface="Calibri"/>
            </a:endParaRPr>
          </a:p>
        </p:txBody>
      </p:sp>
      <p:sp>
        <p:nvSpPr>
          <p:cNvPr id="8" name="Subtitle 2"/>
          <p:cNvSpPr txBox="1">
            <a:spLocks/>
          </p:cNvSpPr>
          <p:nvPr/>
        </p:nvSpPr>
        <p:spPr>
          <a:xfrm>
            <a:off x="1099557" y="4159852"/>
            <a:ext cx="7055258" cy="825037"/>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lnSpc>
                <a:spcPct val="110000"/>
              </a:lnSpc>
              <a:tabLst>
                <a:tab pos="11264133" algn="l"/>
              </a:tabLst>
            </a:pPr>
            <a:r>
              <a:rPr lang="en-US" dirty="0">
                <a:latin typeface="Calibri"/>
                <a:cs typeface="Calibri"/>
              </a:rPr>
              <a:t>Computer Science and Engineering Department</a:t>
            </a:r>
          </a:p>
          <a:p>
            <a:pPr algn="ctr">
              <a:lnSpc>
                <a:spcPct val="110000"/>
              </a:lnSpc>
              <a:tabLst>
                <a:tab pos="11264133" algn="l"/>
              </a:tabLst>
            </a:pPr>
            <a:r>
              <a:rPr lang="en-US" dirty="0">
                <a:latin typeface="Calibri"/>
                <a:cs typeface="Calibri"/>
              </a:rPr>
              <a:t>University of Texas at Arlington</a:t>
            </a:r>
          </a:p>
        </p:txBody>
      </p:sp>
    </p:spTree>
    <p:extLst>
      <p:ext uri="{BB962C8B-B14F-4D97-AF65-F5344CB8AC3E}">
        <p14:creationId xmlns:p14="http://schemas.microsoft.com/office/powerpoint/2010/main" val="1354020519"/>
      </p:ext>
    </p:extLst>
  </p:cSld>
  <p:clrMapOvr>
    <a:masterClrMapping/>
  </p:clrMapOvr>
  <mc:AlternateContent xmlns:mc="http://schemas.openxmlformats.org/markup-compatibility/2006" xmlns:p14="http://schemas.microsoft.com/office/powerpoint/2010/main">
    <mc:Choice Requires="p14">
      <p:transition spd="slow" p14:dur="2000" advTm="1038"/>
    </mc:Choice>
    <mc:Fallback xmlns="">
      <p:transition spd="slow" advTm="10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30160"/>
            <a:ext cx="8229600" cy="7625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a:t>Design </a:t>
            </a:r>
            <a:r>
              <a:rPr lang="en-US" dirty="0" smtClean="0"/>
              <a:t>Overview: Sketch Classifier</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9</a:t>
            </a:fld>
            <a:endParaRPr lang="en-US" dirty="0"/>
          </a:p>
        </p:txBody>
      </p:sp>
      <p:sp>
        <p:nvSpPr>
          <p:cNvPr id="13" name="Title 3"/>
          <p:cNvSpPr txBox="1">
            <a:spLocks/>
          </p:cNvSpPr>
          <p:nvPr/>
        </p:nvSpPr>
        <p:spPr>
          <a:xfrm>
            <a:off x="269342" y="732393"/>
            <a:ext cx="2095237" cy="733711"/>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lnSpcReduction="10000"/>
          </a:bodyPr>
          <a:lstStyle>
            <a:lvl1pPr algn="ctr">
              <a:spcBef>
                <a:spcPct val="0"/>
              </a:spcBef>
              <a:buNone/>
              <a:defRPr sz="4400">
                <a:latin typeface="Calibri"/>
                <a:ea typeface="+mj-ea"/>
                <a:cs typeface="Calibri"/>
              </a:defRPr>
            </a:lvl1pPr>
          </a:lstStyle>
          <a:p>
            <a:r>
              <a:rPr lang="en-US" sz="2400" dirty="0" smtClean="0"/>
              <a:t>Network Architecture</a:t>
            </a:r>
            <a:endParaRPr lang="en-US" sz="2400" dirty="0"/>
          </a:p>
        </p:txBody>
      </p:sp>
      <p:sp>
        <p:nvSpPr>
          <p:cNvPr id="21" name="Title 3"/>
          <p:cNvSpPr txBox="1">
            <a:spLocks/>
          </p:cNvSpPr>
          <p:nvPr/>
        </p:nvSpPr>
        <p:spPr>
          <a:xfrm>
            <a:off x="241634" y="4866380"/>
            <a:ext cx="2095237" cy="499946"/>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Training</a:t>
            </a:r>
            <a:endParaRPr lang="en-US" sz="2400" dirty="0"/>
          </a:p>
        </p:txBody>
      </p:sp>
      <p:sp>
        <p:nvSpPr>
          <p:cNvPr id="24" name="Rectangle 23"/>
          <p:cNvSpPr/>
          <p:nvPr/>
        </p:nvSpPr>
        <p:spPr>
          <a:xfrm>
            <a:off x="269342" y="1730551"/>
            <a:ext cx="3240476" cy="1556660"/>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dirty="0" smtClean="0">
                <a:solidFill>
                  <a:schemeClr val="tx1"/>
                </a:solidFill>
              </a:rPr>
              <a:t>Adaptation of the Quick Draw Paper’s Network</a:t>
            </a:r>
          </a:p>
          <a:p>
            <a:pPr marL="285750" indent="-285750">
              <a:buFont typeface="Arial" panose="020B0604020202020204" pitchFamily="34" charset="0"/>
              <a:buChar char="•"/>
            </a:pPr>
            <a:r>
              <a:rPr lang="en-US" dirty="0" smtClean="0">
                <a:solidFill>
                  <a:schemeClr val="tx1"/>
                </a:solidFill>
              </a:rPr>
              <a:t>Added layers and adjusted filter numbers to improve accuracy.</a:t>
            </a:r>
          </a:p>
          <a:p>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pic>
        <p:nvPicPr>
          <p:cNvPr id="25" name="Picture 24"/>
          <p:cNvPicPr>
            <a:picLocks noChangeAspect="1"/>
          </p:cNvPicPr>
          <p:nvPr/>
        </p:nvPicPr>
        <p:blipFill>
          <a:blip r:embed="rId3"/>
          <a:stretch>
            <a:fillRect/>
          </a:stretch>
        </p:blipFill>
        <p:spPr>
          <a:xfrm>
            <a:off x="3667928" y="1805967"/>
            <a:ext cx="5214303" cy="2593226"/>
          </a:xfrm>
          <a:prstGeom prst="rect">
            <a:avLst/>
          </a:prstGeom>
        </p:spPr>
      </p:pic>
      <p:sp>
        <p:nvSpPr>
          <p:cNvPr id="26" name="Rectangle 25"/>
          <p:cNvSpPr/>
          <p:nvPr/>
        </p:nvSpPr>
        <p:spPr>
          <a:xfrm>
            <a:off x="269342" y="5472767"/>
            <a:ext cx="7821713" cy="1275587"/>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dirty="0" smtClean="0">
                <a:solidFill>
                  <a:schemeClr val="tx1"/>
                </a:solidFill>
              </a:rPr>
              <a:t>Trained </a:t>
            </a:r>
            <a:r>
              <a:rPr lang="en-US" dirty="0">
                <a:solidFill>
                  <a:schemeClr val="tx1"/>
                </a:solidFill>
              </a:rPr>
              <a:t>Quick Draw </a:t>
            </a:r>
            <a:r>
              <a:rPr lang="en-US" dirty="0" smtClean="0">
                <a:solidFill>
                  <a:schemeClr val="tx1"/>
                </a:solidFill>
              </a:rPr>
              <a:t>on </a:t>
            </a:r>
            <a:r>
              <a:rPr lang="en-US" dirty="0">
                <a:solidFill>
                  <a:schemeClr val="tx1"/>
                </a:solidFill>
              </a:rPr>
              <a:t>20 </a:t>
            </a:r>
            <a:r>
              <a:rPr lang="en-US" dirty="0" smtClean="0">
                <a:solidFill>
                  <a:schemeClr val="tx1"/>
                </a:solidFill>
              </a:rPr>
              <a:t>Classes that will be not used in our tool</a:t>
            </a:r>
          </a:p>
          <a:p>
            <a:pPr marL="285750" indent="-285750">
              <a:buFont typeface="Arial" panose="020B0604020202020204" pitchFamily="34" charset="0"/>
              <a:buChar char="•"/>
            </a:pPr>
            <a:r>
              <a:rPr lang="en-US" dirty="0">
                <a:solidFill>
                  <a:schemeClr val="tx1"/>
                </a:solidFill>
              </a:rPr>
              <a:t>Transfer Learning: Initialize </a:t>
            </a:r>
            <a:r>
              <a:rPr lang="en-US" dirty="0" smtClean="0">
                <a:solidFill>
                  <a:schemeClr val="tx1"/>
                </a:solidFill>
              </a:rPr>
              <a:t>layers with the pre-trained network.</a:t>
            </a:r>
          </a:p>
          <a:p>
            <a:pPr marL="285750" indent="-285750">
              <a:buFont typeface="Arial" panose="020B0604020202020204" pitchFamily="34" charset="0"/>
              <a:buChar char="•"/>
            </a:pPr>
            <a:r>
              <a:rPr lang="en-US" dirty="0">
                <a:solidFill>
                  <a:schemeClr val="tx1"/>
                </a:solidFill>
              </a:rPr>
              <a:t>Further trained </a:t>
            </a:r>
            <a:r>
              <a:rPr lang="en-US" dirty="0" smtClean="0">
                <a:solidFill>
                  <a:schemeClr val="tx1"/>
                </a:solidFill>
              </a:rPr>
              <a:t>the network </a:t>
            </a:r>
            <a:r>
              <a:rPr lang="en-US" dirty="0">
                <a:solidFill>
                  <a:schemeClr val="tx1"/>
                </a:solidFill>
              </a:rPr>
              <a:t>on our Dataset.</a:t>
            </a:r>
          </a:p>
          <a:p>
            <a:pPr marL="285750" indent="-285750">
              <a:buFont typeface="Arial" panose="020B0604020202020204" pitchFamily="34" charset="0"/>
              <a:buChar char="•"/>
            </a:pPr>
            <a:endParaRPr lang="en-US" dirty="0">
              <a:solidFill>
                <a:schemeClr val="tx1"/>
              </a:solidFill>
            </a:endParaRPr>
          </a:p>
        </p:txBody>
      </p:sp>
      <p:sp>
        <p:nvSpPr>
          <p:cNvPr id="2" name="Oval Callout 1"/>
          <p:cNvSpPr/>
          <p:nvPr/>
        </p:nvSpPr>
        <p:spPr>
          <a:xfrm>
            <a:off x="3996425" y="937766"/>
            <a:ext cx="2556775" cy="1056041"/>
          </a:xfrm>
          <a:prstGeom prst="wedgeEllipseCallout">
            <a:avLst>
              <a:gd name="adj1" fmla="val -13590"/>
              <a:gd name="adj2" fmla="val 909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Sketch Dimension Normalization</a:t>
            </a:r>
          </a:p>
        </p:txBody>
      </p:sp>
      <p:sp>
        <p:nvSpPr>
          <p:cNvPr id="12" name="Oval Callout 11"/>
          <p:cNvSpPr/>
          <p:nvPr/>
        </p:nvSpPr>
        <p:spPr>
          <a:xfrm>
            <a:off x="7431238" y="4001429"/>
            <a:ext cx="1712762" cy="1330986"/>
          </a:xfrm>
          <a:prstGeom prst="wedgeEllipseCallout">
            <a:avLst>
              <a:gd name="adj1" fmla="val -75263"/>
              <a:gd name="adj2" fmla="val -52747"/>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Adjusted number of Layers</a:t>
            </a:r>
            <a:endParaRPr lang="en-US" dirty="0"/>
          </a:p>
        </p:txBody>
      </p:sp>
      <p:sp>
        <p:nvSpPr>
          <p:cNvPr id="15" name="Oval Callout 14"/>
          <p:cNvSpPr/>
          <p:nvPr/>
        </p:nvSpPr>
        <p:spPr>
          <a:xfrm rot="10800000">
            <a:off x="3181322" y="3735887"/>
            <a:ext cx="3007263" cy="1276629"/>
          </a:xfrm>
          <a:prstGeom prst="wedgeEllipseCallout">
            <a:avLst>
              <a:gd name="adj1" fmla="val -20833"/>
              <a:gd name="adj2" fmla="val 77007"/>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ounded Rectangle 3"/>
          <p:cNvSpPr/>
          <p:nvPr/>
        </p:nvSpPr>
        <p:spPr>
          <a:xfrm>
            <a:off x="3667928" y="3951792"/>
            <a:ext cx="2003667" cy="907651"/>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Convolutional Neural Network</a:t>
            </a:r>
            <a:endParaRPr lang="en-US" dirty="0"/>
          </a:p>
        </p:txBody>
      </p:sp>
    </p:spTree>
    <p:extLst>
      <p:ext uri="{BB962C8B-B14F-4D97-AF65-F5344CB8AC3E}">
        <p14:creationId xmlns:p14="http://schemas.microsoft.com/office/powerpoint/2010/main" val="862832573"/>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151005" y="274638"/>
            <a:ext cx="7818582" cy="7321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a:spcBef>
                <a:spcPct val="0"/>
              </a:spcBef>
              <a:buNone/>
              <a:defRPr sz="4400">
                <a:latin typeface="Calibri"/>
                <a:ea typeface="+mj-ea"/>
                <a:cs typeface="Calibri"/>
              </a:defRPr>
            </a:lvl1pPr>
          </a:lstStyle>
          <a:p>
            <a:pPr algn="l"/>
            <a:r>
              <a:rPr lang="en-US" dirty="0" smtClean="0"/>
              <a:t>Drawing Interface and Preview</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10</a:t>
            </a:fld>
            <a:endParaRPr lang="en-US"/>
          </a:p>
        </p:txBody>
      </p:sp>
      <p:pic>
        <p:nvPicPr>
          <p:cNvPr id="4" name="Picture 3"/>
          <p:cNvPicPr>
            <a:picLocks noChangeAspect="1"/>
          </p:cNvPicPr>
          <p:nvPr/>
        </p:nvPicPr>
        <p:blipFill>
          <a:blip r:embed="rId3"/>
          <a:stretch>
            <a:fillRect/>
          </a:stretch>
        </p:blipFill>
        <p:spPr>
          <a:xfrm>
            <a:off x="2872509" y="1512615"/>
            <a:ext cx="5962771" cy="4023159"/>
          </a:xfrm>
          <a:prstGeom prst="rect">
            <a:avLst/>
          </a:prstGeom>
        </p:spPr>
      </p:pic>
      <p:sp>
        <p:nvSpPr>
          <p:cNvPr id="8" name="Right Arrow 7"/>
          <p:cNvSpPr/>
          <p:nvPr/>
        </p:nvSpPr>
        <p:spPr>
          <a:xfrm rot="5400000" flipH="1">
            <a:off x="6839396" y="5124794"/>
            <a:ext cx="731375" cy="298040"/>
          </a:xfrm>
          <a:prstGeom prst="rightArrow">
            <a:avLst/>
          </a:prstGeom>
          <a:solidFill>
            <a:schemeClr val="bg2">
              <a:lumMod val="75000"/>
            </a:schemeClr>
          </a:solidFill>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3"/>
          <p:cNvSpPr txBox="1">
            <a:spLocks/>
          </p:cNvSpPr>
          <p:nvPr/>
        </p:nvSpPr>
        <p:spPr>
          <a:xfrm>
            <a:off x="5081286" y="5896218"/>
            <a:ext cx="2888301" cy="727336"/>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90000" lnSpcReduction="10000"/>
          </a:bodyPr>
          <a:lstStyle>
            <a:lvl1pPr algn="ctr">
              <a:spcBef>
                <a:spcPct val="0"/>
              </a:spcBef>
              <a:buNone/>
              <a:defRPr sz="4400">
                <a:latin typeface="Calibri"/>
                <a:ea typeface="+mj-ea"/>
                <a:cs typeface="Calibri"/>
              </a:defRPr>
            </a:lvl1pPr>
          </a:lstStyle>
          <a:p>
            <a:r>
              <a:rPr lang="en-US" sz="2400" dirty="0" smtClean="0"/>
              <a:t>Preview Rendered in the Website</a:t>
            </a:r>
            <a:endParaRPr lang="en-US" sz="2400" dirty="0"/>
          </a:p>
        </p:txBody>
      </p:sp>
      <p:sp>
        <p:nvSpPr>
          <p:cNvPr id="11" name="Bent-Up Arrow 10"/>
          <p:cNvSpPr/>
          <p:nvPr/>
        </p:nvSpPr>
        <p:spPr>
          <a:xfrm rot="16200000" flipV="1">
            <a:off x="1514173" y="1433703"/>
            <a:ext cx="679062" cy="836886"/>
          </a:xfrm>
          <a:prstGeom prst="bentUpArrow">
            <a:avLst/>
          </a:prstGeom>
          <a:solidFill>
            <a:schemeClr val="bg2">
              <a:lumMod val="75000"/>
            </a:schemeClr>
          </a:solidFill>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6331" y="2262909"/>
            <a:ext cx="2546869" cy="2512291"/>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p>
          <a:p>
            <a:r>
              <a:rPr lang="en-US" b="1" dirty="0" smtClean="0">
                <a:solidFill>
                  <a:schemeClr val="tx1"/>
                </a:solidFill>
                <a:sym typeface="Wingdings" pitchFamily="2" charset="2"/>
              </a:rPr>
              <a:t>Drawing on the interface</a:t>
            </a:r>
            <a:endParaRPr lang="en-US" dirty="0" smtClean="0">
              <a:solidFill>
                <a:schemeClr val="tx1"/>
              </a:solidFill>
            </a:endParaRPr>
          </a:p>
          <a:p>
            <a:pPr marL="285750" indent="-285750">
              <a:buFont typeface="Wingdings" panose="05000000000000000000" pitchFamily="2" charset="2"/>
              <a:buChar char="à"/>
            </a:pPr>
            <a:r>
              <a:rPr lang="en-US" dirty="0" smtClean="0">
                <a:solidFill>
                  <a:schemeClr val="tx1"/>
                </a:solidFill>
              </a:rPr>
              <a:t>Drawing Elements are separated by keyboard press ‘z’ or double tap event</a:t>
            </a:r>
          </a:p>
          <a:p>
            <a:pPr marL="285750" indent="-285750">
              <a:buFont typeface="Wingdings" panose="05000000000000000000" pitchFamily="2" charset="2"/>
              <a:buChar char="à"/>
            </a:pPr>
            <a:r>
              <a:rPr lang="en-US" sz="2000" dirty="0" smtClean="0">
                <a:solidFill>
                  <a:schemeClr val="tx1"/>
                </a:solidFill>
              </a:rPr>
              <a:t>Functionalities like Redo, Undo</a:t>
            </a:r>
            <a:endParaRPr lang="en-US" sz="2000" dirty="0">
              <a:solidFill>
                <a:schemeClr val="tx1"/>
              </a:solidFill>
            </a:endParaRPr>
          </a:p>
        </p:txBody>
      </p:sp>
      <p:sp>
        <p:nvSpPr>
          <p:cNvPr id="9" name="Right Arrow 8"/>
          <p:cNvSpPr/>
          <p:nvPr/>
        </p:nvSpPr>
        <p:spPr>
          <a:xfrm rot="10800000" flipH="1">
            <a:off x="2280669" y="5231939"/>
            <a:ext cx="731375" cy="298040"/>
          </a:xfrm>
          <a:prstGeom prst="righ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3"/>
          <p:cNvSpPr txBox="1">
            <a:spLocks/>
          </p:cNvSpPr>
          <p:nvPr/>
        </p:nvSpPr>
        <p:spPr>
          <a:xfrm>
            <a:off x="780035" y="4908603"/>
            <a:ext cx="1472983" cy="1065795"/>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0000" lnSpcReduction="10000"/>
          </a:bodyPr>
          <a:lstStyle>
            <a:lvl1pPr algn="ctr">
              <a:spcBef>
                <a:spcPct val="0"/>
              </a:spcBef>
              <a:buNone/>
              <a:defRPr sz="4400">
                <a:latin typeface="Calibri"/>
                <a:ea typeface="+mj-ea"/>
                <a:cs typeface="Calibri"/>
              </a:defRPr>
            </a:lvl1pPr>
          </a:lstStyle>
          <a:p>
            <a:r>
              <a:rPr lang="en-US" sz="2400" dirty="0" smtClean="0"/>
              <a:t>Classified Label with Probability</a:t>
            </a:r>
            <a:endParaRPr lang="en-US" sz="2400" dirty="0"/>
          </a:p>
        </p:txBody>
      </p:sp>
    </p:spTree>
    <p:extLst>
      <p:ext uri="{BB962C8B-B14F-4D97-AF65-F5344CB8AC3E}">
        <p14:creationId xmlns:p14="http://schemas.microsoft.com/office/powerpoint/2010/main" val="43287641"/>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11</a:t>
            </a:fld>
            <a:endParaRPr lang="en-US"/>
          </a:p>
        </p:txBody>
      </p:sp>
      <p:sp>
        <p:nvSpPr>
          <p:cNvPr id="9" name="Title 3"/>
          <p:cNvSpPr txBox="1">
            <a:spLocks/>
          </p:cNvSpPr>
          <p:nvPr/>
        </p:nvSpPr>
        <p:spPr>
          <a:xfrm>
            <a:off x="0" y="174897"/>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Post Processing</a:t>
            </a:r>
            <a:endParaRPr lang="en-US" dirty="0"/>
          </a:p>
        </p:txBody>
      </p:sp>
      <p:pic>
        <p:nvPicPr>
          <p:cNvPr id="2" name="Picture 1"/>
          <p:cNvPicPr>
            <a:picLocks noChangeAspect="1"/>
          </p:cNvPicPr>
          <p:nvPr/>
        </p:nvPicPr>
        <p:blipFill>
          <a:blip r:embed="rId3"/>
          <a:stretch>
            <a:fillRect/>
          </a:stretch>
        </p:blipFill>
        <p:spPr>
          <a:xfrm>
            <a:off x="1600247" y="1512614"/>
            <a:ext cx="7304483" cy="3770457"/>
          </a:xfrm>
          <a:prstGeom prst="rect">
            <a:avLst/>
          </a:prstGeom>
        </p:spPr>
      </p:pic>
      <p:sp>
        <p:nvSpPr>
          <p:cNvPr id="13" name="Title 3"/>
          <p:cNvSpPr txBox="1">
            <a:spLocks/>
          </p:cNvSpPr>
          <p:nvPr/>
        </p:nvSpPr>
        <p:spPr>
          <a:xfrm>
            <a:off x="156096" y="4497219"/>
            <a:ext cx="1339713" cy="457748"/>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Nesting</a:t>
            </a:r>
            <a:endParaRPr lang="en-US" sz="2400" dirty="0"/>
          </a:p>
        </p:txBody>
      </p:sp>
      <p:sp>
        <p:nvSpPr>
          <p:cNvPr id="15" name="Title 3"/>
          <p:cNvSpPr txBox="1">
            <a:spLocks/>
          </p:cNvSpPr>
          <p:nvPr/>
        </p:nvSpPr>
        <p:spPr>
          <a:xfrm>
            <a:off x="156096" y="1661450"/>
            <a:ext cx="1186831" cy="804660"/>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90000"/>
          </a:bodyPr>
          <a:lstStyle>
            <a:lvl1pPr algn="ctr">
              <a:spcBef>
                <a:spcPct val="0"/>
              </a:spcBef>
              <a:buNone/>
              <a:defRPr sz="4400">
                <a:latin typeface="Calibri"/>
                <a:ea typeface="+mj-ea"/>
                <a:cs typeface="Calibri"/>
              </a:defRPr>
            </a:lvl1pPr>
          </a:lstStyle>
          <a:p>
            <a:r>
              <a:rPr lang="en-US" sz="2400" dirty="0" smtClean="0"/>
              <a:t>Complex Element</a:t>
            </a:r>
            <a:endParaRPr lang="en-US" sz="2400" dirty="0"/>
          </a:p>
        </p:txBody>
      </p:sp>
      <p:sp>
        <p:nvSpPr>
          <p:cNvPr id="17" name="Title 3"/>
          <p:cNvSpPr txBox="1">
            <a:spLocks/>
          </p:cNvSpPr>
          <p:nvPr/>
        </p:nvSpPr>
        <p:spPr>
          <a:xfrm>
            <a:off x="156096" y="3001405"/>
            <a:ext cx="1186831" cy="456260"/>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Overlap</a:t>
            </a:r>
            <a:endParaRPr lang="en-US" sz="2400" dirty="0"/>
          </a:p>
        </p:txBody>
      </p:sp>
      <p:sp>
        <p:nvSpPr>
          <p:cNvPr id="18" name="Right Arrow 17"/>
          <p:cNvSpPr/>
          <p:nvPr/>
        </p:nvSpPr>
        <p:spPr>
          <a:xfrm rot="10800000" flipH="1">
            <a:off x="1379871" y="1876098"/>
            <a:ext cx="1261729" cy="298040"/>
          </a:xfrm>
          <a:prstGeom prst="righ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10800000" flipH="1">
            <a:off x="1447365" y="3005081"/>
            <a:ext cx="704708" cy="298040"/>
          </a:xfrm>
          <a:prstGeom prst="righ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10800000" flipH="1">
            <a:off x="1551225" y="4497219"/>
            <a:ext cx="397646" cy="298040"/>
          </a:xfrm>
          <a:prstGeom prst="rightArrow">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09964" y="5477788"/>
            <a:ext cx="6761017" cy="999380"/>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sz="2000" dirty="0" smtClean="0">
                <a:solidFill>
                  <a:schemeClr val="tx1"/>
                </a:solidFill>
              </a:rPr>
              <a:t>Recursively Find Nesting Hierarchy in the Sketches.</a:t>
            </a:r>
          </a:p>
          <a:p>
            <a:pPr marL="285750" indent="-285750">
              <a:buFont typeface="Arial" panose="020B0604020202020204" pitchFamily="34" charset="0"/>
              <a:buChar char="•"/>
            </a:pPr>
            <a:r>
              <a:rPr lang="en-US" sz="2000" dirty="0" smtClean="0">
                <a:solidFill>
                  <a:schemeClr val="tx1"/>
                </a:solidFill>
              </a:rPr>
              <a:t>Detect Complex UI Element based on pre-defined rules.</a:t>
            </a:r>
          </a:p>
          <a:p>
            <a:pPr marL="285750" indent="-285750">
              <a:buFont typeface="Arial" panose="020B0604020202020204" pitchFamily="34" charset="0"/>
              <a:buChar char="•"/>
            </a:pPr>
            <a:r>
              <a:rPr lang="en-US" sz="2000" dirty="0" smtClean="0">
                <a:solidFill>
                  <a:schemeClr val="tx1"/>
                </a:solidFill>
              </a:rPr>
              <a:t>Detect overlap and adjust their position accordingly. </a:t>
            </a:r>
            <a:r>
              <a:rPr lang="en-US" sz="2000" dirty="0">
                <a:solidFill>
                  <a:schemeClr val="tx1"/>
                </a:solidFill>
              </a:rPr>
              <a:t/>
            </a:r>
            <a:br>
              <a:rPr lang="en-US" sz="2000" dirty="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720807674"/>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237868"/>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Interactive UI Component</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12</a:t>
            </a:fld>
            <a:endParaRPr lang="en-US"/>
          </a:p>
        </p:txBody>
      </p:sp>
      <p:sp>
        <p:nvSpPr>
          <p:cNvPr id="15" name="Title 3"/>
          <p:cNvSpPr txBox="1">
            <a:spLocks/>
          </p:cNvSpPr>
          <p:nvPr/>
        </p:nvSpPr>
        <p:spPr>
          <a:xfrm>
            <a:off x="473217" y="5471836"/>
            <a:ext cx="1504297" cy="727336"/>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90000" lnSpcReduction="10000"/>
          </a:bodyPr>
          <a:lstStyle>
            <a:lvl1pPr algn="ctr">
              <a:spcBef>
                <a:spcPct val="0"/>
              </a:spcBef>
              <a:buNone/>
              <a:defRPr sz="4400">
                <a:latin typeface="Calibri"/>
                <a:ea typeface="+mj-ea"/>
                <a:cs typeface="Calibri"/>
              </a:defRPr>
            </a:lvl1pPr>
          </a:lstStyle>
          <a:p>
            <a:r>
              <a:rPr lang="en-US" sz="2400" dirty="0" smtClean="0"/>
              <a:t>Generated Screen</a:t>
            </a:r>
            <a:endParaRPr lang="en-US" sz="2400" dirty="0"/>
          </a:p>
        </p:txBody>
      </p:sp>
      <p:sp>
        <p:nvSpPr>
          <p:cNvPr id="17" name="Title 3"/>
          <p:cNvSpPr txBox="1">
            <a:spLocks/>
          </p:cNvSpPr>
          <p:nvPr/>
        </p:nvSpPr>
        <p:spPr>
          <a:xfrm>
            <a:off x="3829703" y="1386713"/>
            <a:ext cx="1230965" cy="727336"/>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67500" lnSpcReduction="20000"/>
          </a:bodyPr>
          <a:lstStyle>
            <a:lvl1pPr algn="ctr">
              <a:spcBef>
                <a:spcPct val="0"/>
              </a:spcBef>
              <a:buNone/>
              <a:defRPr sz="4400">
                <a:latin typeface="Calibri"/>
                <a:ea typeface="+mj-ea"/>
                <a:cs typeface="Calibri"/>
              </a:defRPr>
            </a:lvl1pPr>
          </a:lstStyle>
          <a:p>
            <a:r>
              <a:rPr lang="en-US" sz="2400" dirty="0" smtClean="0"/>
              <a:t>Drop-Down Interaction</a:t>
            </a:r>
            <a:endParaRPr lang="en-US" sz="2400" dirty="0"/>
          </a:p>
        </p:txBody>
      </p:sp>
      <p:sp>
        <p:nvSpPr>
          <p:cNvPr id="18" name="Title 3"/>
          <p:cNvSpPr txBox="1">
            <a:spLocks/>
          </p:cNvSpPr>
          <p:nvPr/>
        </p:nvSpPr>
        <p:spPr>
          <a:xfrm>
            <a:off x="6917177" y="5214808"/>
            <a:ext cx="1230965" cy="727336"/>
          </a:xfrm>
          <a:prstGeom prst="rect">
            <a:avLst/>
          </a:prstGeom>
          <a:solidFill>
            <a:schemeClr val="bg1">
              <a:lumMod val="75000"/>
            </a:schemeClr>
          </a:solidFill>
          <a:scene3d>
            <a:camera prst="orthographicFront"/>
            <a:lightRig rig="threePt" dir="t"/>
          </a:scene3d>
          <a:sp3d>
            <a:bevelT prst="slope"/>
          </a:sp3d>
        </p:spPr>
        <p:txBody>
          <a:bodyPr vert="horz" lIns="91440" tIns="45720" rIns="91440" bIns="45720" rtlCol="0" anchor="ctr">
            <a:normAutofit fontScale="75000" lnSpcReduction="20000"/>
          </a:bodyPr>
          <a:lstStyle>
            <a:lvl1pPr algn="ctr">
              <a:spcBef>
                <a:spcPct val="0"/>
              </a:spcBef>
              <a:buNone/>
              <a:defRPr sz="4400">
                <a:latin typeface="Calibri"/>
                <a:ea typeface="+mj-ea"/>
                <a:cs typeface="Calibri"/>
              </a:defRPr>
            </a:lvl1pPr>
          </a:lstStyle>
          <a:p>
            <a:r>
              <a:rPr lang="en-US" sz="2400" dirty="0" err="1" smtClean="0"/>
              <a:t>CheckBox</a:t>
            </a:r>
            <a:r>
              <a:rPr lang="en-US" sz="2400" dirty="0" smtClean="0"/>
              <a:t> Interaction</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732" y="628412"/>
            <a:ext cx="2525747" cy="4360277"/>
          </a:xfrm>
          <a:prstGeom prst="rect">
            <a:avLst/>
          </a:prstGeo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547" y="1167802"/>
            <a:ext cx="2257284" cy="3820887"/>
          </a:xfrm>
          <a:prstGeom prst="rect">
            <a:avLst/>
          </a:prstGeom>
          <a:ln>
            <a:solidFill>
              <a:schemeClr val="tx1"/>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911" y="2265013"/>
            <a:ext cx="2324741" cy="4217626"/>
          </a:xfrm>
          <a:prstGeom prst="rect">
            <a:avLst/>
          </a:prstGeom>
          <a:ln>
            <a:solidFill>
              <a:schemeClr val="tx1"/>
            </a:solidFill>
          </a:ln>
        </p:spPr>
      </p:pic>
    </p:spTree>
    <p:extLst>
      <p:ext uri="{BB962C8B-B14F-4D97-AF65-F5344CB8AC3E}">
        <p14:creationId xmlns:p14="http://schemas.microsoft.com/office/powerpoint/2010/main" val="2965961676"/>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85877"/>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Output</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861" y="994503"/>
            <a:ext cx="6500423" cy="4572396"/>
          </a:xfrm>
          <a:prstGeom prst="rect">
            <a:avLst/>
          </a:prstGeom>
        </p:spPr>
      </p:pic>
      <p:sp>
        <p:nvSpPr>
          <p:cNvPr id="6" name="Title 3"/>
          <p:cNvSpPr txBox="1">
            <a:spLocks/>
          </p:cNvSpPr>
          <p:nvPr/>
        </p:nvSpPr>
        <p:spPr>
          <a:xfrm>
            <a:off x="1321788" y="5811578"/>
            <a:ext cx="1230965" cy="727336"/>
          </a:xfrm>
          <a:prstGeom prst="rect">
            <a:avLst/>
          </a:prstGeom>
          <a:solidFill>
            <a:schemeClr val="bg1">
              <a:lumMod val="8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Drawing</a:t>
            </a:r>
            <a:endParaRPr lang="en-US" sz="2400" dirty="0"/>
          </a:p>
        </p:txBody>
      </p:sp>
      <p:sp>
        <p:nvSpPr>
          <p:cNvPr id="7" name="Right Arrow 6"/>
          <p:cNvSpPr/>
          <p:nvPr/>
        </p:nvSpPr>
        <p:spPr>
          <a:xfrm rot="5400000" flipH="1">
            <a:off x="6131548" y="5086016"/>
            <a:ext cx="1141344" cy="298040"/>
          </a:xfrm>
          <a:prstGeom prst="rightArrow">
            <a:avLst/>
          </a:prstGeom>
          <a:solidFill>
            <a:schemeClr val="bg2">
              <a:lumMod val="75000"/>
            </a:schemeClr>
          </a:solidFill>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3"/>
          <p:cNvSpPr txBox="1">
            <a:spLocks/>
          </p:cNvSpPr>
          <p:nvPr/>
        </p:nvSpPr>
        <p:spPr>
          <a:xfrm>
            <a:off x="5440218" y="5830050"/>
            <a:ext cx="2670750" cy="924718"/>
          </a:xfrm>
          <a:prstGeom prst="rect">
            <a:avLst/>
          </a:prstGeom>
          <a:solidFill>
            <a:schemeClr val="bg1">
              <a:lumMod val="85000"/>
            </a:schemeClr>
          </a:solidFill>
          <a:scene3d>
            <a:camera prst="orthographicFront"/>
            <a:lightRig rig="threePt" dir="t"/>
          </a:scene3d>
          <a:sp3d>
            <a:bevelT prst="slope"/>
          </a:sp3d>
        </p:spPr>
        <p:txBody>
          <a:bodyPr vert="horz" lIns="91440" tIns="45720" rIns="91440" bIns="45720" rtlCol="0" anchor="ctr">
            <a:noAutofit/>
          </a:bodyPr>
          <a:lstStyle>
            <a:lvl1pPr algn="ctr">
              <a:spcBef>
                <a:spcPct val="0"/>
              </a:spcBef>
              <a:buNone/>
              <a:defRPr sz="4400">
                <a:latin typeface="Calibri"/>
                <a:ea typeface="+mj-ea"/>
                <a:cs typeface="Calibri"/>
              </a:defRPr>
            </a:lvl1pPr>
          </a:lstStyle>
          <a:p>
            <a:r>
              <a:rPr lang="en-US" sz="2000" dirty="0"/>
              <a:t>Ready To </a:t>
            </a:r>
            <a:r>
              <a:rPr lang="en-US" sz="2000" dirty="0" smtClean="0"/>
              <a:t>Deploy</a:t>
            </a:r>
            <a:endParaRPr lang="en-US" sz="2000" dirty="0"/>
          </a:p>
          <a:p>
            <a:r>
              <a:rPr lang="en-US" sz="2000" dirty="0" smtClean="0"/>
              <a:t>Single Page Android App</a:t>
            </a:r>
            <a:endParaRPr lang="en-US" sz="2000" dirty="0"/>
          </a:p>
        </p:txBody>
      </p:sp>
    </p:spTree>
    <p:extLst>
      <p:ext uri="{BB962C8B-B14F-4D97-AF65-F5344CB8AC3E}">
        <p14:creationId xmlns:p14="http://schemas.microsoft.com/office/powerpoint/2010/main" val="855686513"/>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64938"/>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Evaluation</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14</a:t>
            </a:fld>
            <a:endParaRPr lang="en-US"/>
          </a:p>
        </p:txBody>
      </p:sp>
      <p:sp>
        <p:nvSpPr>
          <p:cNvPr id="4" name="Rectangle 3"/>
          <p:cNvSpPr/>
          <p:nvPr/>
        </p:nvSpPr>
        <p:spPr>
          <a:xfrm>
            <a:off x="568793" y="1227931"/>
            <a:ext cx="4973673" cy="1783552"/>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dirty="0" smtClean="0">
              <a:solidFill>
                <a:schemeClr val="tx1"/>
              </a:solidFill>
            </a:endParaRPr>
          </a:p>
          <a:p>
            <a:pPr marL="285750" indent="-285750">
              <a:buFont typeface="Wingdings" panose="05000000000000000000" pitchFamily="2" charset="2"/>
              <a:buChar char="à"/>
            </a:pPr>
            <a:r>
              <a:rPr lang="en-US" dirty="0">
                <a:solidFill>
                  <a:schemeClr val="tx1"/>
                </a:solidFill>
              </a:rPr>
              <a:t>E</a:t>
            </a:r>
            <a:r>
              <a:rPr lang="en-US" dirty="0" smtClean="0">
                <a:solidFill>
                  <a:schemeClr val="tx1"/>
                </a:solidFill>
              </a:rPr>
              <a:t>valuation at </a:t>
            </a:r>
            <a:r>
              <a:rPr lang="en-US" dirty="0">
                <a:solidFill>
                  <a:schemeClr val="tx1"/>
                </a:solidFill>
              </a:rPr>
              <a:t>the level of recognizing and converting individual atomic UI </a:t>
            </a:r>
            <a:r>
              <a:rPr lang="en-US" dirty="0" smtClean="0">
                <a:solidFill>
                  <a:schemeClr val="tx1"/>
                </a:solidFill>
              </a:rPr>
              <a:t>elements</a:t>
            </a:r>
          </a:p>
          <a:p>
            <a:pPr marL="285750" indent="-285750">
              <a:buFont typeface="Wingdings" panose="05000000000000000000" pitchFamily="2" charset="2"/>
              <a:buChar char="à"/>
            </a:pPr>
            <a:endParaRPr lang="en-US" dirty="0" smtClean="0">
              <a:solidFill>
                <a:schemeClr val="tx1"/>
              </a:solidFill>
            </a:endParaRPr>
          </a:p>
          <a:p>
            <a:pPr marL="285750" indent="-285750">
              <a:buFont typeface="Wingdings" panose="05000000000000000000" pitchFamily="2" charset="2"/>
              <a:buChar char="à"/>
            </a:pPr>
            <a:r>
              <a:rPr lang="en-US" dirty="0" smtClean="0">
                <a:solidFill>
                  <a:schemeClr val="tx1"/>
                </a:solidFill>
              </a:rPr>
              <a:t>Compare </a:t>
            </a:r>
            <a:r>
              <a:rPr lang="en-US" dirty="0">
                <a:solidFill>
                  <a:schemeClr val="tx1"/>
                </a:solidFill>
              </a:rPr>
              <a:t>with the most closely related </a:t>
            </a:r>
            <a:r>
              <a:rPr lang="en-US" dirty="0" smtClean="0">
                <a:solidFill>
                  <a:schemeClr val="tx1"/>
                </a:solidFill>
              </a:rPr>
              <a:t>competitor. </a:t>
            </a:r>
          </a:p>
        </p:txBody>
      </p:sp>
      <p:sp>
        <p:nvSpPr>
          <p:cNvPr id="8" name="Title 3"/>
          <p:cNvSpPr txBox="1">
            <a:spLocks/>
          </p:cNvSpPr>
          <p:nvPr/>
        </p:nvSpPr>
        <p:spPr>
          <a:xfrm>
            <a:off x="304067" y="3769938"/>
            <a:ext cx="2612754" cy="663566"/>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b="1" dirty="0"/>
              <a:t>Research </a:t>
            </a:r>
            <a:r>
              <a:rPr lang="en-US" sz="2400" b="1" dirty="0" smtClean="0"/>
              <a:t>questions</a:t>
            </a:r>
            <a:endParaRPr lang="en-US" sz="2400" b="1" dirty="0"/>
          </a:p>
        </p:txBody>
      </p:sp>
      <p:sp>
        <p:nvSpPr>
          <p:cNvPr id="9" name="Rectangle 8"/>
          <p:cNvSpPr/>
          <p:nvPr/>
        </p:nvSpPr>
        <p:spPr>
          <a:xfrm>
            <a:off x="4450379" y="4089732"/>
            <a:ext cx="4572000" cy="923330"/>
          </a:xfrm>
          <a:prstGeom prst="rect">
            <a:avLst/>
          </a:prstGeom>
          <a:solidFill>
            <a:schemeClr val="bg1"/>
          </a:solidFill>
          <a:ln>
            <a:solidFill>
              <a:schemeClr val="bg1">
                <a:lumMod val="85000"/>
              </a:schemeClr>
            </a:solidFill>
          </a:ln>
        </p:spPr>
        <p:txBody>
          <a:bodyPr>
            <a:spAutoFit/>
          </a:bodyPr>
          <a:lstStyle/>
          <a:p>
            <a:r>
              <a:rPr lang="en-US" b="1" dirty="0" smtClean="0"/>
              <a:t>RQ1: </a:t>
            </a:r>
            <a:r>
              <a:rPr lang="en-US" dirty="0" smtClean="0"/>
              <a:t>What </a:t>
            </a:r>
            <a:r>
              <a:rPr lang="en-US" dirty="0"/>
              <a:t>is Doodle2App's runtime to classify </a:t>
            </a:r>
            <a:r>
              <a:rPr lang="en-US" dirty="0" smtClean="0"/>
              <a:t>a single </a:t>
            </a:r>
            <a:r>
              <a:rPr lang="en-US" dirty="0"/>
              <a:t>UI element sketch and </a:t>
            </a:r>
            <a:r>
              <a:rPr lang="en-US" dirty="0" smtClean="0"/>
              <a:t>convert the drawing into an </a:t>
            </a:r>
            <a:r>
              <a:rPr lang="en-US" dirty="0"/>
              <a:t>Android code? </a:t>
            </a:r>
          </a:p>
        </p:txBody>
      </p:sp>
      <p:sp>
        <p:nvSpPr>
          <p:cNvPr id="10" name="Rectangle 9"/>
          <p:cNvSpPr/>
          <p:nvPr/>
        </p:nvSpPr>
        <p:spPr>
          <a:xfrm>
            <a:off x="1828800" y="5329917"/>
            <a:ext cx="4572000" cy="923330"/>
          </a:xfrm>
          <a:prstGeom prst="rect">
            <a:avLst/>
          </a:prstGeom>
          <a:solidFill>
            <a:schemeClr val="bg1"/>
          </a:solidFill>
          <a:ln>
            <a:solidFill>
              <a:schemeClr val="bg1">
                <a:lumMod val="85000"/>
              </a:schemeClr>
            </a:solidFill>
          </a:ln>
        </p:spPr>
        <p:txBody>
          <a:bodyPr>
            <a:spAutoFit/>
          </a:bodyPr>
          <a:lstStyle/>
          <a:p>
            <a:r>
              <a:rPr lang="en-US" b="1" dirty="0" smtClean="0"/>
              <a:t>RQ2: </a:t>
            </a:r>
            <a:r>
              <a:rPr lang="en-US" dirty="0" smtClean="0"/>
              <a:t>How does Doodle2App compare with the state-of-the-art tool Teleport in terms of classification accuracy? </a:t>
            </a:r>
            <a:endParaRPr lang="en-US" dirty="0"/>
          </a:p>
        </p:txBody>
      </p:sp>
      <p:pic>
        <p:nvPicPr>
          <p:cNvPr id="2" name="Picture 1"/>
          <p:cNvPicPr>
            <a:picLocks noChangeAspect="1"/>
          </p:cNvPicPr>
          <p:nvPr/>
        </p:nvPicPr>
        <p:blipFill>
          <a:blip r:embed="rId3"/>
          <a:stretch>
            <a:fillRect/>
          </a:stretch>
        </p:blipFill>
        <p:spPr>
          <a:xfrm>
            <a:off x="6524263" y="2754148"/>
            <a:ext cx="1504950" cy="1209675"/>
          </a:xfrm>
          <a:prstGeom prst="rect">
            <a:avLst/>
          </a:prstGeom>
        </p:spPr>
      </p:pic>
      <p:pic>
        <p:nvPicPr>
          <p:cNvPr id="21506" name="Picture 2" descr="Accuracy Icon - Free Download, PNG and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58" y="5013062"/>
            <a:ext cx="1592483" cy="15924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960875" y="6474229"/>
            <a:ext cx="1886674" cy="262632"/>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https://creativemarket.com/</a:t>
            </a:r>
          </a:p>
        </p:txBody>
      </p:sp>
    </p:spTree>
    <p:extLst>
      <p:ext uri="{BB962C8B-B14F-4D97-AF65-F5344CB8AC3E}">
        <p14:creationId xmlns:p14="http://schemas.microsoft.com/office/powerpoint/2010/main" val="1019874330"/>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146732"/>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lvl1pPr algn="ctr">
              <a:spcBef>
                <a:spcPct val="0"/>
              </a:spcBef>
              <a:buNone/>
              <a:defRPr sz="4400">
                <a:latin typeface="Calibri"/>
                <a:ea typeface="+mj-ea"/>
                <a:cs typeface="Calibri"/>
              </a:defRPr>
            </a:lvl1pPr>
          </a:lstStyle>
          <a:p>
            <a:r>
              <a:rPr lang="en-US" dirty="0"/>
              <a:t>RQ1: Fast Classification </a:t>
            </a:r>
            <a:r>
              <a:rPr lang="en-US" dirty="0" smtClean="0"/>
              <a:t>and </a:t>
            </a:r>
            <a:r>
              <a:rPr lang="en-US" dirty="0"/>
              <a:t>Conversion</a:t>
            </a:r>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15</a:t>
            </a:fld>
            <a:endParaRPr lang="en-US"/>
          </a:p>
        </p:txBody>
      </p:sp>
      <p:sp>
        <p:nvSpPr>
          <p:cNvPr id="6" name="Title 3"/>
          <p:cNvSpPr txBox="1">
            <a:spLocks/>
          </p:cNvSpPr>
          <p:nvPr/>
        </p:nvSpPr>
        <p:spPr>
          <a:xfrm>
            <a:off x="3627419" y="1266791"/>
            <a:ext cx="2612754" cy="663566"/>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b="1" dirty="0"/>
              <a:t>Sketch Detection</a:t>
            </a:r>
          </a:p>
        </p:txBody>
      </p:sp>
      <p:sp>
        <p:nvSpPr>
          <p:cNvPr id="10" name="Title 3"/>
          <p:cNvSpPr txBox="1">
            <a:spLocks/>
          </p:cNvSpPr>
          <p:nvPr/>
        </p:nvSpPr>
        <p:spPr>
          <a:xfrm>
            <a:off x="3627419" y="4517090"/>
            <a:ext cx="2612754" cy="663566"/>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b="1" dirty="0"/>
              <a:t>Code Generation</a:t>
            </a:r>
          </a:p>
        </p:txBody>
      </p:sp>
      <p:sp>
        <p:nvSpPr>
          <p:cNvPr id="12" name="Rectangle 11"/>
          <p:cNvSpPr/>
          <p:nvPr/>
        </p:nvSpPr>
        <p:spPr>
          <a:xfrm>
            <a:off x="2446959" y="2221408"/>
            <a:ext cx="4973673" cy="1783552"/>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Processed some 20 atomic UI elements, both locally and on an Amazon EC2 instance. </a:t>
            </a:r>
          </a:p>
          <a:p>
            <a:pPr marL="285750" indent="-285750">
              <a:buFont typeface="Wingdings" panose="05000000000000000000" pitchFamily="2" charset="2"/>
              <a:buChar char="à"/>
            </a:pP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Average runtime 26ms (locally) and 20ms (EC2). </a:t>
            </a:r>
          </a:p>
        </p:txBody>
      </p:sp>
      <p:sp>
        <p:nvSpPr>
          <p:cNvPr id="13" name="Rectangle 12"/>
          <p:cNvSpPr/>
          <p:nvPr/>
        </p:nvSpPr>
        <p:spPr>
          <a:xfrm>
            <a:off x="2904129" y="5468170"/>
            <a:ext cx="4059332" cy="747903"/>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dirty="0">
                <a:solidFill>
                  <a:schemeClr val="tx1"/>
                </a:solidFill>
              </a:rPr>
              <a:t>Time to convert it to an Android app was 526ms (locally) and 94ms (EC2). </a:t>
            </a:r>
          </a:p>
        </p:txBody>
      </p:sp>
    </p:spTree>
    <p:extLst>
      <p:ext uri="{BB962C8B-B14F-4D97-AF65-F5344CB8AC3E}">
        <p14:creationId xmlns:p14="http://schemas.microsoft.com/office/powerpoint/2010/main" val="2195221235"/>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165201"/>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a:t>RQ2: </a:t>
            </a:r>
            <a:r>
              <a:rPr lang="en-US" dirty="0" smtClean="0"/>
              <a:t>Accuracy and comparison</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16</a:t>
            </a:fld>
            <a:endParaRPr lang="en-US"/>
          </a:p>
        </p:txBody>
      </p:sp>
      <p:sp>
        <p:nvSpPr>
          <p:cNvPr id="10" name="Rectangle 9"/>
          <p:cNvSpPr/>
          <p:nvPr/>
        </p:nvSpPr>
        <p:spPr>
          <a:xfrm>
            <a:off x="996484" y="6125519"/>
            <a:ext cx="6653514" cy="461665"/>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marL="285750" indent="-285750">
              <a:buFont typeface="Arial" panose="020B0604020202020204" pitchFamily="34" charset="0"/>
              <a:buChar char="•"/>
            </a:pPr>
            <a:r>
              <a:rPr lang="en-US" sz="2400" b="1" dirty="0"/>
              <a:t>Doodle2App achieved an accuracy of </a:t>
            </a:r>
            <a:r>
              <a:rPr lang="en-US" sz="2400" b="1" dirty="0" smtClean="0"/>
              <a:t>93.9%.</a:t>
            </a:r>
            <a:endParaRPr lang="en-US" sz="2400" b="1" dirty="0"/>
          </a:p>
        </p:txBody>
      </p:sp>
      <p:sp>
        <p:nvSpPr>
          <p:cNvPr id="15" name="Title 3"/>
          <p:cNvSpPr txBox="1">
            <a:spLocks/>
          </p:cNvSpPr>
          <p:nvPr/>
        </p:nvSpPr>
        <p:spPr>
          <a:xfrm>
            <a:off x="211469" y="1082590"/>
            <a:ext cx="2612754" cy="663566"/>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0000" lnSpcReduction="20000"/>
          </a:bodyPr>
          <a:lstStyle>
            <a:lvl1pPr algn="ctr">
              <a:spcBef>
                <a:spcPct val="0"/>
              </a:spcBef>
              <a:buNone/>
              <a:defRPr sz="4400">
                <a:latin typeface="Calibri"/>
                <a:ea typeface="+mj-ea"/>
                <a:cs typeface="Calibri"/>
              </a:defRPr>
            </a:lvl1pPr>
          </a:lstStyle>
          <a:p>
            <a:r>
              <a:rPr lang="en-US" sz="2400" dirty="0"/>
              <a:t>Comparison with Teleport </a:t>
            </a:r>
          </a:p>
        </p:txBody>
      </p:sp>
      <p:sp>
        <p:nvSpPr>
          <p:cNvPr id="3" name="Cloud 2"/>
          <p:cNvSpPr/>
          <p:nvPr/>
        </p:nvSpPr>
        <p:spPr>
          <a:xfrm>
            <a:off x="3616622" y="1004706"/>
            <a:ext cx="2916596" cy="2919111"/>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Teleport's</a:t>
            </a:r>
            <a:r>
              <a:rPr lang="en-US" dirty="0">
                <a:solidFill>
                  <a:schemeClr val="tx1"/>
                </a:solidFill>
              </a:rPr>
              <a:t> </a:t>
            </a:r>
            <a:r>
              <a:rPr lang="en-US" dirty="0" smtClean="0">
                <a:solidFill>
                  <a:schemeClr val="tx1"/>
                </a:solidFill>
              </a:rPr>
              <a:t> Website calls </a:t>
            </a:r>
            <a:r>
              <a:rPr lang="en-US" dirty="0">
                <a:solidFill>
                  <a:schemeClr val="tx1"/>
                </a:solidFill>
              </a:rPr>
              <a:t>out problems with recognizing sliders and ratings due to fewer training samples.</a:t>
            </a:r>
          </a:p>
        </p:txBody>
      </p:sp>
      <p:sp>
        <p:nvSpPr>
          <p:cNvPr id="12" name="Rectangle 11"/>
          <p:cNvSpPr/>
          <p:nvPr/>
        </p:nvSpPr>
        <p:spPr>
          <a:xfrm>
            <a:off x="211469" y="2123346"/>
            <a:ext cx="3209911" cy="3241134"/>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a:solidFill>
                  <a:schemeClr val="tx1"/>
                </a:solidFill>
              </a:rPr>
              <a:t>On test Data of the 7 overlap classes that overlap with Teleport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Raster Representation passed to the </a:t>
            </a:r>
            <a:r>
              <a:rPr lang="en-US" dirty="0" err="1">
                <a:solidFill>
                  <a:schemeClr val="tx1"/>
                </a:solidFill>
              </a:rPr>
              <a:t>Teleport's</a:t>
            </a:r>
            <a:r>
              <a:rPr lang="en-US" dirty="0">
                <a:solidFill>
                  <a:schemeClr val="tx1"/>
                </a:solidFill>
              </a:rPr>
              <a:t> vision API.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Captured Average runtime and classification accuracy. </a:t>
            </a:r>
            <a:endParaRPr lang="en-US" dirty="0" smtClean="0">
              <a:solidFill>
                <a:schemeClr val="tx1"/>
              </a:solidFill>
            </a:endParaRPr>
          </a:p>
          <a:p>
            <a:pPr marL="285750" indent="-285750">
              <a:buFont typeface="Arial" panose="020B0604020202020204" pitchFamily="34" charset="0"/>
              <a:buChar char="•"/>
            </a:pPr>
            <a:r>
              <a:rPr lang="en-US" dirty="0">
                <a:solidFill>
                  <a:schemeClr val="tx1"/>
                </a:solidFill>
              </a:rPr>
              <a:t>Teleport classified correctly 124 (</a:t>
            </a:r>
            <a:r>
              <a:rPr lang="en-US" dirty="0" smtClean="0">
                <a:solidFill>
                  <a:schemeClr val="tx1"/>
                </a:solidFill>
              </a:rPr>
              <a:t>17.4%). </a:t>
            </a: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p:txBody>
      </p:sp>
      <p:pic>
        <p:nvPicPr>
          <p:cNvPr id="1026" name="Picture 2" descr="https://camo.githubusercontent.com/0cc61b2ac5b4f37926a5ce2e09ccac3524fc02f1/68747470733a2f2f692e696d6775722e636f6d2f487a54577a4c532e6a70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758" y="1082591"/>
            <a:ext cx="2405042" cy="373660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txBox="1">
            <a:spLocks/>
          </p:cNvSpPr>
          <p:nvPr/>
        </p:nvSpPr>
        <p:spPr>
          <a:xfrm>
            <a:off x="7501815" y="4935622"/>
            <a:ext cx="1455569" cy="547985"/>
          </a:xfrm>
          <a:prstGeom prst="rect">
            <a:avLst/>
          </a:prstGeom>
          <a:solidFill>
            <a:schemeClr val="bg1">
              <a:lumMod val="65000"/>
            </a:schemeClr>
          </a:solidFill>
          <a:effectLst/>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Teleport</a:t>
            </a:r>
            <a:endParaRPr lang="en-US" sz="2400" dirty="0"/>
          </a:p>
        </p:txBody>
      </p:sp>
      <p:sp>
        <p:nvSpPr>
          <p:cNvPr id="11" name="Rectangle 10"/>
          <p:cNvSpPr/>
          <p:nvPr/>
        </p:nvSpPr>
        <p:spPr>
          <a:xfrm>
            <a:off x="5651830" y="5597256"/>
            <a:ext cx="3305554" cy="246334"/>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solidFill>
                  <a:schemeClr val="tx1"/>
                </a:solidFill>
              </a:rPr>
              <a:t>https://github.com/teleporthq/teleport-vision-api</a:t>
            </a:r>
          </a:p>
        </p:txBody>
      </p:sp>
    </p:spTree>
    <p:extLst>
      <p:ext uri="{BB962C8B-B14F-4D97-AF65-F5344CB8AC3E}">
        <p14:creationId xmlns:p14="http://schemas.microsoft.com/office/powerpoint/2010/main" val="1366327408"/>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25609" y="-182157"/>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Future Work</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17</a:t>
            </a:fld>
            <a:endParaRPr lang="en-US"/>
          </a:p>
        </p:txBody>
      </p:sp>
      <p:sp>
        <p:nvSpPr>
          <p:cNvPr id="13" name="Title 3"/>
          <p:cNvSpPr txBox="1">
            <a:spLocks/>
          </p:cNvSpPr>
          <p:nvPr/>
        </p:nvSpPr>
        <p:spPr>
          <a:xfrm>
            <a:off x="3077521" y="797168"/>
            <a:ext cx="3590654" cy="877511"/>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a:t>Multi Screen Support</a:t>
            </a:r>
          </a:p>
        </p:txBody>
      </p:sp>
      <p:sp>
        <p:nvSpPr>
          <p:cNvPr id="15" name="Title 3"/>
          <p:cNvSpPr txBox="1">
            <a:spLocks/>
          </p:cNvSpPr>
          <p:nvPr/>
        </p:nvSpPr>
        <p:spPr>
          <a:xfrm>
            <a:off x="199895" y="2370663"/>
            <a:ext cx="3738944" cy="727336"/>
          </a:xfrm>
          <a:prstGeom prst="rect">
            <a:avLst/>
          </a:prstGeom>
          <a:solidFill>
            <a:schemeClr val="bg1">
              <a:lumMod val="85000"/>
            </a:schemeClr>
          </a:solidFill>
          <a:scene3d>
            <a:camera prst="orthographicFront"/>
            <a:lightRig rig="threePt" dir="t"/>
          </a:scene3d>
          <a:sp3d>
            <a:bevelT prst="slope"/>
          </a:sp3d>
        </p:spPr>
        <p:txBody>
          <a:bodyPr vert="horz" lIns="91440" tIns="45720" rIns="91440" bIns="45720" rtlCol="0" anchor="ctr">
            <a:normAutofit fontScale="97500" lnSpcReduction="10000"/>
          </a:bodyPr>
          <a:lstStyle>
            <a:lvl1pPr algn="ctr">
              <a:spcBef>
                <a:spcPct val="0"/>
              </a:spcBef>
              <a:buNone/>
              <a:defRPr sz="4400">
                <a:latin typeface="Calibri"/>
                <a:ea typeface="+mj-ea"/>
                <a:cs typeface="Calibri"/>
              </a:defRPr>
            </a:lvl1pPr>
          </a:lstStyle>
          <a:p>
            <a:r>
              <a:rPr lang="en-US" sz="2400" dirty="0"/>
              <a:t>Identify and Detect Transitions</a:t>
            </a:r>
          </a:p>
        </p:txBody>
      </p:sp>
      <p:sp>
        <p:nvSpPr>
          <p:cNvPr id="18" name="Title 3"/>
          <p:cNvSpPr txBox="1">
            <a:spLocks/>
          </p:cNvSpPr>
          <p:nvPr/>
        </p:nvSpPr>
        <p:spPr>
          <a:xfrm>
            <a:off x="304066" y="5992684"/>
            <a:ext cx="4291083" cy="727336"/>
          </a:xfrm>
          <a:prstGeom prst="rect">
            <a:avLst/>
          </a:prstGeom>
          <a:solidFill>
            <a:schemeClr val="bg1">
              <a:lumMod val="85000"/>
            </a:schemeClr>
          </a:solidFill>
          <a:effectLst>
            <a:glow rad="228600">
              <a:schemeClr val="accent2">
                <a:satMod val="175000"/>
                <a:alpha val="40000"/>
              </a:schemeClr>
            </a:glow>
          </a:effectLst>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3600" b="1" dirty="0" smtClean="0"/>
              <a:t>Fully </a:t>
            </a:r>
            <a:r>
              <a:rPr lang="en-US" sz="3600" b="1" dirty="0"/>
              <a:t>Functional App</a:t>
            </a:r>
          </a:p>
        </p:txBody>
      </p:sp>
      <p:sp>
        <p:nvSpPr>
          <p:cNvPr id="19" name="Title 3"/>
          <p:cNvSpPr txBox="1">
            <a:spLocks/>
          </p:cNvSpPr>
          <p:nvPr/>
        </p:nvSpPr>
        <p:spPr>
          <a:xfrm>
            <a:off x="199895" y="4268460"/>
            <a:ext cx="3738944" cy="727336"/>
          </a:xfrm>
          <a:prstGeom prst="rect">
            <a:avLst/>
          </a:prstGeom>
          <a:solidFill>
            <a:schemeClr val="bg1">
              <a:lumMod val="85000"/>
            </a:schemeClr>
          </a:solidFill>
          <a:scene3d>
            <a:camera prst="orthographicFront"/>
            <a:lightRig rig="threePt" dir="t"/>
          </a:scene3d>
          <a:sp3d>
            <a:bevelT prst="slope"/>
          </a:sp3d>
        </p:spPr>
        <p:txBody>
          <a:bodyPr vert="horz" lIns="91440" tIns="45720" rIns="91440" bIns="45720" rtlCol="0" anchor="ctr">
            <a:normAutofit fontScale="97500" lnSpcReduction="10000"/>
          </a:bodyPr>
          <a:lstStyle>
            <a:lvl1pPr algn="ctr">
              <a:spcBef>
                <a:spcPct val="0"/>
              </a:spcBef>
              <a:buNone/>
              <a:defRPr sz="4400">
                <a:latin typeface="Calibri"/>
                <a:ea typeface="+mj-ea"/>
                <a:cs typeface="Calibri"/>
              </a:defRPr>
            </a:lvl1pPr>
          </a:lstStyle>
          <a:p>
            <a:r>
              <a:rPr lang="en-US" sz="2400" dirty="0"/>
              <a:t>Backend Code based on the Context</a:t>
            </a:r>
          </a:p>
        </p:txBody>
      </p:sp>
      <p:sp>
        <p:nvSpPr>
          <p:cNvPr id="2" name="Plus 1"/>
          <p:cNvSpPr/>
          <p:nvPr/>
        </p:nvSpPr>
        <p:spPr>
          <a:xfrm>
            <a:off x="1378950" y="3265614"/>
            <a:ext cx="914400" cy="914400"/>
          </a:xfrm>
          <a:prstGeom prst="mathPlus">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Equal 2"/>
          <p:cNvSpPr/>
          <p:nvPr/>
        </p:nvSpPr>
        <p:spPr>
          <a:xfrm>
            <a:off x="1378950" y="4995796"/>
            <a:ext cx="914400" cy="914400"/>
          </a:xfrm>
          <a:prstGeom prst="mathEqual">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2" descr="Share a show — annelise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7908" y="2017160"/>
            <a:ext cx="4617989" cy="30294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53559" y="5235343"/>
            <a:ext cx="2916821" cy="262632"/>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http://www.iamannelise.com/share-a-show</a:t>
            </a:r>
          </a:p>
        </p:txBody>
      </p:sp>
    </p:spTree>
    <p:extLst>
      <p:ext uri="{BB962C8B-B14F-4D97-AF65-F5344CB8AC3E}">
        <p14:creationId xmlns:p14="http://schemas.microsoft.com/office/powerpoint/2010/main" val="370210649"/>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18</a:t>
            </a:fld>
            <a:endParaRPr lang="en-US"/>
          </a:p>
        </p:txBody>
      </p:sp>
      <p:sp>
        <p:nvSpPr>
          <p:cNvPr id="17" name="Title 3"/>
          <p:cNvSpPr txBox="1">
            <a:spLocks/>
          </p:cNvSpPr>
          <p:nvPr/>
        </p:nvSpPr>
        <p:spPr>
          <a:xfrm>
            <a:off x="2344471" y="425550"/>
            <a:ext cx="4701309" cy="851101"/>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Autofit/>
          </a:bodyPr>
          <a:lstStyle>
            <a:lvl1pPr algn="ctr">
              <a:spcBef>
                <a:spcPct val="0"/>
              </a:spcBef>
              <a:buNone/>
              <a:defRPr sz="4400">
                <a:latin typeface="Calibri"/>
                <a:ea typeface="+mj-ea"/>
                <a:cs typeface="Calibri"/>
              </a:defRPr>
            </a:lvl1pPr>
          </a:lstStyle>
          <a:p>
            <a:r>
              <a:rPr lang="en-US" sz="4000" b="1" dirty="0"/>
              <a:t>Acknowledgement</a:t>
            </a:r>
          </a:p>
        </p:txBody>
      </p:sp>
      <p:sp>
        <p:nvSpPr>
          <p:cNvPr id="6" name="Rectangle 5"/>
          <p:cNvSpPr/>
          <p:nvPr/>
        </p:nvSpPr>
        <p:spPr>
          <a:xfrm>
            <a:off x="1553196" y="1783851"/>
            <a:ext cx="6283858" cy="3111422"/>
          </a:xfrm>
          <a:prstGeom prst="rect">
            <a:avLst/>
          </a:prstGeom>
          <a:ln/>
        </p:spPr>
        <p:style>
          <a:lnRef idx="1">
            <a:schemeClr val="accent1"/>
          </a:lnRef>
          <a:fillRef idx="2">
            <a:schemeClr val="accent1"/>
          </a:fillRef>
          <a:effectRef idx="1">
            <a:schemeClr val="accent1"/>
          </a:effectRef>
          <a:fontRef idx="minor">
            <a:schemeClr val="dk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2400" dirty="0">
                <a:solidFill>
                  <a:schemeClr val="tx1"/>
                </a:solidFill>
              </a:rPr>
              <a:t>Christoph </a:t>
            </a:r>
            <a:r>
              <a:rPr lang="en-US" sz="2400" dirty="0" err="1">
                <a:solidFill>
                  <a:schemeClr val="tx1"/>
                </a:solidFill>
              </a:rPr>
              <a:t>Csallner</a:t>
            </a:r>
            <a:r>
              <a:rPr lang="en-US" sz="2400" dirty="0">
                <a:solidFill>
                  <a:schemeClr val="tx1"/>
                </a:solidFill>
              </a:rPr>
              <a:t> has a potential research conflict of interest due to a financial interest with Microsoft and The Trade Desk. A management plan has been created to preserve objectivity in research in accordance with UTA policy. This material is based upon work supported by the National Science Foundation (NSF) under Grant No. 1527398 and 1911017. </a:t>
            </a:r>
          </a:p>
        </p:txBody>
      </p:sp>
    </p:spTree>
    <p:extLst>
      <p:ext uri="{BB962C8B-B14F-4D97-AF65-F5344CB8AC3E}">
        <p14:creationId xmlns:p14="http://schemas.microsoft.com/office/powerpoint/2010/main" val="790532076"/>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33204" y="252151"/>
            <a:ext cx="6387622"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lnSpcReduction="20000"/>
          </a:bodyPr>
          <a:lstStyle>
            <a:lvl1pPr algn="ctr">
              <a:spcBef>
                <a:spcPct val="0"/>
              </a:spcBef>
              <a:buNone/>
              <a:defRPr sz="4400">
                <a:latin typeface="Calibri"/>
                <a:ea typeface="+mj-ea"/>
                <a:cs typeface="Calibri"/>
              </a:defRPr>
            </a:lvl1pPr>
          </a:lstStyle>
          <a:p>
            <a:r>
              <a:rPr lang="en-US" dirty="0" smtClean="0"/>
              <a:t>Goal: </a:t>
            </a:r>
            <a:r>
              <a:rPr lang="en-US" dirty="0"/>
              <a:t>F</a:t>
            </a:r>
            <a:r>
              <a:rPr lang="en-US" dirty="0" smtClean="0"/>
              <a:t>reehand sketching  </a:t>
            </a:r>
            <a:r>
              <a:rPr lang="en-US" dirty="0"/>
              <a:t>to ready-to-compile app code. </a:t>
            </a:r>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a:t>
            </a:fld>
            <a:endParaRPr lang="en-US"/>
          </a:p>
        </p:txBody>
      </p:sp>
      <p:sp>
        <p:nvSpPr>
          <p:cNvPr id="28" name="Rectangle 27"/>
          <p:cNvSpPr/>
          <p:nvPr/>
        </p:nvSpPr>
        <p:spPr>
          <a:xfrm>
            <a:off x="33204" y="4243749"/>
            <a:ext cx="2108338" cy="1214942"/>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p>
          <a:p>
            <a:r>
              <a:rPr lang="en-US" b="1" dirty="0" smtClean="0">
                <a:solidFill>
                  <a:schemeClr val="tx1"/>
                </a:solidFill>
                <a:sym typeface="Wingdings" pitchFamily="2" charset="2"/>
              </a:rPr>
              <a:t>Low-Fidelity Drawing</a:t>
            </a:r>
            <a:endParaRPr lang="en-US" dirty="0" smtClean="0">
              <a:solidFill>
                <a:schemeClr val="tx1"/>
              </a:solidFill>
            </a:endParaRPr>
          </a:p>
          <a:p>
            <a:r>
              <a:rPr lang="en-US" dirty="0" smtClean="0">
                <a:solidFill>
                  <a:schemeClr val="tx1"/>
                </a:solidFill>
              </a:rPr>
              <a:t> Using Art Supplies</a:t>
            </a:r>
          </a:p>
        </p:txBody>
      </p:sp>
      <p:pic>
        <p:nvPicPr>
          <p:cNvPr id="29" name="Picture 28"/>
          <p:cNvPicPr>
            <a:picLocks noChangeAspect="1"/>
          </p:cNvPicPr>
          <p:nvPr/>
        </p:nvPicPr>
        <p:blipFill>
          <a:blip r:embed="rId3"/>
          <a:stretch>
            <a:fillRect/>
          </a:stretch>
        </p:blipFill>
        <p:spPr>
          <a:xfrm>
            <a:off x="162642" y="1338004"/>
            <a:ext cx="1685925" cy="2857499"/>
          </a:xfrm>
          <a:prstGeom prst="rect">
            <a:avLst/>
          </a:prstGeom>
        </p:spPr>
      </p:pic>
      <p:pic>
        <p:nvPicPr>
          <p:cNvPr id="30" name="Picture 29"/>
          <p:cNvPicPr>
            <a:picLocks noChangeAspect="1"/>
          </p:cNvPicPr>
          <p:nvPr/>
        </p:nvPicPr>
        <p:blipFill>
          <a:blip r:embed="rId4"/>
          <a:stretch>
            <a:fillRect/>
          </a:stretch>
        </p:blipFill>
        <p:spPr>
          <a:xfrm>
            <a:off x="6550130" y="3863977"/>
            <a:ext cx="1676400" cy="2857500"/>
          </a:xfrm>
          <a:prstGeom prst="rect">
            <a:avLst/>
          </a:prstGeom>
        </p:spPr>
      </p:pic>
      <p:pic>
        <p:nvPicPr>
          <p:cNvPr id="31" name="Picture 30"/>
          <p:cNvPicPr>
            <a:picLocks noChangeAspect="1"/>
          </p:cNvPicPr>
          <p:nvPr/>
        </p:nvPicPr>
        <p:blipFill>
          <a:blip r:embed="rId5"/>
          <a:stretch>
            <a:fillRect/>
          </a:stretch>
        </p:blipFill>
        <p:spPr>
          <a:xfrm>
            <a:off x="7199693" y="900285"/>
            <a:ext cx="1581150" cy="2852857"/>
          </a:xfrm>
          <a:prstGeom prst="rect">
            <a:avLst/>
          </a:prstGeom>
        </p:spPr>
      </p:pic>
      <p:sp>
        <p:nvSpPr>
          <p:cNvPr id="33" name="Rectangle 32"/>
          <p:cNvSpPr/>
          <p:nvPr/>
        </p:nvSpPr>
        <p:spPr>
          <a:xfrm>
            <a:off x="2416675" y="3903983"/>
            <a:ext cx="3743446" cy="1964382"/>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r>
              <a:rPr lang="en-US" b="1" dirty="0" smtClean="0">
                <a:solidFill>
                  <a:schemeClr val="tx1"/>
                </a:solidFill>
              </a:rPr>
              <a:t>Address this Gap</a:t>
            </a:r>
          </a:p>
          <a:p>
            <a:pPr marL="285750" indent="-285750">
              <a:buFont typeface="Arial" panose="020B0604020202020204" pitchFamily="34" charset="0"/>
              <a:buChar char="•"/>
            </a:pPr>
            <a:r>
              <a:rPr lang="en-US" dirty="0" smtClean="0">
                <a:solidFill>
                  <a:schemeClr val="tx1"/>
                </a:solidFill>
              </a:rPr>
              <a:t>Avoid </a:t>
            </a:r>
            <a:r>
              <a:rPr lang="en-US" dirty="0">
                <a:solidFill>
                  <a:schemeClr val="tx1"/>
                </a:solidFill>
              </a:rPr>
              <a:t>manually recreate prototypes in ``high fidelity'' tools</a:t>
            </a:r>
            <a:r>
              <a:rPr lang="en-US" dirty="0" smtClean="0">
                <a:solidFill>
                  <a:schemeClr val="tx1"/>
                </a:solidFill>
              </a:rPr>
              <a:t>.</a:t>
            </a:r>
            <a:endParaRPr lang="en-US" b="1" dirty="0" smtClean="0">
              <a:solidFill>
                <a:schemeClr val="tx1"/>
              </a:solidFill>
            </a:endParaRPr>
          </a:p>
          <a:p>
            <a:pPr marL="285750" indent="-285750">
              <a:buFont typeface="Arial" panose="020B0604020202020204" pitchFamily="34" charset="0"/>
              <a:buChar char="•"/>
            </a:pPr>
            <a:r>
              <a:rPr lang="en-US" dirty="0" smtClean="0">
                <a:solidFill>
                  <a:schemeClr val="tx1"/>
                </a:solidFill>
              </a:rPr>
              <a:t>Converting free hand sketches to UI code</a:t>
            </a:r>
          </a:p>
          <a:p>
            <a:pPr marL="285750" indent="-285750">
              <a:buFont typeface="Arial" panose="020B0604020202020204" pitchFamily="34" charset="0"/>
              <a:buChar char="•"/>
            </a:pPr>
            <a:r>
              <a:rPr lang="en-US" dirty="0" smtClean="0">
                <a:solidFill>
                  <a:schemeClr val="tx1"/>
                </a:solidFill>
              </a:rPr>
              <a:t>Immediate feedback on preview</a:t>
            </a:r>
          </a:p>
          <a:p>
            <a:endParaRPr lang="en-US" sz="2000" dirty="0">
              <a:solidFill>
                <a:schemeClr val="tx1"/>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343" y="1466702"/>
            <a:ext cx="3549298" cy="2175247"/>
          </a:xfrm>
          <a:prstGeom prst="rect">
            <a:avLst/>
          </a:prstGeom>
        </p:spPr>
      </p:pic>
      <p:sp>
        <p:nvSpPr>
          <p:cNvPr id="2" name="Right Arrow 1"/>
          <p:cNvSpPr/>
          <p:nvPr/>
        </p:nvSpPr>
        <p:spPr>
          <a:xfrm>
            <a:off x="1978005" y="2586182"/>
            <a:ext cx="771476" cy="4156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0522" y="6492614"/>
            <a:ext cx="3262986" cy="319086"/>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http://murdochcarpenter.com/portfolio/wireframes/</a:t>
            </a:r>
          </a:p>
        </p:txBody>
      </p:sp>
      <p:sp>
        <p:nvSpPr>
          <p:cNvPr id="18" name="Rectangle 17"/>
          <p:cNvSpPr/>
          <p:nvPr/>
        </p:nvSpPr>
        <p:spPr>
          <a:xfrm>
            <a:off x="70522" y="6115784"/>
            <a:ext cx="3262986" cy="319086"/>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https://www.youtube.com/watch?v=joB2BkFvgjM</a:t>
            </a:r>
          </a:p>
        </p:txBody>
      </p:sp>
    </p:spTree>
    <p:extLst>
      <p:ext uri="{BB962C8B-B14F-4D97-AF65-F5344CB8AC3E}">
        <p14:creationId xmlns:p14="http://schemas.microsoft.com/office/powerpoint/2010/main" val="544133727"/>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376177" y="2635873"/>
            <a:ext cx="8229600" cy="2176271"/>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dirty="0" smtClean="0"/>
              <a:t>Tool </a:t>
            </a:r>
            <a:r>
              <a:rPr lang="en-US" dirty="0" smtClean="0"/>
              <a:t>Demo</a:t>
            </a:r>
          </a:p>
          <a:p>
            <a:endParaRPr lang="en-US" dirty="0" smtClean="0"/>
          </a:p>
          <a:p>
            <a:r>
              <a:rPr lang="en-US" dirty="0">
                <a:solidFill>
                  <a:schemeClr val="bg2"/>
                </a:solidFill>
              </a:rPr>
              <a:t>https://youtu.be/P4sb0pKTNEY</a:t>
            </a:r>
            <a:endParaRPr lang="en-US" dirty="0">
              <a:solidFill>
                <a:schemeClr val="bg2"/>
              </a:solidFill>
            </a:endParaRPr>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19</a:t>
            </a:fld>
            <a:endParaRPr lang="en-US"/>
          </a:p>
        </p:txBody>
      </p:sp>
      <p:sp>
        <p:nvSpPr>
          <p:cNvPr id="4" name="Subtitle 2"/>
          <p:cNvSpPr txBox="1">
            <a:spLocks/>
          </p:cNvSpPr>
          <p:nvPr/>
        </p:nvSpPr>
        <p:spPr>
          <a:xfrm>
            <a:off x="963348" y="6126395"/>
            <a:ext cx="7055258" cy="825037"/>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lnSpc>
                <a:spcPct val="110000"/>
              </a:lnSpc>
              <a:tabLst>
                <a:tab pos="11264133" algn="l"/>
              </a:tabLst>
            </a:pPr>
            <a:r>
              <a:rPr lang="en-US" dirty="0" smtClean="0">
                <a:solidFill>
                  <a:srgbClr val="00B050"/>
                </a:solidFill>
                <a:cs typeface="Calibri"/>
              </a:rPr>
              <a:t>Website-</a:t>
            </a:r>
            <a:r>
              <a:rPr lang="en-US" dirty="0" smtClean="0">
                <a:solidFill>
                  <a:srgbClr val="FF0000"/>
                </a:solidFill>
                <a:cs typeface="Calibri"/>
              </a:rPr>
              <a:t> </a:t>
            </a:r>
            <a:r>
              <a:rPr lang="en-US" dirty="0" smtClean="0">
                <a:solidFill>
                  <a:schemeClr val="bg2">
                    <a:lumMod val="50000"/>
                  </a:schemeClr>
                </a:solidFill>
                <a:cs typeface="Calibri"/>
              </a:rPr>
              <a:t>http</a:t>
            </a:r>
            <a:r>
              <a:rPr lang="en-US" dirty="0">
                <a:solidFill>
                  <a:schemeClr val="bg2">
                    <a:lumMod val="50000"/>
                  </a:schemeClr>
                </a:solidFill>
                <a:cs typeface="Calibri"/>
              </a:rPr>
              <a:t>://pixeltoapp.com/doodle/</a:t>
            </a:r>
            <a:endParaRPr lang="en-US" dirty="0">
              <a:solidFill>
                <a:schemeClr val="bg2">
                  <a:lumMod val="50000"/>
                </a:schemeClr>
              </a:solidFill>
              <a:latin typeface="Calibri"/>
              <a:cs typeface="Calibri"/>
            </a:endParaRPr>
          </a:p>
        </p:txBody>
      </p:sp>
    </p:spTree>
    <p:extLst>
      <p:ext uri="{BB962C8B-B14F-4D97-AF65-F5344CB8AC3E}">
        <p14:creationId xmlns:p14="http://schemas.microsoft.com/office/powerpoint/2010/main" val="3287150465"/>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09" y="1898248"/>
            <a:ext cx="7483033" cy="1957308"/>
          </a:xfrm>
          <a:solidFill>
            <a:schemeClr val="bg1"/>
          </a:solidFill>
          <a:ln>
            <a:solidFill>
              <a:srgbClr val="426121"/>
            </a:solid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txBody>
          <a:bodyPr>
            <a:normAutofit/>
          </a:bodyPr>
          <a:lstStyle/>
          <a:p>
            <a:r>
              <a:rPr lang="en-US" sz="8800" dirty="0" smtClean="0"/>
              <a:t>Questions ?</a:t>
            </a:r>
            <a:endParaRPr lang="en-US" sz="8800" dirty="0"/>
          </a:p>
        </p:txBody>
      </p:sp>
      <p:sp>
        <p:nvSpPr>
          <p:cNvPr id="4" name="Slide Number Placeholder 4"/>
          <p:cNvSpPr>
            <a:spLocks noGrp="1"/>
          </p:cNvSpPr>
          <p:nvPr>
            <p:ph type="sldNum" sz="quarter" idx="12"/>
          </p:nvPr>
        </p:nvSpPr>
        <p:spPr>
          <a:xfrm>
            <a:off x="6553200" y="6356350"/>
            <a:ext cx="2133600" cy="365125"/>
          </a:xfrm>
        </p:spPr>
        <p:txBody>
          <a:bodyPr/>
          <a:lstStyle/>
          <a:p>
            <a:fld id="{8B37D5FE-740C-46F5-801A-FA5477D9711F}" type="slidenum">
              <a:rPr lang="en-US" smtClean="0">
                <a:latin typeface="Calibri"/>
                <a:cs typeface="Calibri"/>
              </a:rPr>
              <a:pPr/>
              <a:t>20</a:t>
            </a:fld>
            <a:endParaRPr lang="en-US" dirty="0">
              <a:latin typeface="Calibri"/>
              <a:cs typeface="Calibri"/>
            </a:endParaRPr>
          </a:p>
        </p:txBody>
      </p:sp>
    </p:spTree>
    <p:extLst>
      <p:ext uri="{BB962C8B-B14F-4D97-AF65-F5344CB8AC3E}">
        <p14:creationId xmlns:p14="http://schemas.microsoft.com/office/powerpoint/2010/main" val="2936301641"/>
      </p:ext>
    </p:extLst>
  </p:cSld>
  <p:clrMapOvr>
    <a:masterClrMapping/>
  </p:clrMapOvr>
  <mc:AlternateContent xmlns:mc="http://schemas.openxmlformats.org/markup-compatibility/2006" xmlns:p14="http://schemas.microsoft.com/office/powerpoint/2010/main">
    <mc:Choice Requires="p14">
      <p:transition spd="slow" p14:dur="2000" advTm="10973"/>
    </mc:Choice>
    <mc:Fallback xmlns="">
      <p:transition spd="slow" advTm="109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166729" y="145423"/>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Low-fidelity remains important</a:t>
            </a:r>
            <a:endParaRPr lang="en-US" dirty="0"/>
          </a:p>
          <a:p>
            <a:endParaRPr lang="en-US" dirty="0"/>
          </a:p>
        </p:txBody>
      </p:sp>
      <p:sp>
        <p:nvSpPr>
          <p:cNvPr id="15"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2</a:t>
            </a:fld>
            <a:endParaRPr lang="en-US" dirty="0"/>
          </a:p>
        </p:txBody>
      </p:sp>
      <p:sp>
        <p:nvSpPr>
          <p:cNvPr id="6" name="Rectangle 5"/>
          <p:cNvSpPr/>
          <p:nvPr/>
        </p:nvSpPr>
        <p:spPr>
          <a:xfrm>
            <a:off x="166729" y="1224638"/>
            <a:ext cx="2299380" cy="1038271"/>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p>
          <a:p>
            <a:r>
              <a:rPr lang="en-US" b="1" dirty="0" smtClean="0">
                <a:solidFill>
                  <a:schemeClr val="tx1"/>
                </a:solidFill>
                <a:sym typeface="Wingdings" pitchFamily="2" charset="2"/>
              </a:rPr>
              <a:t>Low-Fidelity Drawing</a:t>
            </a: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Quick and easy</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7" name="Rectangle 6"/>
          <p:cNvSpPr/>
          <p:nvPr/>
        </p:nvSpPr>
        <p:spPr>
          <a:xfrm>
            <a:off x="166729" y="3223710"/>
            <a:ext cx="2297956" cy="2189296"/>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Used </a:t>
            </a:r>
            <a:r>
              <a:rPr lang="en-US" dirty="0">
                <a:solidFill>
                  <a:schemeClr val="tx1"/>
                </a:solidFill>
              </a:rPr>
              <a:t>by most </a:t>
            </a:r>
            <a:r>
              <a:rPr lang="en-US" b="1" dirty="0">
                <a:solidFill>
                  <a:schemeClr val="tx1"/>
                </a:solidFill>
              </a:rPr>
              <a:t>(Survey </a:t>
            </a:r>
            <a:r>
              <a:rPr lang="en-US" b="1" dirty="0" smtClean="0">
                <a:solidFill>
                  <a:schemeClr val="tx1"/>
                </a:solidFill>
              </a:rPr>
              <a:t>result- 72/87 use </a:t>
            </a:r>
            <a:r>
              <a:rPr lang="en-US" b="1" dirty="0">
                <a:solidFill>
                  <a:schemeClr val="tx1"/>
                </a:solidFill>
              </a:rPr>
              <a:t>art </a:t>
            </a:r>
            <a:r>
              <a:rPr lang="en-US" b="1" dirty="0" smtClean="0">
                <a:solidFill>
                  <a:schemeClr val="tx1"/>
                </a:solidFill>
              </a:rPr>
              <a:t>supplies)</a:t>
            </a:r>
            <a:endParaRPr lang="en-US" b="1" dirty="0">
              <a:solidFill>
                <a:schemeClr val="tx1"/>
              </a:solidFill>
            </a:endParaRPr>
          </a:p>
          <a:p>
            <a:pPr marL="285750" indent="-285750">
              <a:buFont typeface="Arial" panose="020B0604020202020204" pitchFamily="34" charset="0"/>
              <a:buChar char="•"/>
            </a:pPr>
            <a:r>
              <a:rPr lang="en-US" dirty="0" smtClean="0">
                <a:solidFill>
                  <a:schemeClr val="tx1"/>
                </a:solidFill>
              </a:rPr>
              <a:t>Ease of use</a:t>
            </a:r>
          </a:p>
          <a:p>
            <a:pPr marL="285750" indent="-285750">
              <a:buFont typeface="Arial" panose="020B0604020202020204" pitchFamily="34" charset="0"/>
              <a:buChar char="•"/>
            </a:pPr>
            <a:r>
              <a:rPr lang="en-US" dirty="0" smtClean="0">
                <a:solidFill>
                  <a:schemeClr val="tx1"/>
                </a:solidFill>
              </a:rPr>
              <a:t>Learning Process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Appeared satisfied (Why change?)</a:t>
            </a:r>
          </a:p>
          <a:p>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8" name="Rectangle 7"/>
          <p:cNvSpPr/>
          <p:nvPr/>
        </p:nvSpPr>
        <p:spPr>
          <a:xfrm>
            <a:off x="129133" y="5701568"/>
            <a:ext cx="4535054" cy="777131"/>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Carter, Adam S., and Christopher D. </a:t>
            </a:r>
            <a:r>
              <a:rPr lang="en-US" sz="1100" dirty="0" err="1">
                <a:solidFill>
                  <a:schemeClr val="tx1"/>
                </a:solidFill>
              </a:rPr>
              <a:t>Hundhausen</a:t>
            </a:r>
            <a:r>
              <a:rPr lang="en-US" sz="1100" dirty="0">
                <a:solidFill>
                  <a:schemeClr val="tx1"/>
                </a:solidFill>
              </a:rPr>
              <a:t>. "How is user interface prototyping really done in practice? a survey of user interface designers." </a:t>
            </a:r>
            <a:r>
              <a:rPr lang="en-US" sz="1100" i="1" dirty="0">
                <a:solidFill>
                  <a:schemeClr val="tx1"/>
                </a:solidFill>
              </a:rPr>
              <a:t>2010 IEEE Symposium on Visual Languages and Human-Centric Computing</a:t>
            </a:r>
            <a:r>
              <a:rPr lang="en-US" sz="1100" dirty="0">
                <a:solidFill>
                  <a:schemeClr val="tx1"/>
                </a:solidFill>
              </a:rPr>
              <a:t>. IEEE, 2010.</a:t>
            </a:r>
          </a:p>
        </p:txBody>
      </p:sp>
      <p:pic>
        <p:nvPicPr>
          <p:cNvPr id="1026" name="Picture 2" descr="Share a show — annelise nel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880" y="1041014"/>
            <a:ext cx="6106018" cy="40055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4997" y="5173775"/>
            <a:ext cx="2695383" cy="239231"/>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http://www.iamannelise.com/share-a-show</a:t>
            </a:r>
          </a:p>
        </p:txBody>
      </p:sp>
    </p:spTree>
    <p:custDataLst>
      <p:tags r:id="rId1"/>
    </p:custDataLst>
    <p:extLst>
      <p:ext uri="{BB962C8B-B14F-4D97-AF65-F5344CB8AC3E}">
        <p14:creationId xmlns:p14="http://schemas.microsoft.com/office/powerpoint/2010/main" val="2709123711"/>
      </p:ext>
    </p:extLst>
  </p:cSld>
  <p:clrMapOvr>
    <a:masterClrMapping/>
  </p:clrMapOvr>
  <mc:AlternateContent xmlns:mc="http://schemas.openxmlformats.org/markup-compatibility/2006" xmlns:p14="http://schemas.microsoft.com/office/powerpoint/2010/main">
    <mc:Choice Requires="p14">
      <p:transition spd="slow" p14:dur="2000" advTm="53917"/>
    </mc:Choice>
    <mc:Fallback xmlns="">
      <p:transition spd="slow" advTm="5391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3</a:t>
            </a:fld>
            <a:endParaRPr lang="en-US"/>
          </a:p>
        </p:txBody>
      </p:sp>
      <p:sp>
        <p:nvSpPr>
          <p:cNvPr id="28" name="Rectangle 27"/>
          <p:cNvSpPr/>
          <p:nvPr/>
        </p:nvSpPr>
        <p:spPr>
          <a:xfrm>
            <a:off x="3360297" y="5045982"/>
            <a:ext cx="4324867" cy="1067860"/>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endParaRPr lang="en-US" b="1" dirty="0" smtClean="0">
              <a:solidFill>
                <a:schemeClr val="tx1"/>
              </a:solidFill>
            </a:endParaRPr>
          </a:p>
          <a:p>
            <a:pPr marL="285750" indent="-285750">
              <a:buFont typeface="Wingdings" panose="05000000000000000000" pitchFamily="2" charset="2"/>
              <a:buChar char="à"/>
            </a:pPr>
            <a:r>
              <a:rPr lang="en-US" b="1" dirty="0" smtClean="0">
                <a:solidFill>
                  <a:schemeClr val="tx1"/>
                </a:solidFill>
              </a:rPr>
              <a:t>SILK</a:t>
            </a:r>
            <a:r>
              <a:rPr lang="en-US" dirty="0" smtClean="0">
                <a:solidFill>
                  <a:schemeClr val="tx1"/>
                </a:solidFill>
              </a:rPr>
              <a:t> </a:t>
            </a:r>
            <a:r>
              <a:rPr lang="en-US" dirty="0">
                <a:solidFill>
                  <a:schemeClr val="tx1"/>
                </a:solidFill>
              </a:rPr>
              <a:t>support </a:t>
            </a:r>
            <a:r>
              <a:rPr lang="en-US" dirty="0" smtClean="0">
                <a:solidFill>
                  <a:schemeClr val="tx1"/>
                </a:solidFill>
              </a:rPr>
              <a:t>four primitives components</a:t>
            </a:r>
          </a:p>
          <a:p>
            <a:pPr marL="285750" indent="-285750">
              <a:buFont typeface="Wingdings" panose="05000000000000000000" pitchFamily="2" charset="2"/>
              <a:buChar char="à"/>
            </a:pPr>
            <a:r>
              <a:rPr lang="en-US" b="1" dirty="0" smtClean="0">
                <a:solidFill>
                  <a:schemeClr val="tx1"/>
                </a:solidFill>
              </a:rPr>
              <a:t>Teleport</a:t>
            </a:r>
            <a:r>
              <a:rPr lang="en-US" dirty="0" smtClean="0">
                <a:solidFill>
                  <a:schemeClr val="tx1"/>
                </a:solidFill>
              </a:rPr>
              <a:t> have </a:t>
            </a:r>
            <a:r>
              <a:rPr lang="en-US" dirty="0">
                <a:solidFill>
                  <a:schemeClr val="tx1"/>
                </a:solidFill>
              </a:rPr>
              <a:t>low recognition </a:t>
            </a:r>
            <a:r>
              <a:rPr lang="en-US" dirty="0" smtClean="0">
                <a:solidFill>
                  <a:schemeClr val="tx1"/>
                </a:solidFill>
              </a:rPr>
              <a:t>accuracy</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pic>
        <p:nvPicPr>
          <p:cNvPr id="2" name="Picture 1"/>
          <p:cNvPicPr>
            <a:picLocks noChangeAspect="1"/>
          </p:cNvPicPr>
          <p:nvPr/>
        </p:nvPicPr>
        <p:blipFill>
          <a:blip r:embed="rId3"/>
          <a:stretch>
            <a:fillRect/>
          </a:stretch>
        </p:blipFill>
        <p:spPr>
          <a:xfrm>
            <a:off x="5278056" y="893332"/>
            <a:ext cx="3614348" cy="3122522"/>
          </a:xfrm>
          <a:prstGeom prst="rect">
            <a:avLst/>
          </a:prstGeom>
        </p:spPr>
      </p:pic>
      <p:pic>
        <p:nvPicPr>
          <p:cNvPr id="9" name="Picture 2" descr="al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05" y="2326641"/>
            <a:ext cx="2827014" cy="376516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p:cNvSpPr txBox="1">
            <a:spLocks/>
          </p:cNvSpPr>
          <p:nvPr/>
        </p:nvSpPr>
        <p:spPr>
          <a:xfrm>
            <a:off x="54743" y="686167"/>
            <a:ext cx="1455569" cy="547985"/>
          </a:xfrm>
          <a:prstGeom prst="rect">
            <a:avLst/>
          </a:prstGeom>
          <a:solidFill>
            <a:schemeClr val="bg1">
              <a:lumMod val="65000"/>
            </a:schemeClr>
          </a:solidFill>
          <a:effectLst/>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Teleport</a:t>
            </a:r>
            <a:endParaRPr lang="en-US" sz="2400" dirty="0"/>
          </a:p>
        </p:txBody>
      </p:sp>
      <p:sp>
        <p:nvSpPr>
          <p:cNvPr id="11" name="Title 3"/>
          <p:cNvSpPr txBox="1">
            <a:spLocks/>
          </p:cNvSpPr>
          <p:nvPr/>
        </p:nvSpPr>
        <p:spPr>
          <a:xfrm>
            <a:off x="6814223" y="276321"/>
            <a:ext cx="1461675" cy="477893"/>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SILK</a:t>
            </a:r>
            <a:endParaRPr lang="en-US" sz="2400" dirty="0"/>
          </a:p>
        </p:txBody>
      </p:sp>
      <p:sp>
        <p:nvSpPr>
          <p:cNvPr id="15" name="Rectangle 14"/>
          <p:cNvSpPr/>
          <p:nvPr/>
        </p:nvSpPr>
        <p:spPr>
          <a:xfrm>
            <a:off x="2400937" y="686167"/>
            <a:ext cx="2093747" cy="1509749"/>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r>
              <a:rPr lang="en-US" b="1" dirty="0" smtClean="0">
                <a:solidFill>
                  <a:schemeClr val="tx1"/>
                </a:solidFill>
              </a:rPr>
              <a:t>Teleport </a:t>
            </a:r>
            <a:r>
              <a:rPr lang="en-US" dirty="0" smtClean="0">
                <a:solidFill>
                  <a:schemeClr val="tx1"/>
                </a:solidFill>
              </a:rPr>
              <a:t>(2019)</a:t>
            </a:r>
          </a:p>
          <a:p>
            <a:pPr marL="285750" indent="-285750">
              <a:buFont typeface="Wingdings" panose="05000000000000000000" pitchFamily="2" charset="2"/>
              <a:buChar char="à"/>
            </a:pPr>
            <a:r>
              <a:rPr lang="en-US" sz="1600" dirty="0" smtClean="0">
                <a:solidFill>
                  <a:schemeClr val="tx1"/>
                </a:solidFill>
              </a:rPr>
              <a:t>Pen on paper Drawing</a:t>
            </a:r>
            <a:endParaRPr lang="en-US" sz="1600" dirty="0" smtClean="0">
              <a:solidFill>
                <a:srgbClr val="FF0000"/>
              </a:solidFill>
            </a:endParaRPr>
          </a:p>
          <a:p>
            <a:pPr marL="285750" indent="-285750">
              <a:buFont typeface="Wingdings" panose="05000000000000000000" pitchFamily="2" charset="2"/>
              <a:buChar char="à"/>
            </a:pPr>
            <a:r>
              <a:rPr lang="en-US" sz="1600" dirty="0" smtClean="0">
                <a:solidFill>
                  <a:schemeClr val="tx1"/>
                </a:solidFill>
              </a:rPr>
              <a:t>Take Snapshot</a:t>
            </a:r>
            <a:endParaRPr lang="en-US" sz="1600" dirty="0">
              <a:solidFill>
                <a:schemeClr val="tx1"/>
              </a:solidFill>
            </a:endParaRPr>
          </a:p>
          <a:p>
            <a:pPr marL="285750" indent="-285750">
              <a:buFont typeface="Wingdings" panose="05000000000000000000" pitchFamily="2" charset="2"/>
              <a:buChar char="à"/>
            </a:pPr>
            <a:r>
              <a:rPr lang="en-US" sz="1600" dirty="0" smtClean="0">
                <a:solidFill>
                  <a:schemeClr val="tx1"/>
                </a:solidFill>
              </a:rPr>
              <a:t>Send it to Teleport Vision API</a:t>
            </a:r>
            <a:br>
              <a:rPr lang="en-US" sz="1600" dirty="0" smtClean="0">
                <a:solidFill>
                  <a:schemeClr val="tx1"/>
                </a:solidFill>
              </a:rPr>
            </a:br>
            <a:endParaRPr lang="en-US" sz="1600" dirty="0">
              <a:solidFill>
                <a:schemeClr val="tx1"/>
              </a:solidFill>
            </a:endParaRPr>
          </a:p>
        </p:txBody>
      </p:sp>
      <p:sp>
        <p:nvSpPr>
          <p:cNvPr id="17" name="Rectangle 16"/>
          <p:cNvSpPr/>
          <p:nvPr/>
        </p:nvSpPr>
        <p:spPr>
          <a:xfrm>
            <a:off x="4996873" y="4058196"/>
            <a:ext cx="4017818" cy="632759"/>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err="1">
                <a:solidFill>
                  <a:schemeClr val="tx1"/>
                </a:solidFill>
              </a:rPr>
              <a:t>Landay</a:t>
            </a:r>
            <a:r>
              <a:rPr lang="en-US" sz="1200" dirty="0">
                <a:solidFill>
                  <a:schemeClr val="tx1"/>
                </a:solidFill>
              </a:rPr>
              <a:t>, James A., and Brad A. Myers. "Sketching interfaces: Toward more human interface design." </a:t>
            </a:r>
            <a:r>
              <a:rPr lang="en-US" sz="1200" i="1" dirty="0">
                <a:solidFill>
                  <a:schemeClr val="tx1"/>
                </a:solidFill>
              </a:rPr>
              <a:t>Computer</a:t>
            </a:r>
            <a:r>
              <a:rPr lang="en-US" sz="1200" dirty="0">
                <a:solidFill>
                  <a:schemeClr val="tx1"/>
                </a:solidFill>
              </a:rPr>
              <a:t> 34.3 (2001): 56-64.</a:t>
            </a:r>
          </a:p>
        </p:txBody>
      </p:sp>
      <p:sp>
        <p:nvSpPr>
          <p:cNvPr id="19" name="Rectangle 18"/>
          <p:cNvSpPr/>
          <p:nvPr/>
        </p:nvSpPr>
        <p:spPr>
          <a:xfrm>
            <a:off x="54743" y="6222535"/>
            <a:ext cx="3305554" cy="246334"/>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solidFill>
                  <a:schemeClr val="tx1"/>
                </a:solidFill>
              </a:rPr>
              <a:t>https://github.com/teleporthq/teleport-vision-api</a:t>
            </a:r>
          </a:p>
        </p:txBody>
      </p:sp>
      <p:sp>
        <p:nvSpPr>
          <p:cNvPr id="12" name="Title 3"/>
          <p:cNvSpPr txBox="1">
            <a:spLocks/>
          </p:cNvSpPr>
          <p:nvPr/>
        </p:nvSpPr>
        <p:spPr>
          <a:xfrm>
            <a:off x="0" y="-292010"/>
            <a:ext cx="6387622"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Related Work</a:t>
            </a:r>
            <a:endParaRPr lang="en-US" dirty="0"/>
          </a:p>
        </p:txBody>
      </p:sp>
    </p:spTree>
    <p:extLst>
      <p:ext uri="{BB962C8B-B14F-4D97-AF65-F5344CB8AC3E}">
        <p14:creationId xmlns:p14="http://schemas.microsoft.com/office/powerpoint/2010/main" val="3897060203"/>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0" y="-75561"/>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Idea: Leverage Google QuickDraw</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4</a:t>
            </a:fld>
            <a:endParaRPr lang="en-US" dirty="0"/>
          </a:p>
        </p:txBody>
      </p:sp>
      <p:pic>
        <p:nvPicPr>
          <p:cNvPr id="9218" name="Picture 2" descr="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0958"/>
            <a:ext cx="8512747" cy="26130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7200" y="4482269"/>
            <a:ext cx="3691975" cy="2071927"/>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r>
              <a:rPr lang="en-US" b="1" dirty="0" smtClean="0">
                <a:solidFill>
                  <a:schemeClr val="tx1"/>
                </a:solidFill>
              </a:rPr>
              <a:t>QuickDraw Dataset</a:t>
            </a:r>
            <a:r>
              <a:rPr lang="en-US" dirty="0">
                <a:solidFill>
                  <a:schemeClr val="tx1"/>
                </a:solidFill>
              </a:rPr>
              <a:t> </a:t>
            </a:r>
            <a:endParaRPr lang="en-US" dirty="0" smtClean="0">
              <a:solidFill>
                <a:schemeClr val="tx1"/>
              </a:solidFill>
            </a:endParaRPr>
          </a:p>
          <a:p>
            <a:pPr marL="285750" indent="-285750">
              <a:buFont typeface="Wingdings" panose="05000000000000000000" pitchFamily="2" charset="2"/>
              <a:buChar char="à"/>
            </a:pPr>
            <a:r>
              <a:rPr lang="en-US" dirty="0" smtClean="0">
                <a:solidFill>
                  <a:schemeClr val="tx1"/>
                </a:solidFill>
              </a:rPr>
              <a:t>50 million drawings </a:t>
            </a:r>
          </a:p>
          <a:p>
            <a:pPr marL="285750" indent="-285750">
              <a:buFont typeface="Wingdings" panose="05000000000000000000" pitchFamily="2" charset="2"/>
              <a:buChar char="à"/>
            </a:pPr>
            <a:r>
              <a:rPr lang="en-US" dirty="0" smtClean="0">
                <a:solidFill>
                  <a:schemeClr val="tx1"/>
                </a:solidFill>
              </a:rPr>
              <a:t>345 categories</a:t>
            </a:r>
          </a:p>
          <a:p>
            <a:pPr marL="285750" indent="-285750">
              <a:buFont typeface="Wingdings" panose="05000000000000000000" pitchFamily="2" charset="2"/>
              <a:buChar char="à"/>
            </a:pPr>
            <a:r>
              <a:rPr lang="en-US" dirty="0" smtClean="0">
                <a:solidFill>
                  <a:schemeClr val="tx1"/>
                </a:solidFill>
              </a:rPr>
              <a:t>140K Drawing per category</a:t>
            </a:r>
          </a:p>
          <a:p>
            <a:pPr marL="285750" indent="-285750">
              <a:buFont typeface="Wingdings" panose="05000000000000000000" pitchFamily="2" charset="2"/>
              <a:buChar char="à"/>
            </a:pPr>
            <a:r>
              <a:rPr lang="en-US" dirty="0" smtClean="0">
                <a:solidFill>
                  <a:schemeClr val="tx1"/>
                </a:solidFill>
              </a:rPr>
              <a:t>Vector representation of drawings</a:t>
            </a:r>
          </a:p>
          <a:p>
            <a:pPr marL="285750" indent="-285750">
              <a:buFont typeface="Wingdings" panose="05000000000000000000" pitchFamily="2" charset="2"/>
              <a:buChar char="à"/>
            </a:pPr>
            <a:r>
              <a:rPr lang="en-US" dirty="0" smtClean="0">
                <a:solidFill>
                  <a:schemeClr val="tx1"/>
                </a:solidFill>
              </a:rPr>
              <a:t>Few categories relevant to common UI classes</a:t>
            </a:r>
          </a:p>
          <a:p>
            <a:pPr marL="285750" indent="-285750">
              <a:buFont typeface="Wingdings" panose="05000000000000000000" pitchFamily="2" charset="2"/>
              <a:buChar char="à"/>
            </a:pPr>
            <a:endParaRPr lang="en-US" dirty="0" smtClean="0">
              <a:solidFill>
                <a:schemeClr val="tx1"/>
              </a:solidFill>
            </a:endParaRPr>
          </a:p>
          <a:p>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6" name="Rectangle 5"/>
          <p:cNvSpPr/>
          <p:nvPr/>
        </p:nvSpPr>
        <p:spPr>
          <a:xfrm>
            <a:off x="5516343" y="4163207"/>
            <a:ext cx="3453603" cy="2193145"/>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r>
              <a:rPr lang="en-US" b="1" dirty="0" smtClean="0">
                <a:solidFill>
                  <a:schemeClr val="tx1"/>
                </a:solidFill>
              </a:rPr>
              <a:t>Vector Representation</a:t>
            </a:r>
            <a:endParaRPr lang="en-US" dirty="0" smtClean="0">
              <a:solidFill>
                <a:schemeClr val="tx1"/>
              </a:solidFill>
            </a:endParaRPr>
          </a:p>
          <a:p>
            <a:pPr marL="285750" indent="-285750">
              <a:buFont typeface="Wingdings" panose="05000000000000000000" pitchFamily="2" charset="2"/>
              <a:buChar char="à"/>
            </a:pPr>
            <a:r>
              <a:rPr lang="en-US" dirty="0" smtClean="0">
                <a:solidFill>
                  <a:schemeClr val="tx1"/>
                </a:solidFill>
              </a:rPr>
              <a:t>Collection of Stroke Sequences</a:t>
            </a:r>
          </a:p>
          <a:p>
            <a:pPr marL="285750" indent="-285750">
              <a:buFont typeface="Wingdings" panose="05000000000000000000" pitchFamily="2" charset="2"/>
              <a:buChar char="à"/>
            </a:pPr>
            <a:r>
              <a:rPr lang="en-US" dirty="0" smtClean="0">
                <a:solidFill>
                  <a:schemeClr val="tx1"/>
                </a:solidFill>
              </a:rPr>
              <a:t>Stroke ends on touch end </a:t>
            </a:r>
          </a:p>
          <a:p>
            <a:pPr marL="285750" indent="-285750">
              <a:buFont typeface="Wingdings" panose="05000000000000000000" pitchFamily="2" charset="2"/>
              <a:buChar char="à"/>
            </a:pPr>
            <a:r>
              <a:rPr lang="en-US" sz="2000" dirty="0">
                <a:solidFill>
                  <a:schemeClr val="tx1"/>
                </a:solidFill>
              </a:rPr>
              <a:t>S</a:t>
            </a:r>
            <a:r>
              <a:rPr lang="en-US" sz="2000" dirty="0" smtClean="0">
                <a:solidFill>
                  <a:schemeClr val="tx1"/>
                </a:solidFill>
              </a:rPr>
              <a:t>troke </a:t>
            </a:r>
            <a:r>
              <a:rPr lang="en-US" sz="2000" dirty="0">
                <a:solidFill>
                  <a:schemeClr val="tx1"/>
                </a:solidFill>
              </a:rPr>
              <a:t>is a sequence of straight </a:t>
            </a:r>
            <a:r>
              <a:rPr lang="en-US" sz="2000" dirty="0" smtClean="0">
                <a:solidFill>
                  <a:schemeClr val="tx1"/>
                </a:solidFill>
              </a:rPr>
              <a:t>lines</a:t>
            </a:r>
          </a:p>
          <a:p>
            <a:pPr marL="285750" indent="-285750">
              <a:buFont typeface="Wingdings" panose="05000000000000000000" pitchFamily="2" charset="2"/>
              <a:buChar char="à"/>
            </a:pPr>
            <a:r>
              <a:rPr lang="en-US" sz="2000" dirty="0" smtClean="0">
                <a:solidFill>
                  <a:schemeClr val="tx1"/>
                </a:solidFill>
              </a:rPr>
              <a:t> </a:t>
            </a:r>
            <a:r>
              <a:rPr lang="en-US" sz="2000" dirty="0">
                <a:solidFill>
                  <a:schemeClr val="tx1"/>
                </a:solidFill>
              </a:rPr>
              <a:t>L</a:t>
            </a:r>
            <a:r>
              <a:rPr lang="en-US" sz="2000" dirty="0" smtClean="0">
                <a:solidFill>
                  <a:schemeClr val="tx1"/>
                </a:solidFill>
              </a:rPr>
              <a:t>ine is given </a:t>
            </a:r>
            <a:r>
              <a:rPr lang="en-US" sz="2000" dirty="0">
                <a:solidFill>
                  <a:schemeClr val="tx1"/>
                </a:solidFill>
              </a:rPr>
              <a:t>by their x/y endpoint coordinates.</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4" name="Lightning Bolt 3"/>
          <p:cNvSpPr/>
          <p:nvPr/>
        </p:nvSpPr>
        <p:spPr>
          <a:xfrm>
            <a:off x="4283107" y="5092802"/>
            <a:ext cx="914400" cy="914400"/>
          </a:xfrm>
          <a:prstGeom prst="lightningBolt">
            <a:avLst/>
          </a:prstGeom>
          <a:solidFill>
            <a:schemeClr val="bg2">
              <a:lumMod val="75000"/>
            </a:schemeClr>
          </a:solidFill>
          <a:ln>
            <a:noFill/>
          </a:ln>
          <a:effectLst>
            <a:glow rad="228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7201" y="3923976"/>
            <a:ext cx="3466618" cy="239231"/>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a:solidFill>
                  <a:schemeClr val="tx1"/>
                </a:solidFill>
              </a:rPr>
              <a:t>https://github.com/googlecreativelab/quickdraw-dataset</a:t>
            </a:r>
          </a:p>
        </p:txBody>
      </p:sp>
    </p:spTree>
    <p:extLst>
      <p:ext uri="{BB962C8B-B14F-4D97-AF65-F5344CB8AC3E}">
        <p14:creationId xmlns:p14="http://schemas.microsoft.com/office/powerpoint/2010/main" val="406770578"/>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457200" y="274638"/>
            <a:ext cx="4336473" cy="5693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82500" lnSpcReduction="20000"/>
          </a:bodyPr>
          <a:lstStyle>
            <a:lvl1pPr algn="ctr">
              <a:spcBef>
                <a:spcPct val="0"/>
              </a:spcBef>
              <a:buNone/>
              <a:defRPr sz="4400">
                <a:latin typeface="Calibri"/>
                <a:ea typeface="+mj-ea"/>
                <a:cs typeface="Calibri"/>
              </a:defRPr>
            </a:lvl1pPr>
          </a:lstStyle>
          <a:p>
            <a:pPr algn="l"/>
            <a:r>
              <a:rPr lang="en-US" dirty="0" smtClean="0"/>
              <a:t>Background: RNN</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5</a:t>
            </a:fld>
            <a:endParaRPr lang="en-US"/>
          </a:p>
        </p:txBody>
      </p:sp>
      <p:sp>
        <p:nvSpPr>
          <p:cNvPr id="9" name="Rectangle 8"/>
          <p:cNvSpPr/>
          <p:nvPr/>
        </p:nvSpPr>
        <p:spPr>
          <a:xfrm>
            <a:off x="259207" y="4431668"/>
            <a:ext cx="6802582" cy="1812190"/>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p>
          <a:p>
            <a:r>
              <a:rPr lang="en-US" b="1" dirty="0" smtClean="0">
                <a:solidFill>
                  <a:schemeClr val="tx1"/>
                </a:solidFill>
              </a:rPr>
              <a:t>Recurrent Neural Network</a:t>
            </a:r>
            <a:r>
              <a:rPr lang="en-US" dirty="0">
                <a:solidFill>
                  <a:schemeClr val="tx1"/>
                </a:solidFill>
              </a:rPr>
              <a:t> </a:t>
            </a:r>
            <a:endParaRPr lang="en-US" dirty="0" smtClean="0">
              <a:solidFill>
                <a:schemeClr val="tx1"/>
              </a:solidFill>
            </a:endParaRPr>
          </a:p>
          <a:p>
            <a:pPr marL="285750" indent="-285750">
              <a:buFont typeface="Wingdings" panose="05000000000000000000" pitchFamily="2" charset="2"/>
              <a:buChar char="à"/>
            </a:pPr>
            <a:r>
              <a:rPr lang="en-US" dirty="0" smtClean="0">
                <a:solidFill>
                  <a:schemeClr val="tx1"/>
                </a:solidFill>
              </a:rPr>
              <a:t>RNN and variants achieved state-of-the art </a:t>
            </a:r>
            <a:r>
              <a:rPr lang="en-US" dirty="0">
                <a:solidFill>
                  <a:schemeClr val="tx1"/>
                </a:solidFill>
              </a:rPr>
              <a:t>algorithm for sequential </a:t>
            </a:r>
            <a:r>
              <a:rPr lang="en-US" dirty="0" smtClean="0">
                <a:solidFill>
                  <a:schemeClr val="tx1"/>
                </a:solidFill>
              </a:rPr>
              <a:t>data.</a:t>
            </a:r>
          </a:p>
          <a:p>
            <a:pPr marL="285750" indent="-285750">
              <a:buFont typeface="Wingdings" panose="05000000000000000000" pitchFamily="2" charset="2"/>
              <a:buChar char="à"/>
            </a:pPr>
            <a:r>
              <a:rPr lang="en-US" dirty="0" smtClean="0">
                <a:solidFill>
                  <a:schemeClr val="tx1"/>
                </a:solidFill>
              </a:rPr>
              <a:t>Drawings as stroke sequence- Detection, Auto Completion, Image Retrieval</a:t>
            </a:r>
          </a:p>
          <a:p>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pic>
        <p:nvPicPr>
          <p:cNvPr id="3" name="Picture 2"/>
          <p:cNvPicPr>
            <a:picLocks noChangeAspect="1"/>
          </p:cNvPicPr>
          <p:nvPr/>
        </p:nvPicPr>
        <p:blipFill>
          <a:blip r:embed="rId3"/>
          <a:stretch>
            <a:fillRect/>
          </a:stretch>
        </p:blipFill>
        <p:spPr>
          <a:xfrm>
            <a:off x="862536" y="1805421"/>
            <a:ext cx="1942771" cy="2154118"/>
          </a:xfrm>
          <a:prstGeom prst="rect">
            <a:avLst/>
          </a:prstGeom>
        </p:spPr>
      </p:pic>
      <p:sp>
        <p:nvSpPr>
          <p:cNvPr id="11" name="Title 3"/>
          <p:cNvSpPr txBox="1">
            <a:spLocks/>
          </p:cNvSpPr>
          <p:nvPr/>
        </p:nvSpPr>
        <p:spPr>
          <a:xfrm>
            <a:off x="862535" y="1249260"/>
            <a:ext cx="1255631" cy="556162"/>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Input</a:t>
            </a:r>
            <a:endParaRPr lang="en-US" sz="2400" dirty="0"/>
          </a:p>
        </p:txBody>
      </p:sp>
      <p:pic>
        <p:nvPicPr>
          <p:cNvPr id="4" name="Picture 3"/>
          <p:cNvPicPr>
            <a:picLocks noChangeAspect="1"/>
          </p:cNvPicPr>
          <p:nvPr/>
        </p:nvPicPr>
        <p:blipFill>
          <a:blip r:embed="rId4"/>
          <a:stretch>
            <a:fillRect/>
          </a:stretch>
        </p:blipFill>
        <p:spPr>
          <a:xfrm>
            <a:off x="3142331" y="1351855"/>
            <a:ext cx="4026189" cy="2571935"/>
          </a:xfrm>
          <a:prstGeom prst="rect">
            <a:avLst/>
          </a:prstGeom>
        </p:spPr>
      </p:pic>
      <p:cxnSp>
        <p:nvCxnSpPr>
          <p:cNvPr id="11286" name="Straight Connector 11285"/>
          <p:cNvCxnSpPr>
            <a:stCxn id="3" idx="2"/>
          </p:cNvCxnSpPr>
          <p:nvPr/>
        </p:nvCxnSpPr>
        <p:spPr>
          <a:xfrm>
            <a:off x="1833922" y="3959539"/>
            <a:ext cx="24944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88" name="Straight Connector 11287"/>
          <p:cNvCxnSpPr>
            <a:endCxn id="3" idx="2"/>
          </p:cNvCxnSpPr>
          <p:nvPr/>
        </p:nvCxnSpPr>
        <p:spPr>
          <a:xfrm>
            <a:off x="1833724" y="3603970"/>
            <a:ext cx="198" cy="355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93" name="Straight Arrow Connector 11292"/>
          <p:cNvCxnSpPr/>
          <p:nvPr/>
        </p:nvCxnSpPr>
        <p:spPr>
          <a:xfrm flipV="1">
            <a:off x="4328338" y="3720207"/>
            <a:ext cx="0" cy="239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1625054" y="4111939"/>
            <a:ext cx="3464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1625054" y="3603970"/>
            <a:ext cx="0" cy="5079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5071432" y="3801796"/>
            <a:ext cx="1" cy="3101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477856" y="4248348"/>
            <a:ext cx="456496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77856" y="3740379"/>
            <a:ext cx="0" cy="5079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V="1">
            <a:off x="6042817" y="3825267"/>
            <a:ext cx="0" cy="423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7" name="Title 3"/>
          <p:cNvSpPr txBox="1">
            <a:spLocks/>
          </p:cNvSpPr>
          <p:nvPr/>
        </p:nvSpPr>
        <p:spPr>
          <a:xfrm>
            <a:off x="4928852" y="791758"/>
            <a:ext cx="1255631" cy="556162"/>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RNN</a:t>
            </a:r>
            <a:endParaRPr lang="en-US" sz="2400" dirty="0"/>
          </a:p>
        </p:txBody>
      </p:sp>
      <p:sp>
        <p:nvSpPr>
          <p:cNvPr id="128" name="Title 3"/>
          <p:cNvSpPr txBox="1">
            <a:spLocks/>
          </p:cNvSpPr>
          <p:nvPr/>
        </p:nvSpPr>
        <p:spPr>
          <a:xfrm>
            <a:off x="7389242" y="2234187"/>
            <a:ext cx="1297558" cy="807270"/>
          </a:xfrm>
          <a:prstGeom prst="rect">
            <a:avLst/>
          </a:prstGeom>
          <a:solidFill>
            <a:srgbClr val="426121"/>
          </a:solidFill>
          <a:scene3d>
            <a:camera prst="orthographicFront"/>
            <a:lightRig rig="threePt" dir="t"/>
          </a:scene3d>
          <a:sp3d>
            <a:bevelT prst="angle"/>
          </a:sp3d>
        </p:spPr>
        <p:txBody>
          <a:bodyPr vert="horz" lIns="91440" tIns="45720" rIns="91440" bIns="45720" rtlCol="0" anchor="ctr">
            <a:normAutofit fontScale="75000" lnSpcReduction="20000"/>
          </a:bodyPr>
          <a:lstStyle>
            <a:lvl1pPr algn="ctr">
              <a:spcBef>
                <a:spcPct val="0"/>
              </a:spcBef>
              <a:buNone/>
              <a:defRPr sz="4400">
                <a:latin typeface="Calibri"/>
                <a:ea typeface="+mj-ea"/>
                <a:cs typeface="Calibri"/>
              </a:defRPr>
            </a:lvl1pPr>
          </a:lstStyle>
          <a:p>
            <a:r>
              <a:rPr lang="en-US" sz="2400" b="1" dirty="0" smtClean="0"/>
              <a:t>Output:</a:t>
            </a:r>
          </a:p>
          <a:p>
            <a:r>
              <a:rPr lang="en-US" sz="2400" dirty="0" smtClean="0"/>
              <a:t>Class Label</a:t>
            </a:r>
            <a:endParaRPr lang="en-US" sz="2400" dirty="0"/>
          </a:p>
        </p:txBody>
      </p:sp>
      <p:sp>
        <p:nvSpPr>
          <p:cNvPr id="19" name="Rectangle 18"/>
          <p:cNvSpPr/>
          <p:nvPr/>
        </p:nvSpPr>
        <p:spPr>
          <a:xfrm>
            <a:off x="688916" y="6373731"/>
            <a:ext cx="7449715" cy="399685"/>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solidFill>
                  <a:schemeClr val="tx1"/>
                </a:solidFill>
              </a:rPr>
              <a:t>Feng, </a:t>
            </a:r>
            <a:r>
              <a:rPr lang="en-US" sz="1200" dirty="0" err="1">
                <a:solidFill>
                  <a:schemeClr val="tx1"/>
                </a:solidFill>
              </a:rPr>
              <a:t>Weijiang</a:t>
            </a:r>
            <a:r>
              <a:rPr lang="en-US" sz="1200" dirty="0">
                <a:solidFill>
                  <a:schemeClr val="tx1"/>
                </a:solidFill>
              </a:rPr>
              <a:t> &amp; Guan, </a:t>
            </a:r>
            <a:r>
              <a:rPr lang="en-US" sz="1200" dirty="0" err="1">
                <a:solidFill>
                  <a:schemeClr val="tx1"/>
                </a:solidFill>
              </a:rPr>
              <a:t>Naiyang</a:t>
            </a:r>
            <a:r>
              <a:rPr lang="en-US" sz="1200" dirty="0">
                <a:solidFill>
                  <a:schemeClr val="tx1"/>
                </a:solidFill>
              </a:rPr>
              <a:t> &amp; Li, Yuan &amp; Zhang, Xiang &amp; Luo, </a:t>
            </a:r>
            <a:r>
              <a:rPr lang="en-US" sz="1200" dirty="0" err="1">
                <a:solidFill>
                  <a:schemeClr val="tx1"/>
                </a:solidFill>
              </a:rPr>
              <a:t>Zhigang</a:t>
            </a:r>
            <a:r>
              <a:rPr lang="en-US" sz="1200" dirty="0">
                <a:solidFill>
                  <a:schemeClr val="tx1"/>
                </a:solidFill>
              </a:rPr>
              <a:t>. (2017). Audio visual speech recognition with multimodal recurrent neural networks. 681-688. 10.1109/IJCNN.2017.7965918. </a:t>
            </a:r>
          </a:p>
        </p:txBody>
      </p:sp>
    </p:spTree>
    <p:extLst>
      <p:ext uri="{BB962C8B-B14F-4D97-AF65-F5344CB8AC3E}">
        <p14:creationId xmlns:p14="http://schemas.microsoft.com/office/powerpoint/2010/main" val="444479580"/>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212437" y="59559"/>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lnSpcReduction="20000"/>
          </a:bodyPr>
          <a:lstStyle>
            <a:lvl1pPr algn="ctr">
              <a:spcBef>
                <a:spcPct val="0"/>
              </a:spcBef>
              <a:buNone/>
              <a:defRPr sz="4400">
                <a:latin typeface="Calibri"/>
                <a:ea typeface="+mj-ea"/>
                <a:cs typeface="Calibri"/>
              </a:defRPr>
            </a:lvl1pPr>
          </a:lstStyle>
          <a:p>
            <a:pPr algn="l"/>
            <a:r>
              <a:rPr lang="en-US" dirty="0" smtClean="0"/>
              <a:t>What are the most common UI Elements on Android</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6</a:t>
            </a:fld>
            <a:endParaRPr lang="en-US"/>
          </a:p>
        </p:txBody>
      </p:sp>
      <p:sp>
        <p:nvSpPr>
          <p:cNvPr id="15" name="Rectangle 14"/>
          <p:cNvSpPr/>
          <p:nvPr/>
        </p:nvSpPr>
        <p:spPr>
          <a:xfrm>
            <a:off x="106218" y="5876279"/>
            <a:ext cx="3671454" cy="725595"/>
          </a:xfrm>
          <a:prstGeom prst="rect">
            <a:avLst/>
          </a:prstGeom>
          <a:noFill/>
          <a:ln>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100" dirty="0" err="1">
                <a:solidFill>
                  <a:schemeClr val="tx1"/>
                </a:solidFill>
              </a:rPr>
              <a:t>Biplab</a:t>
            </a:r>
            <a:r>
              <a:rPr lang="en-US" sz="1100" dirty="0">
                <a:solidFill>
                  <a:schemeClr val="tx1"/>
                </a:solidFill>
              </a:rPr>
              <a:t> </a:t>
            </a:r>
            <a:r>
              <a:rPr lang="en-US" sz="1100" dirty="0" err="1">
                <a:solidFill>
                  <a:schemeClr val="tx1"/>
                </a:solidFill>
              </a:rPr>
              <a:t>Deka</a:t>
            </a:r>
            <a:r>
              <a:rPr lang="en-US" sz="1100" dirty="0">
                <a:solidFill>
                  <a:schemeClr val="tx1"/>
                </a:solidFill>
              </a:rPr>
              <a:t>, </a:t>
            </a:r>
            <a:r>
              <a:rPr lang="en-US" sz="1100" dirty="0" err="1">
                <a:solidFill>
                  <a:schemeClr val="tx1"/>
                </a:solidFill>
              </a:rPr>
              <a:t>Zifeng</a:t>
            </a:r>
            <a:r>
              <a:rPr lang="en-US" sz="1100" dirty="0">
                <a:solidFill>
                  <a:schemeClr val="tx1"/>
                </a:solidFill>
              </a:rPr>
              <a:t> Huang, Chad </a:t>
            </a:r>
            <a:r>
              <a:rPr lang="en-US" sz="1100" dirty="0" err="1">
                <a:solidFill>
                  <a:schemeClr val="tx1"/>
                </a:solidFill>
              </a:rPr>
              <a:t>Franzen</a:t>
            </a:r>
            <a:r>
              <a:rPr lang="en-US" sz="1100" dirty="0">
                <a:solidFill>
                  <a:schemeClr val="tx1"/>
                </a:solidFill>
              </a:rPr>
              <a:t>, Joshua </a:t>
            </a:r>
            <a:r>
              <a:rPr lang="en-US" sz="1100" dirty="0" err="1">
                <a:solidFill>
                  <a:schemeClr val="tx1"/>
                </a:solidFill>
              </a:rPr>
              <a:t>Hibschman</a:t>
            </a:r>
            <a:r>
              <a:rPr lang="en-US" sz="1100" dirty="0">
                <a:solidFill>
                  <a:schemeClr val="tx1"/>
                </a:solidFill>
              </a:rPr>
              <a:t>, Daniel </a:t>
            </a:r>
            <a:r>
              <a:rPr lang="en-US" sz="1100" dirty="0" err="1">
                <a:solidFill>
                  <a:schemeClr val="tx1"/>
                </a:solidFill>
              </a:rPr>
              <a:t>Afergan</a:t>
            </a:r>
            <a:r>
              <a:rPr lang="en-US" sz="1100" dirty="0">
                <a:solidFill>
                  <a:schemeClr val="tx1"/>
                </a:solidFill>
              </a:rPr>
              <a:t>, Yang Li, Jeffrey Nichols and </a:t>
            </a:r>
            <a:r>
              <a:rPr lang="en-US" sz="1100" dirty="0" err="1">
                <a:solidFill>
                  <a:schemeClr val="tx1"/>
                </a:solidFill>
              </a:rPr>
              <a:t>Ranjitha</a:t>
            </a:r>
            <a:r>
              <a:rPr lang="en-US" sz="1100" dirty="0">
                <a:solidFill>
                  <a:schemeClr val="tx1"/>
                </a:solidFill>
              </a:rPr>
              <a:t> Kumar. 2017. </a:t>
            </a:r>
            <a:r>
              <a:rPr lang="en-US" sz="1100" b="1" dirty="0">
                <a:solidFill>
                  <a:schemeClr val="tx1"/>
                </a:solidFill>
              </a:rPr>
              <a:t>Rico: A Mobile App Dataset for Building Data-Driven Design Applications</a:t>
            </a:r>
            <a:r>
              <a:rPr lang="en-US" sz="1100" dirty="0">
                <a:solidFill>
                  <a:schemeClr val="tx1"/>
                </a:solidFill>
              </a:rPr>
              <a:t>. </a:t>
            </a:r>
          </a:p>
        </p:txBody>
      </p:sp>
      <p:sp>
        <p:nvSpPr>
          <p:cNvPr id="20" name="Rectangle 19"/>
          <p:cNvSpPr/>
          <p:nvPr/>
        </p:nvSpPr>
        <p:spPr>
          <a:xfrm>
            <a:off x="4826641" y="1076446"/>
            <a:ext cx="3860160" cy="3748237"/>
          </a:xfrm>
          <a:prstGeom prst="rect">
            <a:avLst/>
          </a:prstGeom>
          <a:noFill/>
          <a:ln>
            <a:solidFill>
              <a:schemeClr val="bg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a:solidFill>
                  <a:schemeClr val="tx1"/>
                </a:solidFill>
              </a:rPr>
              <a:t>Most common Android UI element type according to </a:t>
            </a:r>
            <a:r>
              <a:rPr lang="en-US" dirty="0" smtClean="0">
                <a:solidFill>
                  <a:schemeClr val="tx1"/>
                </a:solidFill>
              </a:rPr>
              <a:t>RICO-</a:t>
            </a:r>
          </a:p>
          <a:p>
            <a:pPr marL="285750" indent="-285750">
              <a:buFont typeface="Arial" panose="020B0604020202020204" pitchFamily="34" charset="0"/>
              <a:buChar char="•"/>
            </a:pPr>
            <a:r>
              <a:rPr lang="en-US" b="1" dirty="0" smtClean="0">
                <a:solidFill>
                  <a:schemeClr val="tx1"/>
                </a:solidFill>
              </a:rPr>
              <a:t>Container</a:t>
            </a:r>
          </a:p>
          <a:p>
            <a:pPr marL="285750" indent="-285750">
              <a:buFont typeface="Arial" panose="020B0604020202020204" pitchFamily="34" charset="0"/>
              <a:buChar char="•"/>
            </a:pPr>
            <a:r>
              <a:rPr lang="en-US" b="1" dirty="0" smtClean="0">
                <a:solidFill>
                  <a:schemeClr val="tx1"/>
                </a:solidFill>
              </a:rPr>
              <a:t>Image</a:t>
            </a:r>
          </a:p>
          <a:p>
            <a:pPr marL="285750" indent="-285750">
              <a:buFont typeface="Arial" panose="020B0604020202020204" pitchFamily="34" charset="0"/>
              <a:buChar char="•"/>
            </a:pPr>
            <a:r>
              <a:rPr lang="en-US" b="1" dirty="0">
                <a:solidFill>
                  <a:schemeClr val="tx1"/>
                </a:solidFill>
              </a:rPr>
              <a:t>I</a:t>
            </a:r>
            <a:r>
              <a:rPr lang="en-US" b="1" dirty="0" smtClean="0">
                <a:solidFill>
                  <a:schemeClr val="tx1"/>
                </a:solidFill>
              </a:rPr>
              <a:t>con</a:t>
            </a:r>
            <a:r>
              <a:rPr lang="en-US" dirty="0" smtClean="0">
                <a:solidFill>
                  <a:schemeClr val="tx1"/>
                </a:solidFill>
              </a:rPr>
              <a:t> </a:t>
            </a:r>
            <a:r>
              <a:rPr lang="en-US" dirty="0">
                <a:solidFill>
                  <a:schemeClr val="tx1"/>
                </a:solidFill>
              </a:rPr>
              <a:t>(a small interactive </a:t>
            </a:r>
            <a:r>
              <a:rPr lang="en-US" dirty="0" smtClean="0">
                <a:solidFill>
                  <a:schemeClr val="tx1"/>
                </a:solidFill>
              </a:rPr>
              <a:t>image)</a:t>
            </a:r>
          </a:p>
          <a:p>
            <a:pPr marL="285750" indent="-285750">
              <a:buFont typeface="Arial" panose="020B0604020202020204" pitchFamily="34" charset="0"/>
              <a:buChar char="•"/>
            </a:pPr>
            <a:r>
              <a:rPr lang="en-US" b="1" dirty="0" smtClean="0">
                <a:solidFill>
                  <a:schemeClr val="tx1"/>
                </a:solidFill>
              </a:rPr>
              <a:t>Text</a:t>
            </a:r>
          </a:p>
          <a:p>
            <a:pPr marL="285750" indent="-285750">
              <a:buFont typeface="Arial" panose="020B0604020202020204" pitchFamily="34" charset="0"/>
              <a:buChar char="•"/>
            </a:pPr>
            <a:r>
              <a:rPr lang="en-US" b="1" dirty="0">
                <a:solidFill>
                  <a:schemeClr val="tx1"/>
                </a:solidFill>
              </a:rPr>
              <a:t>T</a:t>
            </a:r>
            <a:r>
              <a:rPr lang="en-US" b="1" dirty="0" smtClean="0">
                <a:solidFill>
                  <a:schemeClr val="tx1"/>
                </a:solidFill>
              </a:rPr>
              <a:t>ext button </a:t>
            </a:r>
          </a:p>
          <a:p>
            <a:pPr marL="285750" indent="-285750">
              <a:buFont typeface="Arial" panose="020B0604020202020204" pitchFamily="34" charset="0"/>
              <a:buChar char="•"/>
            </a:pPr>
            <a:r>
              <a:rPr lang="en-US" dirty="0">
                <a:solidFill>
                  <a:schemeClr val="tx1"/>
                </a:solidFill>
              </a:rPr>
              <a:t>W</a:t>
            </a:r>
            <a:r>
              <a:rPr lang="en-US" dirty="0" smtClean="0">
                <a:solidFill>
                  <a:schemeClr val="tx1"/>
                </a:solidFill>
              </a:rPr>
              <a:t>eb view</a:t>
            </a:r>
          </a:p>
          <a:p>
            <a:pPr marL="285750" indent="-285750">
              <a:buFont typeface="Arial" panose="020B0604020202020204" pitchFamily="34" charset="0"/>
              <a:buChar char="•"/>
            </a:pPr>
            <a:r>
              <a:rPr lang="en-US" dirty="0" smtClean="0">
                <a:solidFill>
                  <a:schemeClr val="tx1"/>
                </a:solidFill>
              </a:rPr>
              <a:t>Input</a:t>
            </a:r>
          </a:p>
          <a:p>
            <a:pPr marL="285750" indent="-285750">
              <a:buFont typeface="Arial" panose="020B0604020202020204" pitchFamily="34" charset="0"/>
              <a:buChar char="•"/>
            </a:pPr>
            <a:r>
              <a:rPr lang="en-US" dirty="0">
                <a:solidFill>
                  <a:schemeClr val="tx1"/>
                </a:solidFill>
              </a:rPr>
              <a:t>L</a:t>
            </a:r>
            <a:r>
              <a:rPr lang="en-US" dirty="0" smtClean="0">
                <a:solidFill>
                  <a:schemeClr val="tx1"/>
                </a:solidFill>
              </a:rPr>
              <a:t>ist item</a:t>
            </a:r>
          </a:p>
          <a:p>
            <a:pPr marL="285750" indent="-285750">
              <a:buFont typeface="Arial" panose="020B0604020202020204" pitchFamily="34" charset="0"/>
              <a:buChar char="•"/>
            </a:pPr>
            <a:r>
              <a:rPr lang="en-US" b="1" dirty="0">
                <a:solidFill>
                  <a:schemeClr val="tx1"/>
                </a:solidFill>
              </a:rPr>
              <a:t>S</a:t>
            </a:r>
            <a:r>
              <a:rPr lang="en-US" b="1" dirty="0" smtClean="0">
                <a:solidFill>
                  <a:schemeClr val="tx1"/>
                </a:solidFill>
              </a:rPr>
              <a:t>witch</a:t>
            </a:r>
            <a:r>
              <a:rPr lang="en-US" dirty="0" smtClean="0">
                <a:solidFill>
                  <a:schemeClr val="tx1"/>
                </a:solidFill>
              </a:rPr>
              <a:t> </a:t>
            </a:r>
            <a:r>
              <a:rPr lang="en-US" dirty="0">
                <a:solidFill>
                  <a:schemeClr val="tx1"/>
                </a:solidFill>
              </a:rPr>
              <a:t>(a toggle element</a:t>
            </a:r>
            <a:r>
              <a:rPr lang="en-US" dirty="0" smtClean="0">
                <a:solidFill>
                  <a:schemeClr val="tx1"/>
                </a:solidFill>
              </a:rPr>
              <a:t>) </a:t>
            </a:r>
          </a:p>
          <a:p>
            <a:pPr marL="285750" indent="-285750">
              <a:buFont typeface="Arial" panose="020B0604020202020204" pitchFamily="34" charset="0"/>
              <a:buChar char="•"/>
            </a:pPr>
            <a:r>
              <a:rPr lang="en-US" dirty="0">
                <a:solidFill>
                  <a:schemeClr val="tx1"/>
                </a:solidFill>
              </a:rPr>
              <a:t>M</a:t>
            </a:r>
            <a:r>
              <a:rPr lang="en-US" dirty="0" smtClean="0">
                <a:solidFill>
                  <a:schemeClr val="tx1"/>
                </a:solidFill>
              </a:rPr>
              <a:t>ap view</a:t>
            </a:r>
          </a:p>
          <a:p>
            <a:pPr marL="285750" indent="-285750">
              <a:buFont typeface="Arial" panose="020B0604020202020204" pitchFamily="34" charset="0"/>
              <a:buChar char="•"/>
            </a:pPr>
            <a:r>
              <a:rPr lang="en-US" b="1" dirty="0" smtClean="0">
                <a:solidFill>
                  <a:schemeClr val="tx1"/>
                </a:solidFill>
              </a:rPr>
              <a:t>Slider</a:t>
            </a:r>
          </a:p>
        </p:txBody>
      </p:sp>
      <p:sp>
        <p:nvSpPr>
          <p:cNvPr id="8" name="Rectangle 7"/>
          <p:cNvSpPr/>
          <p:nvPr/>
        </p:nvSpPr>
        <p:spPr>
          <a:xfrm>
            <a:off x="339760" y="1792993"/>
            <a:ext cx="3459017" cy="3067166"/>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smtClean="0">
                <a:solidFill>
                  <a:schemeClr val="tx1"/>
                </a:solidFill>
              </a:rPr>
              <a:t> </a:t>
            </a:r>
          </a:p>
          <a:p>
            <a:pPr marL="285750" indent="-285750">
              <a:buFont typeface="Arial" panose="020B0604020202020204" pitchFamily="34" charset="0"/>
              <a:buChar char="•"/>
            </a:pPr>
            <a:r>
              <a:rPr lang="en-US" dirty="0" smtClean="0">
                <a:solidFill>
                  <a:schemeClr val="tx1"/>
                </a:solidFill>
              </a:rPr>
              <a:t>RICO dataset: </a:t>
            </a:r>
            <a:r>
              <a:rPr lang="en-US" b="1" dirty="0" smtClean="0">
                <a:solidFill>
                  <a:schemeClr val="tx1"/>
                </a:solidFill>
              </a:rPr>
              <a:t>66k </a:t>
            </a:r>
            <a:r>
              <a:rPr lang="en-US" b="1" dirty="0">
                <a:solidFill>
                  <a:schemeClr val="tx1"/>
                </a:solidFill>
              </a:rPr>
              <a:t>unique Android app</a:t>
            </a:r>
            <a:r>
              <a:rPr lang="en-US" dirty="0">
                <a:solidFill>
                  <a:schemeClr val="tx1"/>
                </a:solidFill>
              </a:rPr>
              <a:t> screens from 9.3k apps from </a:t>
            </a:r>
            <a:r>
              <a:rPr lang="en-US" dirty="0" smtClean="0">
                <a:solidFill>
                  <a:schemeClr val="tx1"/>
                </a:solidFill>
              </a:rPr>
              <a:t>27 app categories.</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Captured </a:t>
            </a:r>
            <a:r>
              <a:rPr lang="en-US" dirty="0">
                <a:solidFill>
                  <a:schemeClr val="tx1"/>
                </a:solidFill>
              </a:rPr>
              <a:t>runtime UI hierarchy of each screen and clustered all screens' elements by visual similarity</a:t>
            </a:r>
            <a:r>
              <a:rPr lang="en-US" b="1" dirty="0">
                <a:solidFill>
                  <a:schemeClr val="tx1"/>
                </a:solidFill>
              </a:rPr>
              <a:t>.</a:t>
            </a:r>
            <a:r>
              <a:rPr lang="en-US" dirty="0" smtClean="0">
                <a:solidFill>
                  <a:schemeClr val="tx1"/>
                </a:solidFill>
              </a:rPr>
              <a:t> </a:t>
            </a:r>
          </a:p>
          <a:p>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9" name="Rectangle 8"/>
          <p:cNvSpPr/>
          <p:nvPr/>
        </p:nvSpPr>
        <p:spPr>
          <a:xfrm>
            <a:off x="4327237" y="5134929"/>
            <a:ext cx="4242123" cy="1104148"/>
          </a:xfrm>
          <a:prstGeom prst="rect">
            <a:avLst/>
          </a:prstGeom>
          <a:noFill/>
          <a:ln>
            <a:solidFill>
              <a:schemeClr val="bg1">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dirty="0">
                <a:solidFill>
                  <a:schemeClr val="tx1"/>
                </a:solidFill>
              </a:rPr>
              <a:t>M</a:t>
            </a:r>
            <a:r>
              <a:rPr lang="en-US" dirty="0" smtClean="0">
                <a:solidFill>
                  <a:schemeClr val="tx1"/>
                </a:solidFill>
              </a:rPr>
              <a:t>ost </a:t>
            </a:r>
            <a:r>
              <a:rPr lang="en-US" dirty="0">
                <a:solidFill>
                  <a:schemeClr val="tx1"/>
                </a:solidFill>
              </a:rPr>
              <a:t>common I</a:t>
            </a:r>
            <a:r>
              <a:rPr lang="en-US" dirty="0" smtClean="0">
                <a:solidFill>
                  <a:schemeClr val="tx1"/>
                </a:solidFill>
              </a:rPr>
              <a:t>cons - </a:t>
            </a:r>
            <a:r>
              <a:rPr lang="en-US" b="1" dirty="0" smtClean="0">
                <a:solidFill>
                  <a:schemeClr val="tx1"/>
                </a:solidFill>
              </a:rPr>
              <a:t>Back</a:t>
            </a:r>
            <a:r>
              <a:rPr lang="en-US" dirty="0" smtClean="0">
                <a:solidFill>
                  <a:schemeClr val="tx1"/>
                </a:solidFill>
              </a:rPr>
              <a:t>, </a:t>
            </a:r>
            <a:r>
              <a:rPr lang="en-US" b="1" dirty="0" smtClean="0">
                <a:solidFill>
                  <a:schemeClr val="tx1"/>
                </a:solidFill>
              </a:rPr>
              <a:t>menu</a:t>
            </a:r>
            <a:r>
              <a:rPr lang="en-US" dirty="0" smtClean="0">
                <a:solidFill>
                  <a:schemeClr val="tx1"/>
                </a:solidFill>
              </a:rPr>
              <a:t>, </a:t>
            </a:r>
            <a:r>
              <a:rPr lang="en-US" b="1" dirty="0" smtClean="0">
                <a:solidFill>
                  <a:schemeClr val="tx1"/>
                </a:solidFill>
              </a:rPr>
              <a:t>hamburger</a:t>
            </a:r>
            <a:r>
              <a:rPr lang="en-US" dirty="0" smtClean="0">
                <a:solidFill>
                  <a:schemeClr val="tx1"/>
                </a:solidFill>
              </a:rPr>
              <a:t>, </a:t>
            </a:r>
            <a:r>
              <a:rPr lang="en-US" b="1" dirty="0" smtClean="0">
                <a:solidFill>
                  <a:schemeClr val="tx1"/>
                </a:solidFill>
              </a:rPr>
              <a:t>cancel</a:t>
            </a:r>
            <a:r>
              <a:rPr lang="en-US" dirty="0" smtClean="0">
                <a:solidFill>
                  <a:schemeClr val="tx1"/>
                </a:solidFill>
              </a:rPr>
              <a:t>, </a:t>
            </a:r>
            <a:r>
              <a:rPr lang="en-US" b="1" dirty="0" smtClean="0">
                <a:solidFill>
                  <a:schemeClr val="tx1"/>
                </a:solidFill>
              </a:rPr>
              <a:t>search</a:t>
            </a:r>
            <a:r>
              <a:rPr lang="en-US" dirty="0" smtClean="0">
                <a:solidFill>
                  <a:schemeClr val="tx1"/>
                </a:solidFill>
              </a:rPr>
              <a:t>, </a:t>
            </a:r>
            <a:r>
              <a:rPr lang="en-US" b="1" dirty="0" smtClean="0">
                <a:solidFill>
                  <a:schemeClr val="tx1"/>
                </a:solidFill>
              </a:rPr>
              <a:t>plus</a:t>
            </a:r>
            <a:r>
              <a:rPr lang="en-US" dirty="0" smtClean="0">
                <a:solidFill>
                  <a:schemeClr val="tx1"/>
                </a:solidFill>
              </a:rPr>
              <a:t>, </a:t>
            </a:r>
            <a:r>
              <a:rPr lang="en-US" b="1" dirty="0" smtClean="0">
                <a:solidFill>
                  <a:schemeClr val="tx1"/>
                </a:solidFill>
              </a:rPr>
              <a:t>avatar</a:t>
            </a:r>
            <a:r>
              <a:rPr lang="en-US" dirty="0" smtClean="0">
                <a:solidFill>
                  <a:schemeClr val="tx1"/>
                </a:solidFill>
              </a:rPr>
              <a:t>, home, </a:t>
            </a:r>
            <a:r>
              <a:rPr lang="en-US" b="1" dirty="0" smtClean="0">
                <a:solidFill>
                  <a:schemeClr val="tx1"/>
                </a:solidFill>
              </a:rPr>
              <a:t>share</a:t>
            </a:r>
            <a:r>
              <a:rPr lang="en-US" dirty="0" smtClean="0">
                <a:solidFill>
                  <a:schemeClr val="tx1"/>
                </a:solidFill>
              </a:rPr>
              <a:t>, </a:t>
            </a:r>
            <a:r>
              <a:rPr lang="en-US" b="1" dirty="0" smtClean="0">
                <a:solidFill>
                  <a:schemeClr val="tx1"/>
                </a:solidFill>
              </a:rPr>
              <a:t>settings</a:t>
            </a:r>
            <a:r>
              <a:rPr lang="en-US" dirty="0" smtClean="0">
                <a:solidFill>
                  <a:schemeClr val="tx1"/>
                </a:solidFill>
              </a:rPr>
              <a:t>, </a:t>
            </a:r>
            <a:r>
              <a:rPr lang="en-US" b="1" dirty="0" smtClean="0">
                <a:solidFill>
                  <a:schemeClr val="tx1"/>
                </a:solidFill>
              </a:rPr>
              <a:t>star</a:t>
            </a:r>
            <a:r>
              <a:rPr lang="en-US" dirty="0" smtClean="0">
                <a:solidFill>
                  <a:schemeClr val="tx1"/>
                </a:solidFill>
              </a:rPr>
              <a:t>. </a:t>
            </a:r>
          </a:p>
        </p:txBody>
      </p:sp>
    </p:spTree>
    <p:extLst>
      <p:ext uri="{BB962C8B-B14F-4D97-AF65-F5344CB8AC3E}">
        <p14:creationId xmlns:p14="http://schemas.microsoft.com/office/powerpoint/2010/main" val="907516197"/>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288921" y="53540"/>
            <a:ext cx="8229600" cy="1143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pPr algn="l"/>
            <a:r>
              <a:rPr lang="en-US" dirty="0" smtClean="0"/>
              <a:t>Dataset</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7</a:t>
            </a:fld>
            <a:endParaRPr lang="en-US"/>
          </a:p>
        </p:txBody>
      </p:sp>
      <p:sp>
        <p:nvSpPr>
          <p:cNvPr id="7" name="Title 3"/>
          <p:cNvSpPr txBox="1">
            <a:spLocks/>
          </p:cNvSpPr>
          <p:nvPr/>
        </p:nvSpPr>
        <p:spPr>
          <a:xfrm>
            <a:off x="844072" y="1979237"/>
            <a:ext cx="2095237" cy="733711"/>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Turk User</a:t>
            </a:r>
            <a:endParaRPr lang="en-US" sz="2400" dirty="0"/>
          </a:p>
        </p:txBody>
      </p:sp>
      <p:sp>
        <p:nvSpPr>
          <p:cNvPr id="2" name="Plus 1"/>
          <p:cNvSpPr/>
          <p:nvPr/>
        </p:nvSpPr>
        <p:spPr>
          <a:xfrm>
            <a:off x="2192521" y="3067588"/>
            <a:ext cx="914400" cy="914400"/>
          </a:xfrm>
          <a:prstGeom prst="mathPlus">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3"/>
          <p:cNvSpPr txBox="1">
            <a:spLocks/>
          </p:cNvSpPr>
          <p:nvPr/>
        </p:nvSpPr>
        <p:spPr>
          <a:xfrm>
            <a:off x="2802121" y="4416607"/>
            <a:ext cx="2095237" cy="913082"/>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7500"/>
          </a:bodyPr>
          <a:lstStyle>
            <a:lvl1pPr algn="ctr">
              <a:spcBef>
                <a:spcPct val="0"/>
              </a:spcBef>
              <a:buNone/>
              <a:defRPr sz="4400">
                <a:latin typeface="Calibri"/>
                <a:ea typeface="+mj-ea"/>
                <a:cs typeface="Calibri"/>
              </a:defRPr>
            </a:lvl1pPr>
          </a:lstStyle>
          <a:p>
            <a:r>
              <a:rPr lang="en-US" sz="2400" dirty="0" smtClean="0"/>
              <a:t>QuickDraw</a:t>
            </a:r>
            <a:endParaRPr lang="en-US" sz="2400" dirty="0"/>
          </a:p>
        </p:txBody>
      </p:sp>
      <p:pic>
        <p:nvPicPr>
          <p:cNvPr id="3" name="Picture 2"/>
          <p:cNvPicPr>
            <a:picLocks noChangeAspect="1"/>
          </p:cNvPicPr>
          <p:nvPr/>
        </p:nvPicPr>
        <p:blipFill>
          <a:blip r:embed="rId3"/>
          <a:stretch>
            <a:fillRect/>
          </a:stretch>
        </p:blipFill>
        <p:spPr>
          <a:xfrm>
            <a:off x="3981450" y="137507"/>
            <a:ext cx="4118841" cy="3989114"/>
          </a:xfrm>
          <a:prstGeom prst="rect">
            <a:avLst/>
          </a:prstGeom>
        </p:spPr>
      </p:pic>
      <p:pic>
        <p:nvPicPr>
          <p:cNvPr id="4" name="Picture 3"/>
          <p:cNvPicPr>
            <a:picLocks noChangeAspect="1"/>
          </p:cNvPicPr>
          <p:nvPr/>
        </p:nvPicPr>
        <p:blipFill>
          <a:blip r:embed="rId4"/>
          <a:stretch>
            <a:fillRect/>
          </a:stretch>
        </p:blipFill>
        <p:spPr>
          <a:xfrm>
            <a:off x="1804987" y="5598931"/>
            <a:ext cx="4352925" cy="1114425"/>
          </a:xfrm>
          <a:prstGeom prst="rect">
            <a:avLst/>
          </a:prstGeom>
        </p:spPr>
      </p:pic>
    </p:spTree>
    <p:extLst>
      <p:ext uri="{BB962C8B-B14F-4D97-AF65-F5344CB8AC3E}">
        <p14:creationId xmlns:p14="http://schemas.microsoft.com/office/powerpoint/2010/main" val="3185692497"/>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81388" y="140549"/>
            <a:ext cx="7777822" cy="7201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lnSpcReduction="10000"/>
          </a:bodyPr>
          <a:lstStyle>
            <a:lvl1pPr algn="ctr">
              <a:spcBef>
                <a:spcPct val="0"/>
              </a:spcBef>
              <a:buNone/>
              <a:defRPr sz="4400">
                <a:latin typeface="Calibri"/>
                <a:ea typeface="+mj-ea"/>
                <a:cs typeface="Calibri"/>
              </a:defRPr>
            </a:lvl1pPr>
          </a:lstStyle>
          <a:p>
            <a:pPr algn="l"/>
            <a:r>
              <a:rPr lang="en-US" dirty="0" smtClean="0"/>
              <a:t>Data Collection Process</a:t>
            </a:r>
            <a:endParaRPr lang="en-US" dirty="0"/>
          </a:p>
        </p:txBody>
      </p:sp>
      <p:sp>
        <p:nvSpPr>
          <p:cNvPr id="16" name="Slide Number Placeholder 28"/>
          <p:cNvSpPr>
            <a:spLocks noGrp="1"/>
          </p:cNvSpPr>
          <p:nvPr>
            <p:ph type="sldNum" sz="quarter" idx="4294967295"/>
          </p:nvPr>
        </p:nvSpPr>
        <p:spPr>
          <a:xfrm>
            <a:off x="6553200" y="6356352"/>
            <a:ext cx="2133600" cy="365125"/>
          </a:xfrm>
        </p:spPr>
        <p:txBody>
          <a:bodyPr/>
          <a:lstStyle/>
          <a:p>
            <a:fld id="{5DFB2AC8-6F77-C04A-97BA-7ACFFAC48D9E}" type="slidenum">
              <a:rPr lang="en-US" smtClean="0"/>
              <a:pPr/>
              <a:t>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299" y="1556184"/>
            <a:ext cx="4847940" cy="3283671"/>
          </a:xfrm>
          <a:prstGeom prst="rect">
            <a:avLst/>
          </a:prstGeom>
        </p:spPr>
      </p:pic>
      <p:sp>
        <p:nvSpPr>
          <p:cNvPr id="5" name="Rectangle 4"/>
          <p:cNvSpPr/>
          <p:nvPr/>
        </p:nvSpPr>
        <p:spPr>
          <a:xfrm>
            <a:off x="968883" y="5535348"/>
            <a:ext cx="7019636" cy="745379"/>
          </a:xfrm>
          <a:prstGeom prst="rect">
            <a:avLst/>
          </a:prstGeom>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smtClean="0">
                <a:solidFill>
                  <a:schemeClr val="tx1"/>
                </a:solidFill>
              </a:rPr>
              <a:t>Corpus </a:t>
            </a:r>
            <a:r>
              <a:rPr lang="en-US" b="1" dirty="0">
                <a:solidFill>
                  <a:schemeClr val="tx1"/>
                </a:solidFill>
              </a:rPr>
              <a:t>of UI sketches at the stroke-level, with over 10k sketches of </a:t>
            </a:r>
            <a:r>
              <a:rPr lang="en-US" b="1" dirty="0" smtClean="0">
                <a:solidFill>
                  <a:schemeClr val="tx1"/>
                </a:solidFill>
              </a:rPr>
              <a:t>16 UI </a:t>
            </a:r>
            <a:r>
              <a:rPr lang="en-US" b="1" dirty="0">
                <a:solidFill>
                  <a:schemeClr val="tx1"/>
                </a:solidFill>
              </a:rPr>
              <a:t>element categories collected from hundreds of </a:t>
            </a:r>
            <a:r>
              <a:rPr lang="en-US" b="1" dirty="0" smtClean="0">
                <a:solidFill>
                  <a:schemeClr val="tx1"/>
                </a:solidFill>
              </a:rPr>
              <a:t>individuals</a:t>
            </a:r>
            <a:endParaRPr lang="en-US" sz="2000" b="1" dirty="0">
              <a:solidFill>
                <a:schemeClr val="tx1"/>
              </a:solidFill>
            </a:endParaRPr>
          </a:p>
        </p:txBody>
      </p:sp>
      <p:sp>
        <p:nvSpPr>
          <p:cNvPr id="6" name="Title 3"/>
          <p:cNvSpPr txBox="1">
            <a:spLocks/>
          </p:cNvSpPr>
          <p:nvPr/>
        </p:nvSpPr>
        <p:spPr>
          <a:xfrm>
            <a:off x="5879401" y="693123"/>
            <a:ext cx="1822791" cy="745706"/>
          </a:xfrm>
          <a:prstGeom prst="rect">
            <a:avLst/>
          </a:prstGeom>
          <a:solidFill>
            <a:schemeClr val="bg1">
              <a:lumMod val="65000"/>
            </a:schemeClr>
          </a:solidFill>
          <a:scene3d>
            <a:camera prst="orthographicFront"/>
            <a:lightRig rig="threePt" dir="t"/>
          </a:scene3d>
          <a:sp3d>
            <a:bevelT prst="slope"/>
          </a:sp3d>
        </p:spPr>
        <p:txBody>
          <a:bodyPr vert="horz" lIns="91440" tIns="45720" rIns="91440" bIns="45720" rtlCol="0" anchor="ctr">
            <a:normAutofit fontScale="90000" lnSpcReduction="10000"/>
          </a:bodyPr>
          <a:lstStyle>
            <a:lvl1pPr algn="ctr">
              <a:spcBef>
                <a:spcPct val="0"/>
              </a:spcBef>
              <a:buNone/>
              <a:defRPr sz="4400">
                <a:latin typeface="Calibri"/>
                <a:ea typeface="+mj-ea"/>
                <a:cs typeface="Calibri"/>
              </a:defRPr>
            </a:lvl1pPr>
          </a:lstStyle>
          <a:p>
            <a:r>
              <a:rPr lang="en-US" sz="2400" dirty="0" smtClean="0"/>
              <a:t>Drawing Interface</a:t>
            </a:r>
            <a:endParaRPr lang="en-US" sz="2400" dirty="0"/>
          </a:p>
        </p:txBody>
      </p:sp>
      <p:sp>
        <p:nvSpPr>
          <p:cNvPr id="9" name="Rectangle 8"/>
          <p:cNvSpPr/>
          <p:nvPr/>
        </p:nvSpPr>
        <p:spPr>
          <a:xfrm>
            <a:off x="365293" y="1283548"/>
            <a:ext cx="2576944" cy="3704087"/>
          </a:xfrm>
          <a:prstGeom prst="rect">
            <a:avLst/>
          </a:prstGeom>
          <a:noFill/>
          <a:ln>
            <a:solidFill>
              <a:schemeClr val="bg1">
                <a:lumMod val="8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lIns="91425" tIns="45713" rIns="91425" bIns="45713"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buFont typeface="Arial" panose="020B0604020202020204" pitchFamily="34" charset="0"/>
              <a:buChar char="•"/>
            </a:pPr>
            <a:r>
              <a:rPr lang="en-US" dirty="0" smtClean="0">
                <a:solidFill>
                  <a:schemeClr val="tx1"/>
                </a:solidFill>
              </a:rPr>
              <a:t>No </a:t>
            </a:r>
            <a:r>
              <a:rPr lang="en-US" dirty="0">
                <a:solidFill>
                  <a:schemeClr val="tx1"/>
                </a:solidFill>
              </a:rPr>
              <a:t>publicly available </a:t>
            </a:r>
            <a:r>
              <a:rPr lang="en-US" dirty="0" smtClean="0">
                <a:solidFill>
                  <a:schemeClr val="tx1"/>
                </a:solidFill>
              </a:rPr>
              <a:t>dataset of user </a:t>
            </a:r>
            <a:r>
              <a:rPr lang="en-US" dirty="0">
                <a:solidFill>
                  <a:schemeClr val="tx1"/>
                </a:solidFill>
              </a:rPr>
              <a:t>interface </a:t>
            </a:r>
            <a:r>
              <a:rPr lang="en-US" dirty="0" smtClean="0">
                <a:solidFill>
                  <a:schemeClr val="tx1"/>
                </a:solidFill>
              </a:rPr>
              <a:t> </a:t>
            </a:r>
            <a:r>
              <a:rPr lang="en-US" dirty="0">
                <a:solidFill>
                  <a:schemeClr val="tx1"/>
                </a:solidFill>
              </a:rPr>
              <a:t>sketches. </a:t>
            </a:r>
          </a:p>
          <a:p>
            <a:pPr marL="285750" indent="-285750">
              <a:buFont typeface="Arial" panose="020B0604020202020204" pitchFamily="34" charset="0"/>
              <a:buChar char="•"/>
            </a:pPr>
            <a:r>
              <a:rPr lang="en-US" dirty="0" smtClean="0">
                <a:solidFill>
                  <a:schemeClr val="tx1"/>
                </a:solidFill>
              </a:rPr>
              <a:t>Recruited Amazon's </a:t>
            </a:r>
            <a:r>
              <a:rPr lang="en-US" dirty="0">
                <a:solidFill>
                  <a:schemeClr val="tx1"/>
                </a:solidFill>
              </a:rPr>
              <a:t>Mechanical </a:t>
            </a:r>
            <a:r>
              <a:rPr lang="en-US" dirty="0" smtClean="0">
                <a:solidFill>
                  <a:schemeClr val="tx1"/>
                </a:solidFill>
              </a:rPr>
              <a:t>Turk users to draw on a Digital Interface.</a:t>
            </a:r>
          </a:p>
          <a:p>
            <a:pPr marL="285750" indent="-285750">
              <a:buFont typeface="Arial" panose="020B0604020202020204" pitchFamily="34" charset="0"/>
              <a:buChar char="•"/>
            </a:pPr>
            <a:r>
              <a:rPr lang="en-US" dirty="0" smtClean="0">
                <a:solidFill>
                  <a:schemeClr val="tx1"/>
                </a:solidFill>
              </a:rPr>
              <a:t>Drawings are reviewed for quality assurance.</a:t>
            </a:r>
          </a:p>
          <a:p>
            <a:pPr marL="285750" indent="-285750">
              <a:buFont typeface="Arial" panose="020B0604020202020204" pitchFamily="34" charset="0"/>
              <a:buChar char="•"/>
            </a:pPr>
            <a:r>
              <a:rPr lang="en-US" dirty="0" smtClean="0">
                <a:solidFill>
                  <a:schemeClr val="tx1"/>
                </a:solidFill>
              </a:rPr>
              <a:t>Drawings available at - </a:t>
            </a:r>
            <a:r>
              <a:rPr lang="en-US" sz="1200" dirty="0">
                <a:solidFill>
                  <a:schemeClr val="bg2">
                    <a:lumMod val="50000"/>
                  </a:schemeClr>
                </a:solidFill>
              </a:rPr>
              <a:t>https://doi.org/10.5281/zenodo.3653552</a:t>
            </a:r>
          </a:p>
          <a:p>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Tree>
    <p:extLst>
      <p:ext uri="{BB962C8B-B14F-4D97-AF65-F5344CB8AC3E}">
        <p14:creationId xmlns:p14="http://schemas.microsoft.com/office/powerpoint/2010/main" val="100757020"/>
      </p:ext>
    </p:extLst>
  </p:cSld>
  <p:clrMapOvr>
    <a:masterClrMapping/>
  </p:clrMapOvr>
  <mc:AlternateContent xmlns:mc="http://schemas.openxmlformats.org/markup-compatibility/2006" xmlns:p14="http://schemas.microsoft.com/office/powerpoint/2010/main">
    <mc:Choice Requires="p14">
      <p:transition spd="slow" p14:dur="2000" advTm="836"/>
    </mc:Choice>
    <mc:Fallback xmlns="">
      <p:transition spd="slow" advTm="8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6.8|0.6|4.3|13.8|1.1|4.5"/>
</p:tagLst>
</file>

<file path=ppt/theme/theme1.xml><?xml version="1.0" encoding="utf-8"?>
<a:theme xmlns:a="http://schemas.openxmlformats.org/drawingml/2006/main" name="Office Theme">
  <a:themeElements>
    <a:clrScheme name="UTA 2">
      <a:dk1>
        <a:srgbClr val="000000"/>
      </a:dk1>
      <a:lt1>
        <a:srgbClr val="FFFFFF"/>
      </a:lt1>
      <a:dk2>
        <a:srgbClr val="F58026"/>
      </a:dk2>
      <a:lt2>
        <a:srgbClr val="0064B1"/>
      </a:lt2>
      <a:accent1>
        <a:srgbClr val="939598"/>
      </a:accent1>
      <a:accent2>
        <a:srgbClr val="00447C"/>
      </a:accent2>
      <a:accent3>
        <a:srgbClr val="692917"/>
      </a:accent3>
      <a:accent4>
        <a:srgbClr val="D99B64"/>
      </a:accent4>
      <a:accent5>
        <a:srgbClr val="D0BF8B"/>
      </a:accent5>
      <a:accent6>
        <a:srgbClr val="E6DBBE"/>
      </a:accent6>
      <a:hlink>
        <a:srgbClr val="D4EFFC"/>
      </a:hlink>
      <a:folHlink>
        <a:srgbClr val="E7F6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13398</TotalTime>
  <Words>967</Words>
  <Application>Microsoft Office PowerPoint</Application>
  <PresentationFormat>On-screen Show (4:3)</PresentationFormat>
  <Paragraphs>213</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Doodle2App: Native App Code by Freehand UI Sketching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 Nguyen</dc:creator>
  <cp:lastModifiedBy>sxm6202xx</cp:lastModifiedBy>
  <cp:revision>1079</cp:revision>
  <dcterms:created xsi:type="dcterms:W3CDTF">2013-04-19T11:59:57Z</dcterms:created>
  <dcterms:modified xsi:type="dcterms:W3CDTF">2020-07-20T19:59:27Z</dcterms:modified>
</cp:coreProperties>
</file>