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21945600" cy="3291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4532" autoAdjust="0"/>
    <p:restoredTop sz="94660"/>
  </p:normalViewPr>
  <p:slideViewPr>
    <p:cSldViewPr snapToGrid="0">
      <p:cViewPr varScale="1">
        <p:scale>
          <a:sx n="19" d="100"/>
          <a:sy n="19" d="100"/>
        </p:scale>
        <p:origin x="-3714" y="-144"/>
      </p:cViewPr>
      <p:guideLst>
        <p:guide orient="horz" pos="10368"/>
        <p:guide pos="6912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45920" y="5387342"/>
            <a:ext cx="18653760" cy="11460480"/>
          </a:xfrm>
        </p:spPr>
        <p:txBody>
          <a:bodyPr anchor="b"/>
          <a:lstStyle>
            <a:lvl1pPr algn="ctr">
              <a:defRPr sz="14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43200" y="17289782"/>
            <a:ext cx="16459200" cy="7947658"/>
          </a:xfrm>
        </p:spPr>
        <p:txBody>
          <a:bodyPr/>
          <a:lstStyle>
            <a:lvl1pPr marL="0" indent="0" algn="ctr">
              <a:buNone/>
              <a:defRPr sz="5760"/>
            </a:lvl1pPr>
            <a:lvl2pPr marL="1097280" indent="0" algn="ctr">
              <a:buNone/>
              <a:defRPr sz="4800"/>
            </a:lvl2pPr>
            <a:lvl3pPr marL="2194560" indent="0" algn="ctr">
              <a:buNone/>
              <a:defRPr sz="4320"/>
            </a:lvl3pPr>
            <a:lvl4pPr marL="3291840" indent="0" algn="ctr">
              <a:buNone/>
              <a:defRPr sz="3840"/>
            </a:lvl4pPr>
            <a:lvl5pPr marL="4389120" indent="0" algn="ctr">
              <a:buNone/>
              <a:defRPr sz="3840"/>
            </a:lvl5pPr>
            <a:lvl6pPr marL="5486400" indent="0" algn="ctr">
              <a:buNone/>
              <a:defRPr sz="3840"/>
            </a:lvl6pPr>
            <a:lvl7pPr marL="6583680" indent="0" algn="ctr">
              <a:buNone/>
              <a:defRPr sz="3840"/>
            </a:lvl7pPr>
            <a:lvl8pPr marL="7680960" indent="0" algn="ctr">
              <a:buNone/>
              <a:defRPr sz="3840"/>
            </a:lvl8pPr>
            <a:lvl9pPr marL="8778240" indent="0" algn="ctr">
              <a:buNone/>
              <a:defRPr sz="384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2904A3-E80E-4D56-897A-0A874171664F}" type="datetimeFigureOut">
              <a:rPr lang="en-US" smtClean="0"/>
              <a:pPr/>
              <a:t>5/17/2017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330A9-7B9E-47F4-8128-D517B537945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5286530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2904A3-E80E-4D56-897A-0A874171664F}" type="datetimeFigureOut">
              <a:rPr lang="en-US" smtClean="0"/>
              <a:pPr/>
              <a:t>5/17/2017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330A9-7B9E-47F4-8128-D517B537945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1764028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5704821" y="1752600"/>
            <a:ext cx="4732020" cy="2789682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08761" y="1752600"/>
            <a:ext cx="13921740" cy="27896822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2904A3-E80E-4D56-897A-0A874171664F}" type="datetimeFigureOut">
              <a:rPr lang="en-US" smtClean="0"/>
              <a:pPr/>
              <a:t>5/17/2017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330A9-7B9E-47F4-8128-D517B537945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0577045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2904A3-E80E-4D56-897A-0A874171664F}" type="datetimeFigureOut">
              <a:rPr lang="en-US" smtClean="0"/>
              <a:pPr/>
              <a:t>5/17/2017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330A9-7B9E-47F4-8128-D517B537945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2194349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97331" y="8206749"/>
            <a:ext cx="18928080" cy="13693138"/>
          </a:xfrm>
        </p:spPr>
        <p:txBody>
          <a:bodyPr anchor="b"/>
          <a:lstStyle>
            <a:lvl1pPr>
              <a:defRPr sz="14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97331" y="22029429"/>
            <a:ext cx="18928080" cy="7200898"/>
          </a:xfrm>
        </p:spPr>
        <p:txBody>
          <a:bodyPr/>
          <a:lstStyle>
            <a:lvl1pPr marL="0" indent="0">
              <a:buNone/>
              <a:defRPr sz="5760">
                <a:solidFill>
                  <a:schemeClr val="tx1"/>
                </a:solidFill>
              </a:defRPr>
            </a:lvl1pPr>
            <a:lvl2pPr marL="1097280" indent="0">
              <a:buNone/>
              <a:defRPr sz="4800">
                <a:solidFill>
                  <a:schemeClr val="tx1">
                    <a:tint val="75000"/>
                  </a:schemeClr>
                </a:solidFill>
              </a:defRPr>
            </a:lvl2pPr>
            <a:lvl3pPr marL="2194560" indent="0">
              <a:buNone/>
              <a:defRPr sz="4320">
                <a:solidFill>
                  <a:schemeClr val="tx1">
                    <a:tint val="75000"/>
                  </a:schemeClr>
                </a:solidFill>
              </a:defRPr>
            </a:lvl3pPr>
            <a:lvl4pPr marL="3291840" indent="0">
              <a:buNone/>
              <a:defRPr sz="3840">
                <a:solidFill>
                  <a:schemeClr val="tx1">
                    <a:tint val="75000"/>
                  </a:schemeClr>
                </a:solidFill>
              </a:defRPr>
            </a:lvl4pPr>
            <a:lvl5pPr marL="4389120" indent="0">
              <a:buNone/>
              <a:defRPr sz="3840">
                <a:solidFill>
                  <a:schemeClr val="tx1">
                    <a:tint val="75000"/>
                  </a:schemeClr>
                </a:solidFill>
              </a:defRPr>
            </a:lvl5pPr>
            <a:lvl6pPr marL="5486400" indent="0">
              <a:buNone/>
              <a:defRPr sz="3840">
                <a:solidFill>
                  <a:schemeClr val="tx1">
                    <a:tint val="75000"/>
                  </a:schemeClr>
                </a:solidFill>
              </a:defRPr>
            </a:lvl6pPr>
            <a:lvl7pPr marL="6583680" indent="0">
              <a:buNone/>
              <a:defRPr sz="3840">
                <a:solidFill>
                  <a:schemeClr val="tx1">
                    <a:tint val="75000"/>
                  </a:schemeClr>
                </a:solidFill>
              </a:defRPr>
            </a:lvl7pPr>
            <a:lvl8pPr marL="7680960" indent="0">
              <a:buNone/>
              <a:defRPr sz="3840">
                <a:solidFill>
                  <a:schemeClr val="tx1">
                    <a:tint val="75000"/>
                  </a:schemeClr>
                </a:solidFill>
              </a:defRPr>
            </a:lvl8pPr>
            <a:lvl9pPr marL="8778240" indent="0">
              <a:buNone/>
              <a:defRPr sz="38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2904A3-E80E-4D56-897A-0A874171664F}" type="datetimeFigureOut">
              <a:rPr lang="en-US" smtClean="0"/>
              <a:pPr/>
              <a:t>5/17/2017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330A9-7B9E-47F4-8128-D517B537945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6542080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08760" y="8763000"/>
            <a:ext cx="9326880" cy="2088642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109960" y="8763000"/>
            <a:ext cx="9326880" cy="2088642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2904A3-E80E-4D56-897A-0A874171664F}" type="datetimeFigureOut">
              <a:rPr lang="en-US" smtClean="0"/>
              <a:pPr/>
              <a:t>5/17/2017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330A9-7B9E-47F4-8128-D517B537945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5511409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1618" y="1752607"/>
            <a:ext cx="18928080" cy="6362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11621" y="8069582"/>
            <a:ext cx="9284016" cy="3954778"/>
          </a:xfrm>
        </p:spPr>
        <p:txBody>
          <a:bodyPr anchor="b"/>
          <a:lstStyle>
            <a:lvl1pPr marL="0" indent="0">
              <a:buNone/>
              <a:defRPr sz="5760" b="1"/>
            </a:lvl1pPr>
            <a:lvl2pPr marL="1097280" indent="0">
              <a:buNone/>
              <a:defRPr sz="4800" b="1"/>
            </a:lvl2pPr>
            <a:lvl3pPr marL="2194560" indent="0">
              <a:buNone/>
              <a:defRPr sz="4320" b="1"/>
            </a:lvl3pPr>
            <a:lvl4pPr marL="3291840" indent="0">
              <a:buNone/>
              <a:defRPr sz="3840" b="1"/>
            </a:lvl4pPr>
            <a:lvl5pPr marL="4389120" indent="0">
              <a:buNone/>
              <a:defRPr sz="3840" b="1"/>
            </a:lvl5pPr>
            <a:lvl6pPr marL="5486400" indent="0">
              <a:buNone/>
              <a:defRPr sz="3840" b="1"/>
            </a:lvl6pPr>
            <a:lvl7pPr marL="6583680" indent="0">
              <a:buNone/>
              <a:defRPr sz="3840" b="1"/>
            </a:lvl7pPr>
            <a:lvl8pPr marL="7680960" indent="0">
              <a:buNone/>
              <a:defRPr sz="3840" b="1"/>
            </a:lvl8pPr>
            <a:lvl9pPr marL="8778240" indent="0">
              <a:buNone/>
              <a:defRPr sz="384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11621" y="12024360"/>
            <a:ext cx="9284016" cy="1768602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1109961" y="8069582"/>
            <a:ext cx="9329738" cy="3954778"/>
          </a:xfrm>
        </p:spPr>
        <p:txBody>
          <a:bodyPr anchor="b"/>
          <a:lstStyle>
            <a:lvl1pPr marL="0" indent="0">
              <a:buNone/>
              <a:defRPr sz="5760" b="1"/>
            </a:lvl1pPr>
            <a:lvl2pPr marL="1097280" indent="0">
              <a:buNone/>
              <a:defRPr sz="4800" b="1"/>
            </a:lvl2pPr>
            <a:lvl3pPr marL="2194560" indent="0">
              <a:buNone/>
              <a:defRPr sz="4320" b="1"/>
            </a:lvl3pPr>
            <a:lvl4pPr marL="3291840" indent="0">
              <a:buNone/>
              <a:defRPr sz="3840" b="1"/>
            </a:lvl4pPr>
            <a:lvl5pPr marL="4389120" indent="0">
              <a:buNone/>
              <a:defRPr sz="3840" b="1"/>
            </a:lvl5pPr>
            <a:lvl6pPr marL="5486400" indent="0">
              <a:buNone/>
              <a:defRPr sz="3840" b="1"/>
            </a:lvl6pPr>
            <a:lvl7pPr marL="6583680" indent="0">
              <a:buNone/>
              <a:defRPr sz="3840" b="1"/>
            </a:lvl7pPr>
            <a:lvl8pPr marL="7680960" indent="0">
              <a:buNone/>
              <a:defRPr sz="3840" b="1"/>
            </a:lvl8pPr>
            <a:lvl9pPr marL="8778240" indent="0">
              <a:buNone/>
              <a:defRPr sz="384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1109961" y="12024360"/>
            <a:ext cx="9329738" cy="1768602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2904A3-E80E-4D56-897A-0A874171664F}" type="datetimeFigureOut">
              <a:rPr lang="en-US" smtClean="0"/>
              <a:pPr/>
              <a:t>5/17/2017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330A9-7B9E-47F4-8128-D517B537945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0735057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2904A3-E80E-4D56-897A-0A874171664F}" type="datetimeFigureOut">
              <a:rPr lang="en-US" smtClean="0"/>
              <a:pPr/>
              <a:t>5/17/2017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330A9-7B9E-47F4-8128-D517B537945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7316195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2904A3-E80E-4D56-897A-0A874171664F}" type="datetimeFigureOut">
              <a:rPr lang="en-US" smtClean="0"/>
              <a:pPr/>
              <a:t>5/17/2017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330A9-7B9E-47F4-8128-D517B537945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2318154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1619" y="2194560"/>
            <a:ext cx="7078027" cy="7680960"/>
          </a:xfrm>
        </p:spPr>
        <p:txBody>
          <a:bodyPr anchor="b"/>
          <a:lstStyle>
            <a:lvl1pPr>
              <a:defRPr sz="768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329738" y="4739647"/>
            <a:ext cx="11109960" cy="23393400"/>
          </a:xfrm>
        </p:spPr>
        <p:txBody>
          <a:bodyPr/>
          <a:lstStyle>
            <a:lvl1pPr>
              <a:defRPr sz="7680"/>
            </a:lvl1pPr>
            <a:lvl2pPr>
              <a:defRPr sz="6720"/>
            </a:lvl2pPr>
            <a:lvl3pPr>
              <a:defRPr sz="5760"/>
            </a:lvl3pPr>
            <a:lvl4pPr>
              <a:defRPr sz="4800"/>
            </a:lvl4pPr>
            <a:lvl5pPr>
              <a:defRPr sz="4800"/>
            </a:lvl5pPr>
            <a:lvl6pPr>
              <a:defRPr sz="4800"/>
            </a:lvl6pPr>
            <a:lvl7pPr>
              <a:defRPr sz="4800"/>
            </a:lvl7pPr>
            <a:lvl8pPr>
              <a:defRPr sz="4800"/>
            </a:lvl8pPr>
            <a:lvl9pPr>
              <a:defRPr sz="4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11619" y="9875520"/>
            <a:ext cx="7078027" cy="18295622"/>
          </a:xfrm>
        </p:spPr>
        <p:txBody>
          <a:bodyPr/>
          <a:lstStyle>
            <a:lvl1pPr marL="0" indent="0">
              <a:buNone/>
              <a:defRPr sz="3840"/>
            </a:lvl1pPr>
            <a:lvl2pPr marL="1097280" indent="0">
              <a:buNone/>
              <a:defRPr sz="3360"/>
            </a:lvl2pPr>
            <a:lvl3pPr marL="2194560" indent="0">
              <a:buNone/>
              <a:defRPr sz="2880"/>
            </a:lvl3pPr>
            <a:lvl4pPr marL="3291840" indent="0">
              <a:buNone/>
              <a:defRPr sz="2400"/>
            </a:lvl4pPr>
            <a:lvl5pPr marL="4389120" indent="0">
              <a:buNone/>
              <a:defRPr sz="2400"/>
            </a:lvl5pPr>
            <a:lvl6pPr marL="5486400" indent="0">
              <a:buNone/>
              <a:defRPr sz="2400"/>
            </a:lvl6pPr>
            <a:lvl7pPr marL="6583680" indent="0">
              <a:buNone/>
              <a:defRPr sz="2400"/>
            </a:lvl7pPr>
            <a:lvl8pPr marL="7680960" indent="0">
              <a:buNone/>
              <a:defRPr sz="2400"/>
            </a:lvl8pPr>
            <a:lvl9pPr marL="8778240" indent="0">
              <a:buNone/>
              <a:defRPr sz="24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2904A3-E80E-4D56-897A-0A874171664F}" type="datetimeFigureOut">
              <a:rPr lang="en-US" smtClean="0"/>
              <a:pPr/>
              <a:t>5/17/2017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330A9-7B9E-47F4-8128-D517B537945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8468403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1619" y="2194560"/>
            <a:ext cx="7078027" cy="7680960"/>
          </a:xfrm>
        </p:spPr>
        <p:txBody>
          <a:bodyPr anchor="b"/>
          <a:lstStyle>
            <a:lvl1pPr>
              <a:defRPr sz="768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329738" y="4739647"/>
            <a:ext cx="11109960" cy="23393400"/>
          </a:xfrm>
        </p:spPr>
        <p:txBody>
          <a:bodyPr anchor="t"/>
          <a:lstStyle>
            <a:lvl1pPr marL="0" indent="0">
              <a:buNone/>
              <a:defRPr sz="7680"/>
            </a:lvl1pPr>
            <a:lvl2pPr marL="1097280" indent="0">
              <a:buNone/>
              <a:defRPr sz="6720"/>
            </a:lvl2pPr>
            <a:lvl3pPr marL="2194560" indent="0">
              <a:buNone/>
              <a:defRPr sz="5760"/>
            </a:lvl3pPr>
            <a:lvl4pPr marL="3291840" indent="0">
              <a:buNone/>
              <a:defRPr sz="4800"/>
            </a:lvl4pPr>
            <a:lvl5pPr marL="4389120" indent="0">
              <a:buNone/>
              <a:defRPr sz="4800"/>
            </a:lvl5pPr>
            <a:lvl6pPr marL="5486400" indent="0">
              <a:buNone/>
              <a:defRPr sz="4800"/>
            </a:lvl6pPr>
            <a:lvl7pPr marL="6583680" indent="0">
              <a:buNone/>
              <a:defRPr sz="4800"/>
            </a:lvl7pPr>
            <a:lvl8pPr marL="7680960" indent="0">
              <a:buNone/>
              <a:defRPr sz="4800"/>
            </a:lvl8pPr>
            <a:lvl9pPr marL="8778240" indent="0">
              <a:buNone/>
              <a:defRPr sz="48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11619" y="9875520"/>
            <a:ext cx="7078027" cy="18295622"/>
          </a:xfrm>
        </p:spPr>
        <p:txBody>
          <a:bodyPr/>
          <a:lstStyle>
            <a:lvl1pPr marL="0" indent="0">
              <a:buNone/>
              <a:defRPr sz="3840"/>
            </a:lvl1pPr>
            <a:lvl2pPr marL="1097280" indent="0">
              <a:buNone/>
              <a:defRPr sz="3360"/>
            </a:lvl2pPr>
            <a:lvl3pPr marL="2194560" indent="0">
              <a:buNone/>
              <a:defRPr sz="2880"/>
            </a:lvl3pPr>
            <a:lvl4pPr marL="3291840" indent="0">
              <a:buNone/>
              <a:defRPr sz="2400"/>
            </a:lvl4pPr>
            <a:lvl5pPr marL="4389120" indent="0">
              <a:buNone/>
              <a:defRPr sz="2400"/>
            </a:lvl5pPr>
            <a:lvl6pPr marL="5486400" indent="0">
              <a:buNone/>
              <a:defRPr sz="2400"/>
            </a:lvl6pPr>
            <a:lvl7pPr marL="6583680" indent="0">
              <a:buNone/>
              <a:defRPr sz="2400"/>
            </a:lvl7pPr>
            <a:lvl8pPr marL="7680960" indent="0">
              <a:buNone/>
              <a:defRPr sz="2400"/>
            </a:lvl8pPr>
            <a:lvl9pPr marL="8778240" indent="0">
              <a:buNone/>
              <a:defRPr sz="24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2904A3-E80E-4D56-897A-0A874171664F}" type="datetimeFigureOut">
              <a:rPr lang="en-US" smtClean="0"/>
              <a:pPr/>
              <a:t>5/17/2017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330A9-7B9E-47F4-8128-D517B537945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2088940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508760" y="1752607"/>
            <a:ext cx="18928080" cy="6362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08760" y="8763000"/>
            <a:ext cx="18928080" cy="2088642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508760" y="30510487"/>
            <a:ext cx="4937760" cy="1752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8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2904A3-E80E-4D56-897A-0A874171664F}" type="datetimeFigureOut">
              <a:rPr lang="en-US" smtClean="0"/>
              <a:pPr/>
              <a:t>5/17/2017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269480" y="30510487"/>
            <a:ext cx="7406640" cy="1752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8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499080" y="30510487"/>
            <a:ext cx="4937760" cy="1752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8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B330A9-7B9E-47F4-8128-D517B537945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1026716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2194560" rtl="0" eaLnBrk="1" latinLnBrk="0" hangingPunct="1">
        <a:lnSpc>
          <a:spcPct val="90000"/>
        </a:lnSpc>
        <a:spcBef>
          <a:spcPct val="0"/>
        </a:spcBef>
        <a:buNone/>
        <a:defRPr sz="105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48640" indent="-548640" algn="l" defTabSz="219456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6720" kern="1200">
          <a:solidFill>
            <a:schemeClr val="tx1"/>
          </a:solidFill>
          <a:latin typeface="+mn-lt"/>
          <a:ea typeface="+mn-ea"/>
          <a:cs typeface="+mn-cs"/>
        </a:defRPr>
      </a:lvl1pPr>
      <a:lvl2pPr marL="1645920" indent="-548640" algn="l" defTabSz="2194560" rtl="0" eaLnBrk="1" latinLnBrk="0" hangingPunct="1">
        <a:lnSpc>
          <a:spcPct val="90000"/>
        </a:lnSpc>
        <a:spcBef>
          <a:spcPts val="1200"/>
        </a:spcBef>
        <a:buFont typeface="Arial" panose="020B0604020202020204" pitchFamily="34" charset="0"/>
        <a:buChar char="•"/>
        <a:defRPr sz="5760" kern="1200">
          <a:solidFill>
            <a:schemeClr val="tx1"/>
          </a:solidFill>
          <a:latin typeface="+mn-lt"/>
          <a:ea typeface="+mn-ea"/>
          <a:cs typeface="+mn-cs"/>
        </a:defRPr>
      </a:lvl2pPr>
      <a:lvl3pPr marL="2743200" indent="-548640" algn="l" defTabSz="2194560" rtl="0" eaLnBrk="1" latinLnBrk="0" hangingPunct="1">
        <a:lnSpc>
          <a:spcPct val="90000"/>
        </a:lnSpc>
        <a:spcBef>
          <a:spcPts val="1200"/>
        </a:spcBef>
        <a:buFont typeface="Arial" panose="020B0604020202020204" pitchFamily="34" charset="0"/>
        <a:buChar char="•"/>
        <a:defRPr sz="4800" kern="1200">
          <a:solidFill>
            <a:schemeClr val="tx1"/>
          </a:solidFill>
          <a:latin typeface="+mn-lt"/>
          <a:ea typeface="+mn-ea"/>
          <a:cs typeface="+mn-cs"/>
        </a:defRPr>
      </a:lvl3pPr>
      <a:lvl4pPr marL="3840480" indent="-548640" algn="l" defTabSz="2194560" rtl="0" eaLnBrk="1" latinLnBrk="0" hangingPunct="1">
        <a:lnSpc>
          <a:spcPct val="90000"/>
        </a:lnSpc>
        <a:spcBef>
          <a:spcPts val="1200"/>
        </a:spcBef>
        <a:buFont typeface="Arial" panose="020B0604020202020204" pitchFamily="34" charset="0"/>
        <a:buChar char="•"/>
        <a:defRPr sz="4320" kern="1200">
          <a:solidFill>
            <a:schemeClr val="tx1"/>
          </a:solidFill>
          <a:latin typeface="+mn-lt"/>
          <a:ea typeface="+mn-ea"/>
          <a:cs typeface="+mn-cs"/>
        </a:defRPr>
      </a:lvl4pPr>
      <a:lvl5pPr marL="4937760" indent="-548640" algn="l" defTabSz="2194560" rtl="0" eaLnBrk="1" latinLnBrk="0" hangingPunct="1">
        <a:lnSpc>
          <a:spcPct val="90000"/>
        </a:lnSpc>
        <a:spcBef>
          <a:spcPts val="1200"/>
        </a:spcBef>
        <a:buFont typeface="Arial" panose="020B0604020202020204" pitchFamily="34" charset="0"/>
        <a:buChar char="•"/>
        <a:defRPr sz="4320" kern="1200">
          <a:solidFill>
            <a:schemeClr val="tx1"/>
          </a:solidFill>
          <a:latin typeface="+mn-lt"/>
          <a:ea typeface="+mn-ea"/>
          <a:cs typeface="+mn-cs"/>
        </a:defRPr>
      </a:lvl5pPr>
      <a:lvl6pPr marL="6035040" indent="-548640" algn="l" defTabSz="2194560" rtl="0" eaLnBrk="1" latinLnBrk="0" hangingPunct="1">
        <a:lnSpc>
          <a:spcPct val="90000"/>
        </a:lnSpc>
        <a:spcBef>
          <a:spcPts val="1200"/>
        </a:spcBef>
        <a:buFont typeface="Arial" panose="020B0604020202020204" pitchFamily="34" charset="0"/>
        <a:buChar char="•"/>
        <a:defRPr sz="4320" kern="1200">
          <a:solidFill>
            <a:schemeClr val="tx1"/>
          </a:solidFill>
          <a:latin typeface="+mn-lt"/>
          <a:ea typeface="+mn-ea"/>
          <a:cs typeface="+mn-cs"/>
        </a:defRPr>
      </a:lvl6pPr>
      <a:lvl7pPr marL="7132320" indent="-548640" algn="l" defTabSz="2194560" rtl="0" eaLnBrk="1" latinLnBrk="0" hangingPunct="1">
        <a:lnSpc>
          <a:spcPct val="90000"/>
        </a:lnSpc>
        <a:spcBef>
          <a:spcPts val="1200"/>
        </a:spcBef>
        <a:buFont typeface="Arial" panose="020B0604020202020204" pitchFamily="34" charset="0"/>
        <a:buChar char="•"/>
        <a:defRPr sz="4320" kern="1200">
          <a:solidFill>
            <a:schemeClr val="tx1"/>
          </a:solidFill>
          <a:latin typeface="+mn-lt"/>
          <a:ea typeface="+mn-ea"/>
          <a:cs typeface="+mn-cs"/>
        </a:defRPr>
      </a:lvl7pPr>
      <a:lvl8pPr marL="8229600" indent="-548640" algn="l" defTabSz="2194560" rtl="0" eaLnBrk="1" latinLnBrk="0" hangingPunct="1">
        <a:lnSpc>
          <a:spcPct val="90000"/>
        </a:lnSpc>
        <a:spcBef>
          <a:spcPts val="1200"/>
        </a:spcBef>
        <a:buFont typeface="Arial" panose="020B0604020202020204" pitchFamily="34" charset="0"/>
        <a:buChar char="•"/>
        <a:defRPr sz="4320" kern="1200">
          <a:solidFill>
            <a:schemeClr val="tx1"/>
          </a:solidFill>
          <a:latin typeface="+mn-lt"/>
          <a:ea typeface="+mn-ea"/>
          <a:cs typeface="+mn-cs"/>
        </a:defRPr>
      </a:lvl8pPr>
      <a:lvl9pPr marL="9326880" indent="-548640" algn="l" defTabSz="2194560" rtl="0" eaLnBrk="1" latinLnBrk="0" hangingPunct="1">
        <a:lnSpc>
          <a:spcPct val="90000"/>
        </a:lnSpc>
        <a:spcBef>
          <a:spcPts val="1200"/>
        </a:spcBef>
        <a:buFont typeface="Arial" panose="020B0604020202020204" pitchFamily="34" charset="0"/>
        <a:buChar char="•"/>
        <a:defRPr sz="43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194560" rtl="0" eaLnBrk="1" latinLnBrk="0" hangingPunct="1">
        <a:defRPr sz="4320" kern="1200">
          <a:solidFill>
            <a:schemeClr val="tx1"/>
          </a:solidFill>
          <a:latin typeface="+mn-lt"/>
          <a:ea typeface="+mn-ea"/>
          <a:cs typeface="+mn-cs"/>
        </a:defRPr>
      </a:lvl1pPr>
      <a:lvl2pPr marL="1097280" algn="l" defTabSz="2194560" rtl="0" eaLnBrk="1" latinLnBrk="0" hangingPunct="1">
        <a:defRPr sz="4320" kern="1200">
          <a:solidFill>
            <a:schemeClr val="tx1"/>
          </a:solidFill>
          <a:latin typeface="+mn-lt"/>
          <a:ea typeface="+mn-ea"/>
          <a:cs typeface="+mn-cs"/>
        </a:defRPr>
      </a:lvl2pPr>
      <a:lvl3pPr marL="2194560" algn="l" defTabSz="2194560" rtl="0" eaLnBrk="1" latinLnBrk="0" hangingPunct="1">
        <a:defRPr sz="4320" kern="1200">
          <a:solidFill>
            <a:schemeClr val="tx1"/>
          </a:solidFill>
          <a:latin typeface="+mn-lt"/>
          <a:ea typeface="+mn-ea"/>
          <a:cs typeface="+mn-cs"/>
        </a:defRPr>
      </a:lvl3pPr>
      <a:lvl4pPr marL="3291840" algn="l" defTabSz="2194560" rtl="0" eaLnBrk="1" latinLnBrk="0" hangingPunct="1">
        <a:defRPr sz="4320" kern="1200">
          <a:solidFill>
            <a:schemeClr val="tx1"/>
          </a:solidFill>
          <a:latin typeface="+mn-lt"/>
          <a:ea typeface="+mn-ea"/>
          <a:cs typeface="+mn-cs"/>
        </a:defRPr>
      </a:lvl4pPr>
      <a:lvl5pPr marL="4389120" algn="l" defTabSz="2194560" rtl="0" eaLnBrk="1" latinLnBrk="0" hangingPunct="1">
        <a:defRPr sz="4320" kern="1200">
          <a:solidFill>
            <a:schemeClr val="tx1"/>
          </a:solidFill>
          <a:latin typeface="+mn-lt"/>
          <a:ea typeface="+mn-ea"/>
          <a:cs typeface="+mn-cs"/>
        </a:defRPr>
      </a:lvl5pPr>
      <a:lvl6pPr marL="5486400" algn="l" defTabSz="2194560" rtl="0" eaLnBrk="1" latinLnBrk="0" hangingPunct="1">
        <a:defRPr sz="4320" kern="1200">
          <a:solidFill>
            <a:schemeClr val="tx1"/>
          </a:solidFill>
          <a:latin typeface="+mn-lt"/>
          <a:ea typeface="+mn-ea"/>
          <a:cs typeface="+mn-cs"/>
        </a:defRPr>
      </a:lvl6pPr>
      <a:lvl7pPr marL="6583680" algn="l" defTabSz="2194560" rtl="0" eaLnBrk="1" latinLnBrk="0" hangingPunct="1">
        <a:defRPr sz="4320" kern="1200">
          <a:solidFill>
            <a:schemeClr val="tx1"/>
          </a:solidFill>
          <a:latin typeface="+mn-lt"/>
          <a:ea typeface="+mn-ea"/>
          <a:cs typeface="+mn-cs"/>
        </a:defRPr>
      </a:lvl7pPr>
      <a:lvl8pPr marL="7680960" algn="l" defTabSz="2194560" rtl="0" eaLnBrk="1" latinLnBrk="0" hangingPunct="1">
        <a:defRPr sz="4320" kern="1200">
          <a:solidFill>
            <a:schemeClr val="tx1"/>
          </a:solidFill>
          <a:latin typeface="+mn-lt"/>
          <a:ea typeface="+mn-ea"/>
          <a:cs typeface="+mn-cs"/>
        </a:defRPr>
      </a:lvl8pPr>
      <a:lvl9pPr marL="8778240" algn="l" defTabSz="2194560" rtl="0" eaLnBrk="1" latinLnBrk="0" hangingPunct="1">
        <a:defRPr sz="43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ular Callout 176"/>
          <p:cNvSpPr/>
          <p:nvPr/>
        </p:nvSpPr>
        <p:spPr bwMode="auto">
          <a:xfrm>
            <a:off x="4732421" y="9628694"/>
            <a:ext cx="8147625" cy="1680705"/>
          </a:xfrm>
          <a:prstGeom prst="wedgeRoundRectCallout">
            <a:avLst>
              <a:gd name="adj1" fmla="val -63391"/>
              <a:gd name="adj2" fmla="val 7880"/>
              <a:gd name="adj3" fmla="val 16667"/>
            </a:avLst>
          </a:prstGeom>
          <a:ln>
            <a:headEnd type="none" w="med" len="med"/>
            <a:tailEnd type="stealth" w="med" len="med"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173038" indent="-173038" defTabSz="3657600">
              <a:buNone/>
            </a:pPr>
            <a:r>
              <a:rPr lang="en-US" sz="3200" dirty="0" smtClean="0">
                <a:latin typeface="Helvetica" panose="020B0604020202020204" pitchFamily="34" charset="0"/>
                <a:cs typeface="Helvetica" panose="020B0604020202020204" pitchFamily="34" charset="0"/>
                <a:sym typeface="Wingdings" pitchFamily="2" charset="2"/>
              </a:rPr>
              <a:t>Challenge:</a:t>
            </a:r>
            <a:r>
              <a:rPr lang="en-US" sz="3200" dirty="0">
                <a:latin typeface="Helvetica" panose="020B0604020202020204" pitchFamily="34" charset="0"/>
                <a:cs typeface="Helvetica" panose="020B0604020202020204" pitchFamily="34" charset="0"/>
                <a:sym typeface="Wingdings" pitchFamily="2" charset="2"/>
              </a:rPr>
              <a:t> </a:t>
            </a:r>
            <a:r>
              <a:rPr lang="en-US" sz="3200" dirty="0" smtClean="0">
                <a:latin typeface="Helvetica" panose="020B0604020202020204" pitchFamily="34" charset="0"/>
                <a:cs typeface="Helvetica" panose="020B0604020202020204" pitchFamily="34" charset="0"/>
                <a:sym typeface="Wingdings" pitchFamily="2" charset="2"/>
              </a:rPr>
              <a:t/>
            </a:r>
            <a:br>
              <a:rPr lang="en-US" sz="3200" dirty="0" smtClean="0">
                <a:latin typeface="Helvetica" panose="020B0604020202020204" pitchFamily="34" charset="0"/>
                <a:cs typeface="Helvetica" panose="020B0604020202020204" pitchFamily="34" charset="0"/>
                <a:sym typeface="Wingdings" pitchFamily="2" charset="2"/>
              </a:rPr>
            </a:br>
            <a:r>
              <a:rPr lang="en-US" sz="3200" dirty="0" smtClean="0">
                <a:latin typeface="Helvetica" panose="020B0604020202020204" pitchFamily="34" charset="0"/>
                <a:cs typeface="Helvetica" panose="020B0604020202020204" pitchFamily="34" charset="0"/>
                <a:sym typeface="Wingdings" pitchFamily="2" charset="2"/>
              </a:rPr>
              <a:t>Automatically pinpoint </a:t>
            </a:r>
            <a:r>
              <a:rPr lang="en-US" sz="3200" dirty="0">
                <a:latin typeface="Helvetica" panose="020B0604020202020204" pitchFamily="34" charset="0"/>
                <a:cs typeface="Helvetica" panose="020B0604020202020204" pitchFamily="34" charset="0"/>
                <a:sym typeface="Wingdings" pitchFamily="2" charset="2"/>
              </a:rPr>
              <a:t>the domain model </a:t>
            </a:r>
            <a:r>
              <a:rPr lang="en-US" sz="3200" dirty="0" smtClean="0">
                <a:latin typeface="Helvetica" panose="020B0604020202020204" pitchFamily="34" charset="0"/>
                <a:cs typeface="Helvetica" panose="020B0604020202020204" pitchFamily="34" charset="0"/>
                <a:sym typeface="Wingdings" pitchFamily="2" charset="2"/>
              </a:rPr>
              <a:t>classes: The high-level business concepts</a:t>
            </a:r>
            <a:endParaRPr lang="en-US" sz="3200" dirty="0">
              <a:latin typeface="Helvetica" panose="020B0604020202020204" pitchFamily="34" charset="0"/>
              <a:cs typeface="Helvetica" panose="020B0604020202020204" pitchFamily="34" charset="0"/>
              <a:sym typeface="Wingdings" pitchFamily="2" charset="2"/>
            </a:endParaRPr>
          </a:p>
        </p:txBody>
      </p:sp>
      <p:sp>
        <p:nvSpPr>
          <p:cNvPr id="4" name="Rectangle 16"/>
          <p:cNvSpPr>
            <a:spLocks noGrp="1" noChangeArrowheads="1"/>
          </p:cNvSpPr>
          <p:nvPr>
            <p:ph type="ctrTitle"/>
          </p:nvPr>
        </p:nvSpPr>
        <p:spPr>
          <a:xfrm>
            <a:off x="659732" y="215810"/>
            <a:ext cx="20626137" cy="2303576"/>
          </a:xfrm>
        </p:spPr>
        <p:txBody>
          <a:bodyPr>
            <a:normAutofit/>
          </a:bodyPr>
          <a:lstStyle/>
          <a:p>
            <a:pPr>
              <a:lnSpc>
                <a:spcPct val="110000"/>
              </a:lnSpc>
              <a:tabLst>
                <a:tab pos="11208093" algn="l"/>
              </a:tabLst>
            </a:pPr>
            <a:r>
              <a:rPr lang="en-US" sz="5500" b="1" u="sng" dirty="0">
                <a:latin typeface="Helvetica" panose="020B0604020202020204" pitchFamily="34" charset="0"/>
                <a:cs typeface="Helvetica" panose="020B0604020202020204" pitchFamily="34" charset="0"/>
              </a:rPr>
              <a:t>R</a:t>
            </a:r>
            <a:r>
              <a:rPr lang="en-US" sz="5500" b="1" dirty="0">
                <a:latin typeface="Helvetica" panose="020B0604020202020204" pitchFamily="34" charset="0"/>
                <a:cs typeface="Helvetica" panose="020B0604020202020204" pitchFamily="34" charset="0"/>
              </a:rPr>
              <a:t>everse </a:t>
            </a:r>
            <a:r>
              <a:rPr lang="en-US" sz="5500" b="1" u="sng" dirty="0">
                <a:latin typeface="Helvetica" panose="020B0604020202020204" pitchFamily="34" charset="0"/>
                <a:cs typeface="Helvetica" panose="020B0604020202020204" pitchFamily="34" charset="0"/>
              </a:rPr>
              <a:t>E</a:t>
            </a:r>
            <a:r>
              <a:rPr lang="en-US" sz="5500" b="1" dirty="0">
                <a:latin typeface="Helvetica" panose="020B0604020202020204" pitchFamily="34" charset="0"/>
                <a:cs typeface="Helvetica" panose="020B0604020202020204" pitchFamily="34" charset="0"/>
              </a:rPr>
              <a:t>ngineering </a:t>
            </a:r>
            <a:r>
              <a:rPr lang="en-US" sz="5500" b="1" u="sng" dirty="0">
                <a:latin typeface="Helvetica" panose="020B0604020202020204" pitchFamily="34" charset="0"/>
                <a:cs typeface="Helvetica" panose="020B0604020202020204" pitchFamily="34" charset="0"/>
              </a:rPr>
              <a:t>O</a:t>
            </a:r>
            <a:r>
              <a:rPr lang="en-US" sz="5500" b="1" dirty="0">
                <a:latin typeface="Helvetica" panose="020B0604020202020204" pitchFamily="34" charset="0"/>
                <a:cs typeface="Helvetica" panose="020B0604020202020204" pitchFamily="34" charset="0"/>
              </a:rPr>
              <a:t>bject-</a:t>
            </a:r>
            <a:r>
              <a:rPr lang="en-US" sz="5500" b="1" u="sng" dirty="0">
                <a:latin typeface="Helvetica" panose="020B0604020202020204" pitchFamily="34" charset="0"/>
                <a:cs typeface="Helvetica" panose="020B0604020202020204" pitchFamily="34" charset="0"/>
              </a:rPr>
              <a:t>O</a:t>
            </a:r>
            <a:r>
              <a:rPr lang="en-US" sz="5500" b="1" dirty="0">
                <a:latin typeface="Helvetica" panose="020B0604020202020204" pitchFamily="34" charset="0"/>
                <a:cs typeface="Helvetica" panose="020B0604020202020204" pitchFamily="34" charset="0"/>
              </a:rPr>
              <a:t>riented Applications</a:t>
            </a:r>
            <a:br>
              <a:rPr lang="en-US" sz="5500" b="1" dirty="0">
                <a:latin typeface="Helvetica" panose="020B0604020202020204" pitchFamily="34" charset="0"/>
                <a:cs typeface="Helvetica" panose="020B0604020202020204" pitchFamily="34" charset="0"/>
              </a:rPr>
            </a:br>
            <a:r>
              <a:rPr lang="en-US" sz="5500" b="1" dirty="0">
                <a:latin typeface="Helvetica" panose="020B0604020202020204" pitchFamily="34" charset="0"/>
                <a:cs typeface="Helvetica" panose="020B0604020202020204" pitchFamily="34" charset="0"/>
              </a:rPr>
              <a:t>Into High-Level Domain </a:t>
            </a:r>
            <a:r>
              <a:rPr lang="en-US" sz="5500" b="1" u="sng" dirty="0">
                <a:latin typeface="Helvetica" panose="020B0604020202020204" pitchFamily="34" charset="0"/>
                <a:cs typeface="Helvetica" panose="020B0604020202020204" pitchFamily="34" charset="0"/>
              </a:rPr>
              <a:t>M</a:t>
            </a:r>
            <a:r>
              <a:rPr lang="en-US" sz="5500" b="1" dirty="0">
                <a:latin typeface="Helvetica" panose="020B0604020202020204" pitchFamily="34" charset="0"/>
                <a:cs typeface="Helvetica" panose="020B0604020202020204" pitchFamily="34" charset="0"/>
              </a:rPr>
              <a:t>odels With </a:t>
            </a:r>
            <a:r>
              <a:rPr lang="en-US" sz="5500" b="1" u="sng" dirty="0">
                <a:latin typeface="Helvetica" panose="020B0604020202020204" pitchFamily="34" charset="0"/>
                <a:cs typeface="Helvetica" panose="020B0604020202020204" pitchFamily="34" charset="0"/>
              </a:rPr>
              <a:t>Reoom</a:t>
            </a:r>
            <a:endParaRPr lang="en-US" sz="5500" u="sng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5" name="Rectangle 16"/>
          <p:cNvSpPr txBox="1">
            <a:spLocks noChangeArrowheads="1"/>
          </p:cNvSpPr>
          <p:nvPr/>
        </p:nvSpPr>
        <p:spPr bwMode="auto">
          <a:xfrm>
            <a:off x="2933700" y="2604782"/>
            <a:ext cx="16078200" cy="249404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365720" tIns="182860" rIns="365720" bIns="182860" numCol="1" anchor="b" anchorCtr="0" compatLnSpc="1">
            <a:prstTxWarp prst="textNoShape">
              <a:avLst/>
            </a:prstTxWarp>
            <a:spAutoFit/>
          </a:bodyPr>
          <a:lstStyle>
            <a:lvl1pPr algn="ctr" defTabSz="3657193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defTabSz="3657193" rtl="0" fontAlgn="base">
              <a:spcBef>
                <a:spcPct val="0"/>
              </a:spcBef>
              <a:spcAft>
                <a:spcPct val="0"/>
              </a:spcAft>
              <a:defRPr sz="14400">
                <a:solidFill>
                  <a:schemeClr val="tx2"/>
                </a:solidFill>
                <a:latin typeface="Tahoma" pitchFamily="34" charset="0"/>
              </a:defRPr>
            </a:lvl2pPr>
            <a:lvl3pPr algn="l" defTabSz="3657193" rtl="0" fontAlgn="base">
              <a:spcBef>
                <a:spcPct val="0"/>
              </a:spcBef>
              <a:spcAft>
                <a:spcPct val="0"/>
              </a:spcAft>
              <a:defRPr sz="14400">
                <a:solidFill>
                  <a:schemeClr val="tx2"/>
                </a:solidFill>
                <a:latin typeface="Tahoma" pitchFamily="34" charset="0"/>
              </a:defRPr>
            </a:lvl3pPr>
            <a:lvl4pPr algn="l" defTabSz="3657193" rtl="0" fontAlgn="base">
              <a:spcBef>
                <a:spcPct val="0"/>
              </a:spcBef>
              <a:spcAft>
                <a:spcPct val="0"/>
              </a:spcAft>
              <a:defRPr sz="14400">
                <a:solidFill>
                  <a:schemeClr val="tx2"/>
                </a:solidFill>
                <a:latin typeface="Tahoma" pitchFamily="34" charset="0"/>
              </a:defRPr>
            </a:lvl4pPr>
            <a:lvl5pPr algn="l" defTabSz="3657193" rtl="0" fontAlgn="base">
              <a:spcBef>
                <a:spcPct val="0"/>
              </a:spcBef>
              <a:spcAft>
                <a:spcPct val="0"/>
              </a:spcAft>
              <a:defRPr sz="14400">
                <a:solidFill>
                  <a:schemeClr val="tx2"/>
                </a:solidFill>
                <a:latin typeface="Tahoma" pitchFamily="34" charset="0"/>
              </a:defRPr>
            </a:lvl5pPr>
            <a:lvl6pPr marL="457149" algn="l" defTabSz="3657193" rtl="0" fontAlgn="base">
              <a:spcBef>
                <a:spcPct val="0"/>
              </a:spcBef>
              <a:spcAft>
                <a:spcPct val="0"/>
              </a:spcAft>
              <a:defRPr sz="14400">
                <a:solidFill>
                  <a:schemeClr val="tx2"/>
                </a:solidFill>
                <a:latin typeface="Tahoma" pitchFamily="34" charset="0"/>
              </a:defRPr>
            </a:lvl6pPr>
            <a:lvl7pPr marL="914298" algn="l" defTabSz="3657193" rtl="0" fontAlgn="base">
              <a:spcBef>
                <a:spcPct val="0"/>
              </a:spcBef>
              <a:spcAft>
                <a:spcPct val="0"/>
              </a:spcAft>
              <a:defRPr sz="14400">
                <a:solidFill>
                  <a:schemeClr val="tx2"/>
                </a:solidFill>
                <a:latin typeface="Tahoma" pitchFamily="34" charset="0"/>
              </a:defRPr>
            </a:lvl7pPr>
            <a:lvl8pPr marL="1371448" algn="l" defTabSz="3657193" rtl="0" fontAlgn="base">
              <a:spcBef>
                <a:spcPct val="0"/>
              </a:spcBef>
              <a:spcAft>
                <a:spcPct val="0"/>
              </a:spcAft>
              <a:defRPr sz="14400">
                <a:solidFill>
                  <a:schemeClr val="tx2"/>
                </a:solidFill>
                <a:latin typeface="Tahoma" pitchFamily="34" charset="0"/>
              </a:defRPr>
            </a:lvl8pPr>
            <a:lvl9pPr marL="1828597" algn="l" defTabSz="3657193" rtl="0" fontAlgn="base">
              <a:spcBef>
                <a:spcPct val="0"/>
              </a:spcBef>
              <a:spcAft>
                <a:spcPct val="0"/>
              </a:spcAft>
              <a:defRPr sz="14400">
                <a:solidFill>
                  <a:schemeClr val="tx2"/>
                </a:solidFill>
                <a:latin typeface="Tahoma" pitchFamily="34" charset="0"/>
              </a:defRPr>
            </a:lvl9pPr>
          </a:lstStyle>
          <a:p>
            <a:pPr>
              <a:lnSpc>
                <a:spcPct val="110000"/>
              </a:lnSpc>
              <a:buNone/>
              <a:tabLst>
                <a:tab pos="11208093" algn="l"/>
              </a:tabLst>
            </a:pPr>
            <a:r>
              <a:rPr lang="en-US" sz="3200" dirty="0">
                <a:latin typeface="Helvetica" panose="020B0604020202020204" pitchFamily="34" charset="0"/>
                <a:cs typeface="Helvetica" panose="020B0604020202020204" pitchFamily="34" charset="0"/>
              </a:rPr>
              <a:t>Tuan </a:t>
            </a:r>
            <a:r>
              <a:rPr lang="en-US" sz="3200" dirty="0" err="1">
                <a:latin typeface="Helvetica" panose="020B0604020202020204" pitchFamily="34" charset="0"/>
                <a:cs typeface="Helvetica" panose="020B0604020202020204" pitchFamily="34" charset="0"/>
              </a:rPr>
              <a:t>Anh</a:t>
            </a:r>
            <a:r>
              <a:rPr lang="en-US" sz="3200" dirty="0">
                <a:latin typeface="Helvetica" panose="020B0604020202020204" pitchFamily="34" charset="0"/>
                <a:cs typeface="Helvetica" panose="020B0604020202020204" pitchFamily="34" charset="0"/>
              </a:rPr>
              <a:t> Nguyen, </a:t>
            </a:r>
            <a:r>
              <a:rPr lang="en-US" sz="3200" dirty="0" err="1">
                <a:latin typeface="Helvetica" panose="020B0604020202020204" pitchFamily="34" charset="0"/>
                <a:cs typeface="Helvetica" panose="020B0604020202020204" pitchFamily="34" charset="0"/>
              </a:rPr>
              <a:t>Christoph</a:t>
            </a:r>
            <a:r>
              <a:rPr lang="en-US" sz="3200" dirty="0">
                <a:latin typeface="Helvetica" panose="020B0604020202020204" pitchFamily="34" charset="0"/>
                <a:cs typeface="Helvetica" panose="020B0604020202020204" pitchFamily="34" charset="0"/>
              </a:rPr>
              <a:t> </a:t>
            </a:r>
            <a:r>
              <a:rPr lang="en-US" sz="3200" dirty="0" err="1">
                <a:latin typeface="Helvetica" panose="020B0604020202020204" pitchFamily="34" charset="0"/>
                <a:cs typeface="Helvetica" panose="020B0604020202020204" pitchFamily="34" charset="0"/>
              </a:rPr>
              <a:t>Csallner</a:t>
            </a:r>
            <a:endParaRPr lang="en-US" sz="3200" dirty="0"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>
              <a:lnSpc>
                <a:spcPct val="110000"/>
              </a:lnSpc>
              <a:buNone/>
              <a:tabLst>
                <a:tab pos="11208093" algn="l"/>
              </a:tabLst>
            </a:pPr>
            <a:r>
              <a:rPr lang="en-US" sz="3200" dirty="0" err="1">
                <a:latin typeface="Helvetica" panose="020B0604020202020204" pitchFamily="34" charset="0"/>
                <a:cs typeface="Helvetica" panose="020B0604020202020204" pitchFamily="34" charset="0"/>
              </a:rPr>
              <a:t>tanguyen@mavs.uta.edu</a:t>
            </a:r>
            <a:r>
              <a:rPr lang="en-US" sz="3200" dirty="0">
                <a:latin typeface="Helvetica" panose="020B0604020202020204" pitchFamily="34" charset="0"/>
                <a:cs typeface="Helvetica" panose="020B0604020202020204" pitchFamily="34" charset="0"/>
              </a:rPr>
              <a:t>, </a:t>
            </a:r>
            <a:r>
              <a:rPr lang="en-US" sz="3200" dirty="0" err="1">
                <a:latin typeface="Helvetica" panose="020B0604020202020204" pitchFamily="34" charset="0"/>
                <a:cs typeface="Helvetica" panose="020B0604020202020204" pitchFamily="34" charset="0"/>
              </a:rPr>
              <a:t>csallner@uta.edu</a:t>
            </a:r>
            <a:endParaRPr lang="en-US" sz="3200" dirty="0"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>
              <a:lnSpc>
                <a:spcPct val="110000"/>
              </a:lnSpc>
              <a:buNone/>
              <a:tabLst>
                <a:tab pos="11208093" algn="l"/>
              </a:tabLst>
            </a:pPr>
            <a:r>
              <a:rPr lang="en-US" sz="3200" dirty="0">
                <a:latin typeface="Helvetica" panose="020B0604020202020204" pitchFamily="34" charset="0"/>
                <a:cs typeface="Helvetica" panose="020B0604020202020204" pitchFamily="34" charset="0"/>
              </a:rPr>
              <a:t>Computer Science and Engineering Department</a:t>
            </a:r>
          </a:p>
          <a:p>
            <a:pPr>
              <a:lnSpc>
                <a:spcPct val="110000"/>
              </a:lnSpc>
              <a:buNone/>
              <a:tabLst>
                <a:tab pos="11208093" algn="l"/>
              </a:tabLst>
            </a:pPr>
            <a:r>
              <a:rPr lang="en-US" sz="3200" dirty="0">
                <a:latin typeface="Helvetica" panose="020B0604020202020204" pitchFamily="34" charset="0"/>
                <a:cs typeface="Helvetica" panose="020B0604020202020204" pitchFamily="34" charset="0"/>
              </a:rPr>
              <a:t>University of Texas at Arlington (UTA), USA</a:t>
            </a:r>
          </a:p>
        </p:txBody>
      </p:sp>
      <p:sp>
        <p:nvSpPr>
          <p:cNvPr id="13" name="Oval 12"/>
          <p:cNvSpPr/>
          <p:nvPr/>
        </p:nvSpPr>
        <p:spPr bwMode="auto">
          <a:xfrm>
            <a:off x="4224051" y="15004143"/>
            <a:ext cx="68155" cy="88295"/>
          </a:xfrm>
          <a:prstGeom prst="ellipse">
            <a:avLst/>
          </a:prstGeom>
          <a:noFill/>
          <a:ln w="76200" cap="flat" cmpd="sng" algn="ctr">
            <a:noFill/>
            <a:prstDash val="solid"/>
            <a:round/>
            <a:headEnd type="none" w="med" len="med"/>
            <a:tailEnd type="stealth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173038" marR="0" indent="-173038" algn="l" defTabSz="36576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0000"/>
              <a:buFontTx/>
              <a:buChar char="•"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14" name="Rounded Rectangular Callout 174"/>
          <p:cNvSpPr/>
          <p:nvPr/>
        </p:nvSpPr>
        <p:spPr bwMode="auto">
          <a:xfrm>
            <a:off x="669500" y="5821154"/>
            <a:ext cx="5649045" cy="1325988"/>
          </a:xfrm>
          <a:prstGeom prst="wedgeRoundRectCallout">
            <a:avLst>
              <a:gd name="adj1" fmla="val -22848"/>
              <a:gd name="adj2" fmla="val 72392"/>
              <a:gd name="adj3" fmla="val 16667"/>
            </a:avLst>
          </a:prstGeom>
          <a:ln>
            <a:headEnd type="none" w="med" len="med"/>
            <a:tailEnd type="stealth" w="med" len="med"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173038" marR="0" indent="-173038" algn="ctr" defTabSz="36576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0000"/>
              <a:buNone/>
              <a:tabLst/>
            </a:pPr>
            <a:r>
              <a:rPr lang="en-US" sz="3200" dirty="0">
                <a:latin typeface="Helvetica" panose="020B0604020202020204" pitchFamily="34" charset="0"/>
                <a:cs typeface="Helvetica" panose="020B0604020202020204" pitchFamily="34" charset="0"/>
              </a:rPr>
              <a:t>Which </a:t>
            </a:r>
            <a:r>
              <a:rPr lang="en-US" sz="3200" dirty="0" smtClean="0">
                <a:latin typeface="Helvetica" panose="020B0604020202020204" pitchFamily="34" charset="0"/>
                <a:cs typeface="Helvetica" panose="020B0604020202020204" pitchFamily="34" charset="0"/>
              </a:rPr>
              <a:t>of these N classes should </a:t>
            </a:r>
            <a:r>
              <a:rPr lang="en-US" sz="3200" dirty="0">
                <a:latin typeface="Helvetica" panose="020B0604020202020204" pitchFamily="34" charset="0"/>
                <a:cs typeface="Helvetica" panose="020B0604020202020204" pitchFamily="34" charset="0"/>
              </a:rPr>
              <a:t>I look at </a:t>
            </a:r>
            <a:r>
              <a:rPr lang="en-US" sz="3200" dirty="0" smtClean="0">
                <a:latin typeface="Helvetica" panose="020B0604020202020204" pitchFamily="34" charset="0"/>
                <a:cs typeface="Helvetica" panose="020B0604020202020204" pitchFamily="34" charset="0"/>
              </a:rPr>
              <a:t>first? </a:t>
            </a:r>
            <a:r>
              <a:rPr lang="en-US" sz="3200" dirty="0">
                <a:latin typeface="Helvetica" panose="020B0604020202020204" pitchFamily="34" charset="0"/>
                <a:cs typeface="Helvetica" panose="020B0604020202020204" pitchFamily="34" charset="0"/>
                <a:sym typeface="Wingdings" panose="05000000000000000000" pitchFamily="2" charset="2"/>
              </a:rPr>
              <a:t></a:t>
            </a:r>
            <a:endParaRPr kumimoji="0" lang="en-US" sz="320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19" name="Cloud Callout 218"/>
          <p:cNvSpPr/>
          <p:nvPr/>
        </p:nvSpPr>
        <p:spPr bwMode="auto">
          <a:xfrm>
            <a:off x="669500" y="3547971"/>
            <a:ext cx="5649046" cy="1730482"/>
          </a:xfrm>
          <a:prstGeom prst="cloudCallout">
            <a:avLst>
              <a:gd name="adj1" fmla="val -12332"/>
              <a:gd name="adj2" fmla="val 71045"/>
            </a:avLst>
          </a:prstGeom>
          <a:ln>
            <a:headEnd type="none" w="med" len="med"/>
            <a:tailEnd type="stealth" w="med" len="med"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173038" marR="0" indent="-173038" algn="ctr" defTabSz="36576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0000"/>
              <a:buNone/>
              <a:tabLst/>
            </a:pPr>
            <a:r>
              <a:rPr kumimoji="0" lang="en-US" sz="32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  <a:cs typeface="Helvetica" panose="020B0604020202020204" pitchFamily="34" charset="0"/>
              </a:rPr>
              <a:t>Maintain</a:t>
            </a:r>
            <a:r>
              <a:rPr lang="en-US" sz="3200" dirty="0">
                <a:solidFill>
                  <a:schemeClr val="tx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 </a:t>
            </a:r>
            <a:r>
              <a:rPr lang="en-US" sz="3200" dirty="0" smtClean="0">
                <a:solidFill>
                  <a:schemeClr val="tx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large software system</a:t>
            </a:r>
            <a:endParaRPr kumimoji="0" lang="en-US" sz="320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6759783" y="6448111"/>
            <a:ext cx="6250363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Tx/>
              <a:buChar char="-"/>
            </a:pPr>
            <a:r>
              <a:rPr lang="en-US" sz="3200" dirty="0" smtClean="0">
                <a:latin typeface="Helvetica" panose="020B0604020202020204" pitchFamily="34" charset="0"/>
                <a:cs typeface="Helvetica" panose="020B0604020202020204" pitchFamily="34" charset="0"/>
              </a:rPr>
              <a:t>Design documents typically not up to date with code.</a:t>
            </a:r>
          </a:p>
          <a:p>
            <a:pPr marL="457200" indent="-457200">
              <a:buFontTx/>
              <a:buChar char="-"/>
            </a:pPr>
            <a:r>
              <a:rPr lang="en-US" sz="3200" dirty="0" smtClean="0">
                <a:latin typeface="Helvetica" panose="020B0604020202020204" pitchFamily="34" charset="0"/>
                <a:cs typeface="Helvetica" panose="020B0604020202020204" pitchFamily="34" charset="0"/>
              </a:rPr>
              <a:t>Business concepts not </a:t>
            </a:r>
            <a:r>
              <a:rPr lang="en-US" sz="3200" dirty="0">
                <a:latin typeface="Helvetica" panose="020B0604020202020204" pitchFamily="34" charset="0"/>
                <a:cs typeface="Helvetica" panose="020B0604020202020204" pitchFamily="34" charset="0"/>
              </a:rPr>
              <a:t>readily available in the </a:t>
            </a:r>
            <a:r>
              <a:rPr lang="en-US" sz="3200" dirty="0" smtClean="0">
                <a:latin typeface="Helvetica" panose="020B0604020202020204" pitchFamily="34" charset="0"/>
                <a:cs typeface="Helvetica" panose="020B0604020202020204" pitchFamily="34" charset="0"/>
              </a:rPr>
              <a:t>code.</a:t>
            </a:r>
          </a:p>
          <a:p>
            <a:pPr marL="457200" indent="-457200">
              <a:buFontTx/>
              <a:buChar char="-"/>
            </a:pPr>
            <a:r>
              <a:rPr lang="en-US" sz="3200" dirty="0" smtClean="0">
                <a:latin typeface="Helvetica" panose="020B0604020202020204" pitchFamily="34" charset="0"/>
                <a:cs typeface="Helvetica" panose="020B0604020202020204" pitchFamily="34" charset="0"/>
              </a:rPr>
              <a:t>Requires </a:t>
            </a:r>
            <a:r>
              <a:rPr lang="en-US" sz="3200" dirty="0">
                <a:latin typeface="Helvetica" panose="020B0604020202020204" pitchFamily="34" charset="0"/>
                <a:cs typeface="Helvetica" panose="020B0604020202020204" pitchFamily="34" charset="0"/>
              </a:rPr>
              <a:t>reasoning about large complex code base</a:t>
            </a:r>
            <a:r>
              <a:rPr lang="en-US" sz="3200" dirty="0" smtClean="0">
                <a:latin typeface="Helvetica" panose="020B0604020202020204" pitchFamily="34" charset="0"/>
                <a:cs typeface="Helvetica" panose="020B0604020202020204" pitchFamily="34" charset="0"/>
              </a:rPr>
              <a:t>.</a:t>
            </a:r>
            <a:endParaRPr lang="en-US" sz="3200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802346" y="11852100"/>
            <a:ext cx="1207769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3600" b="1" dirty="0" smtClean="0">
                <a:latin typeface="Helvetica" panose="020B0604020202020204" pitchFamily="34" charset="0"/>
                <a:cs typeface="Helvetica" panose="020B0604020202020204" pitchFamily="34" charset="0"/>
              </a:rPr>
              <a:t>Reoom Approach</a:t>
            </a:r>
            <a:r>
              <a:rPr lang="en-US" sz="3600" b="1" dirty="0">
                <a:latin typeface="Helvetica" panose="020B0604020202020204" pitchFamily="34" charset="0"/>
                <a:cs typeface="Helvetica" panose="020B0604020202020204" pitchFamily="34" charset="0"/>
              </a:rPr>
              <a:t>: </a:t>
            </a:r>
            <a:r>
              <a:rPr lang="en-US" sz="3600" b="1" dirty="0" smtClean="0">
                <a:latin typeface="Helvetica" panose="020B0604020202020204" pitchFamily="34" charset="0"/>
                <a:cs typeface="Helvetica" panose="020B0604020202020204" pitchFamily="34" charset="0"/>
              </a:rPr>
              <a:t>Light-weight Static Analysis</a:t>
            </a:r>
            <a:endParaRPr lang="en-US" sz="3600" b="1" i="1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pic>
        <p:nvPicPr>
          <p:cNvPr id="82" name="Picture 81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02346" y="12683786"/>
            <a:ext cx="14060066" cy="5522013"/>
          </a:xfrm>
          <a:prstGeom prst="rect">
            <a:avLst/>
          </a:prstGeom>
        </p:spPr>
      </p:pic>
      <p:sp>
        <p:nvSpPr>
          <p:cNvPr id="85" name="TextBox 84"/>
          <p:cNvSpPr txBox="1"/>
          <p:nvPr/>
        </p:nvSpPr>
        <p:spPr>
          <a:xfrm>
            <a:off x="13539537" y="5724655"/>
            <a:ext cx="8153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3600" b="1" dirty="0" smtClean="0">
                <a:latin typeface="Helvetica" panose="020B0604020202020204" pitchFamily="34" charset="0"/>
                <a:cs typeface="Helvetica" panose="020B0604020202020204" pitchFamily="34" charset="0"/>
              </a:rPr>
              <a:t>Observations / Heuristics</a:t>
            </a:r>
            <a:endParaRPr lang="en-US" sz="3600" b="1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86" name="TextBox 85"/>
          <p:cNvSpPr txBox="1"/>
          <p:nvPr/>
        </p:nvSpPr>
        <p:spPr>
          <a:xfrm>
            <a:off x="6759784" y="5726936"/>
            <a:ext cx="54963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3600" b="1" dirty="0">
                <a:latin typeface="Helvetica" panose="020B0604020202020204" pitchFamily="34" charset="0"/>
                <a:cs typeface="Helvetica" panose="020B0604020202020204" pitchFamily="34" charset="0"/>
              </a:rPr>
              <a:t>Problem</a:t>
            </a:r>
            <a:endParaRPr lang="en-US" sz="3600" b="1" i="1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88" name="TextBox 87"/>
          <p:cNvSpPr txBox="1"/>
          <p:nvPr/>
        </p:nvSpPr>
        <p:spPr>
          <a:xfrm>
            <a:off x="13539537" y="6462034"/>
            <a:ext cx="8005010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latin typeface="Helvetica" panose="020B0604020202020204" pitchFamily="34" charset="0"/>
                <a:cs typeface="Helvetica" panose="020B0604020202020204" pitchFamily="34" charset="0"/>
              </a:rPr>
              <a:t>(O1)</a:t>
            </a:r>
            <a:r>
              <a:rPr lang="en-US" sz="3200" dirty="0">
                <a:latin typeface="Helvetica" panose="020B0604020202020204" pitchFamily="34" charset="0"/>
                <a:cs typeface="Helvetica" panose="020B0604020202020204" pitchFamily="34" charset="0"/>
              </a:rPr>
              <a:t> </a:t>
            </a:r>
            <a:r>
              <a:rPr lang="en-US" sz="3200" dirty="0" smtClean="0">
                <a:latin typeface="Helvetica" panose="020B0604020202020204" pitchFamily="34" charset="0"/>
                <a:cs typeface="Helvetica" panose="020B0604020202020204" pitchFamily="34" charset="0"/>
              </a:rPr>
              <a:t>If </a:t>
            </a:r>
            <a:r>
              <a:rPr lang="en-US" sz="3200" dirty="0">
                <a:latin typeface="Helvetica" panose="020B0604020202020204" pitchFamily="34" charset="0"/>
                <a:cs typeface="Helvetica" panose="020B0604020202020204" pitchFamily="34" charset="0"/>
              </a:rPr>
              <a:t>an intermediate result is a domain </a:t>
            </a:r>
            <a:r>
              <a:rPr lang="en-US" sz="3200" dirty="0" smtClean="0">
                <a:latin typeface="Helvetica" panose="020B0604020202020204" pitchFamily="34" charset="0"/>
                <a:cs typeface="Helvetica" panose="020B0604020202020204" pitchFamily="34" charset="0"/>
              </a:rPr>
              <a:t>model object, the code more </a:t>
            </a:r>
            <a:r>
              <a:rPr lang="en-US" sz="3200" dirty="0">
                <a:latin typeface="Helvetica" panose="020B0604020202020204" pitchFamily="34" charset="0"/>
                <a:cs typeface="Helvetica" panose="020B0604020202020204" pitchFamily="34" charset="0"/>
              </a:rPr>
              <a:t>likely </a:t>
            </a:r>
            <a:r>
              <a:rPr lang="en-US" sz="3200" dirty="0" smtClean="0">
                <a:latin typeface="Helvetica" panose="020B0604020202020204" pitchFamily="34" charset="0"/>
                <a:cs typeface="Helvetica" panose="020B0604020202020204" pitchFamily="34" charset="0"/>
              </a:rPr>
              <a:t>refers </a:t>
            </a:r>
            <a:r>
              <a:rPr lang="en-US" sz="3200" dirty="0">
                <a:latin typeface="Helvetica" panose="020B0604020202020204" pitchFamily="34" charset="0"/>
                <a:cs typeface="Helvetica" panose="020B0604020202020204" pitchFamily="34" charset="0"/>
              </a:rPr>
              <a:t>to </a:t>
            </a:r>
            <a:r>
              <a:rPr lang="en-US" sz="3200" dirty="0" smtClean="0">
                <a:latin typeface="Helvetica" panose="020B0604020202020204" pitchFamily="34" charset="0"/>
                <a:cs typeface="Helvetica" panose="020B0604020202020204" pitchFamily="34" charset="0"/>
              </a:rPr>
              <a:t>it explicitly:</a:t>
            </a:r>
          </a:p>
          <a:p>
            <a:r>
              <a:rPr lang="en-US" sz="3200" dirty="0">
                <a:latin typeface="Helvetica" panose="020B0604020202020204" pitchFamily="34" charset="0"/>
                <a:cs typeface="Helvetica" panose="020B0604020202020204" pitchFamily="34" charset="0"/>
              </a:rPr>
              <a:t>	</a:t>
            </a:r>
            <a:r>
              <a:rPr lang="en-US" sz="3200" dirty="0" smtClean="0">
                <a:latin typeface="Helvetica" panose="020B0604020202020204" pitchFamily="34" charset="0"/>
                <a:cs typeface="Helvetica" panose="020B0604020202020204" pitchFamily="34" charset="0"/>
              </a:rPr>
              <a:t>- Assign to local variable, field, </a:t>
            </a:r>
            <a:r>
              <a:rPr lang="en-US" sz="3200" smtClean="0">
                <a:latin typeface="Helvetica" panose="020B0604020202020204" pitchFamily="34" charset="0"/>
                <a:cs typeface="Helvetica" panose="020B0604020202020204" pitchFamily="34" charset="0"/>
              </a:rPr>
              <a:t>etc.</a:t>
            </a:r>
            <a:endParaRPr lang="en-US" sz="3200" dirty="0" smtClean="0"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r>
              <a:rPr lang="en-US" sz="3200" dirty="0">
                <a:latin typeface="Helvetica" panose="020B0604020202020204" pitchFamily="34" charset="0"/>
                <a:cs typeface="Helvetica" panose="020B0604020202020204" pitchFamily="34" charset="0"/>
              </a:rPr>
              <a:t>	</a:t>
            </a:r>
            <a:r>
              <a:rPr lang="en-US" sz="3200" dirty="0" smtClean="0">
                <a:latin typeface="Helvetica" panose="020B0604020202020204" pitchFamily="34" charset="0"/>
                <a:cs typeface="Helvetica" panose="020B0604020202020204" pitchFamily="34" charset="0"/>
              </a:rPr>
              <a:t>- May aid debugging</a:t>
            </a:r>
          </a:p>
          <a:p>
            <a:r>
              <a:rPr lang="en-US" sz="3200" dirty="0">
                <a:latin typeface="Helvetica" panose="020B0604020202020204" pitchFamily="34" charset="0"/>
                <a:cs typeface="Helvetica" panose="020B0604020202020204" pitchFamily="34" charset="0"/>
              </a:rPr>
              <a:t>	</a:t>
            </a:r>
            <a:r>
              <a:rPr lang="en-US" sz="3200" dirty="0" smtClean="0">
                <a:latin typeface="Helvetica" panose="020B0604020202020204" pitchFamily="34" charset="0"/>
                <a:cs typeface="Helvetica" panose="020B0604020202020204" pitchFamily="34" charset="0"/>
              </a:rPr>
              <a:t>- May be seen as more stable over time</a:t>
            </a:r>
            <a:endParaRPr lang="en-US" sz="3200" dirty="0"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r>
              <a:rPr lang="en-US" sz="3200" b="1" dirty="0">
                <a:latin typeface="Helvetica" panose="020B0604020202020204" pitchFamily="34" charset="0"/>
                <a:cs typeface="Helvetica" panose="020B0604020202020204" pitchFamily="34" charset="0"/>
              </a:rPr>
              <a:t>(O2)</a:t>
            </a:r>
            <a:r>
              <a:rPr lang="en-US" sz="3200" dirty="0">
                <a:latin typeface="Helvetica" panose="020B0604020202020204" pitchFamily="34" charset="0"/>
                <a:cs typeface="Helvetica" panose="020B0604020202020204" pitchFamily="34" charset="0"/>
              </a:rPr>
              <a:t> A domain model class is likely used together with other domain model </a:t>
            </a:r>
            <a:r>
              <a:rPr lang="en-US" sz="3200" dirty="0" smtClean="0">
                <a:latin typeface="Helvetica" panose="020B0604020202020204" pitchFamily="34" charset="0"/>
                <a:cs typeface="Helvetica" panose="020B0604020202020204" pitchFamily="34" charset="0"/>
              </a:rPr>
              <a:t>classes</a:t>
            </a:r>
          </a:p>
          <a:p>
            <a:r>
              <a:rPr lang="en-US" sz="3200" dirty="0">
                <a:latin typeface="Helvetica" panose="020B0604020202020204" pitchFamily="34" charset="0"/>
                <a:cs typeface="Helvetica" panose="020B0604020202020204" pitchFamily="34" charset="0"/>
              </a:rPr>
              <a:t>	- </a:t>
            </a:r>
            <a:r>
              <a:rPr lang="en-US" sz="3200" dirty="0" smtClean="0">
                <a:latin typeface="Helvetica" panose="020B0604020202020204" pitchFamily="34" charset="0"/>
                <a:cs typeface="Helvetica" panose="020B0604020202020204" pitchFamily="34" charset="0"/>
              </a:rPr>
              <a:t>To </a:t>
            </a:r>
            <a:r>
              <a:rPr lang="en-US" sz="3200" dirty="0">
                <a:latin typeface="Helvetica" panose="020B0604020202020204" pitchFamily="34" charset="0"/>
                <a:cs typeface="Helvetica" panose="020B0604020202020204" pitchFamily="34" charset="0"/>
              </a:rPr>
              <a:t>navigate </a:t>
            </a:r>
            <a:r>
              <a:rPr lang="en-US" sz="3200" dirty="0" smtClean="0">
                <a:latin typeface="Helvetica" panose="020B0604020202020204" pitchFamily="34" charset="0"/>
                <a:cs typeface="Helvetica" panose="020B0604020202020204" pitchFamily="34" charset="0"/>
              </a:rPr>
              <a:t>domain relations</a:t>
            </a:r>
          </a:p>
          <a:p>
            <a:r>
              <a:rPr lang="en-US" sz="3200" dirty="0">
                <a:latin typeface="Helvetica" panose="020B0604020202020204" pitchFamily="34" charset="0"/>
                <a:cs typeface="Helvetica" panose="020B0604020202020204" pitchFamily="34" charset="0"/>
              </a:rPr>
              <a:t>	</a:t>
            </a:r>
            <a:r>
              <a:rPr lang="en-US" sz="3200" dirty="0" smtClean="0">
                <a:latin typeface="Helvetica" panose="020B0604020202020204" pitchFamily="34" charset="0"/>
                <a:cs typeface="Helvetica" panose="020B0604020202020204" pitchFamily="34" charset="0"/>
              </a:rPr>
              <a:t>- To provide business functions</a:t>
            </a:r>
            <a:endParaRPr lang="en-US" sz="3200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90" name="TextBox 89"/>
          <p:cNvSpPr txBox="1"/>
          <p:nvPr/>
        </p:nvSpPr>
        <p:spPr>
          <a:xfrm>
            <a:off x="802346" y="18263110"/>
            <a:ext cx="2048352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3200" dirty="0" smtClean="0">
                <a:latin typeface="Helvetica" panose="020B0604020202020204" pitchFamily="34" charset="0"/>
                <a:cs typeface="Helvetica" panose="020B0604020202020204" pitchFamily="34" charset="0"/>
              </a:rPr>
              <a:t>(1</a:t>
            </a:r>
            <a:r>
              <a:rPr lang="en-US" sz="3200" dirty="0">
                <a:latin typeface="Helvetica" panose="020B0604020202020204" pitchFamily="34" charset="0"/>
                <a:cs typeface="Helvetica" panose="020B0604020202020204" pitchFamily="34" charset="0"/>
              </a:rPr>
              <a:t>) Check O1: </a:t>
            </a:r>
            <a:r>
              <a:rPr lang="en-US" sz="3200" dirty="0" smtClean="0">
                <a:latin typeface="Helvetica" panose="020B0604020202020204" pitchFamily="34" charset="0"/>
                <a:cs typeface="Helvetica" panose="020B0604020202020204" pitchFamily="34" charset="0"/>
              </a:rPr>
              <a:t>Annotate </a:t>
            </a:r>
            <a:r>
              <a:rPr lang="en-US" sz="3200" dirty="0">
                <a:latin typeface="Helvetica" panose="020B0604020202020204" pitchFamily="34" charset="0"/>
                <a:cs typeface="Helvetica" panose="020B0604020202020204" pitchFamily="34" charset="0"/>
              </a:rPr>
              <a:t>each method </a:t>
            </a:r>
            <a:r>
              <a:rPr lang="en-US" sz="3200" i="1" dirty="0" smtClean="0">
                <a:latin typeface="Helvetica" panose="020B0604020202020204" pitchFamily="34" charset="0"/>
                <a:cs typeface="Helvetica" panose="020B0604020202020204" pitchFamily="34" charset="0"/>
              </a:rPr>
              <a:t>m</a:t>
            </a:r>
            <a:r>
              <a:rPr lang="en-US" sz="3200" dirty="0" smtClean="0">
                <a:latin typeface="Helvetica" panose="020B0604020202020204" pitchFamily="34" charset="0"/>
                <a:cs typeface="Helvetica" panose="020B0604020202020204" pitchFamily="34" charset="0"/>
              </a:rPr>
              <a:t> with classes </a:t>
            </a:r>
            <a:r>
              <a:rPr lang="en-US" sz="3200" i="1" dirty="0" smtClean="0">
                <a:latin typeface="Helvetica" panose="020B0604020202020204" pitchFamily="34" charset="0"/>
                <a:cs typeface="Helvetica" panose="020B0604020202020204" pitchFamily="34" charset="0"/>
              </a:rPr>
              <a:t>m</a:t>
            </a:r>
            <a:r>
              <a:rPr lang="en-US" sz="3200" dirty="0" smtClean="0">
                <a:latin typeface="Helvetica" panose="020B0604020202020204" pitchFamily="34" charset="0"/>
                <a:cs typeface="Helvetica" panose="020B0604020202020204" pitchFamily="34" charset="0"/>
              </a:rPr>
              <a:t>’s code </a:t>
            </a:r>
            <a:r>
              <a:rPr lang="en-US" sz="3200" dirty="0">
                <a:latin typeface="Helvetica" panose="020B0604020202020204" pitchFamily="34" charset="0"/>
                <a:cs typeface="Helvetica" panose="020B0604020202020204" pitchFamily="34" charset="0"/>
              </a:rPr>
              <a:t>refers to </a:t>
            </a:r>
            <a:r>
              <a:rPr lang="en-US" sz="3200" dirty="0" smtClean="0">
                <a:latin typeface="Helvetica" panose="020B0604020202020204" pitchFamily="34" charset="0"/>
                <a:cs typeface="Helvetica" panose="020B0604020202020204" pitchFamily="34" charset="0"/>
              </a:rPr>
              <a:t>explicitly. Example: 8 methods, 3 classes </a:t>
            </a:r>
          </a:p>
          <a:p>
            <a:pPr>
              <a:buNone/>
            </a:pPr>
            <a:r>
              <a:rPr lang="en-US" sz="3200" dirty="0" smtClean="0">
                <a:latin typeface="Helvetica" panose="020B0604020202020204" pitchFamily="34" charset="0"/>
                <a:cs typeface="Helvetica" panose="020B0604020202020204" pitchFamily="34" charset="0"/>
              </a:rPr>
              <a:t>(2</a:t>
            </a:r>
            <a:r>
              <a:rPr lang="en-US" sz="3200" dirty="0">
                <a:latin typeface="Helvetica" panose="020B0604020202020204" pitchFamily="34" charset="0"/>
                <a:cs typeface="Helvetica" panose="020B0604020202020204" pitchFamily="34" charset="0"/>
              </a:rPr>
              <a:t>) Check O2: </a:t>
            </a:r>
            <a:r>
              <a:rPr lang="en-US" sz="3200" dirty="0" smtClean="0">
                <a:latin typeface="Helvetica" panose="020B0604020202020204" pitchFamily="34" charset="0"/>
                <a:cs typeface="Helvetica" panose="020B0604020202020204" pitchFamily="34" charset="0"/>
              </a:rPr>
              <a:t>Remove </a:t>
            </a:r>
            <a:r>
              <a:rPr lang="en-US" sz="3200" i="1" dirty="0" smtClean="0">
                <a:latin typeface="Helvetica" panose="020B0604020202020204" pitchFamily="34" charset="0"/>
                <a:cs typeface="Helvetica" panose="020B0604020202020204" pitchFamily="34" charset="0"/>
              </a:rPr>
              <a:t>m</a:t>
            </a:r>
            <a:r>
              <a:rPr lang="en-US" sz="3200" dirty="0" smtClean="0">
                <a:latin typeface="Helvetica" panose="020B0604020202020204" pitchFamily="34" charset="0"/>
                <a:cs typeface="Helvetica" panose="020B0604020202020204" pitchFamily="34" charset="0"/>
              </a:rPr>
              <a:t> </a:t>
            </a:r>
            <a:r>
              <a:rPr lang="en-US" sz="3200" dirty="0">
                <a:latin typeface="Helvetica" panose="020B0604020202020204" pitchFamily="34" charset="0"/>
                <a:cs typeface="Helvetica" panose="020B0604020202020204" pitchFamily="34" charset="0"/>
              </a:rPr>
              <a:t>from </a:t>
            </a:r>
            <a:r>
              <a:rPr lang="en-US" sz="3200" dirty="0" smtClean="0">
                <a:latin typeface="Helvetica" panose="020B0604020202020204" pitchFamily="34" charset="0"/>
                <a:cs typeface="Helvetica" panose="020B0604020202020204" pitchFamily="34" charset="0"/>
              </a:rPr>
              <a:t>call </a:t>
            </a:r>
            <a:r>
              <a:rPr lang="en-US" sz="3200" dirty="0">
                <a:latin typeface="Helvetica" panose="020B0604020202020204" pitchFamily="34" charset="0"/>
                <a:cs typeface="Helvetica" panose="020B0604020202020204" pitchFamily="34" charset="0"/>
              </a:rPr>
              <a:t>graph if </a:t>
            </a:r>
            <a:r>
              <a:rPr lang="en-US" sz="3200" i="1" dirty="0">
                <a:latin typeface="Helvetica" panose="020B0604020202020204" pitchFamily="34" charset="0"/>
                <a:cs typeface="Helvetica" panose="020B0604020202020204" pitchFamily="34" charset="0"/>
              </a:rPr>
              <a:t>m</a:t>
            </a:r>
            <a:r>
              <a:rPr lang="en-US" sz="3200" dirty="0">
                <a:latin typeface="Helvetica" panose="020B0604020202020204" pitchFamily="34" charset="0"/>
                <a:cs typeface="Helvetica" panose="020B0604020202020204" pitchFamily="34" charset="0"/>
              </a:rPr>
              <a:t> does </a:t>
            </a:r>
            <a:r>
              <a:rPr lang="en-US" sz="3200" dirty="0" smtClean="0">
                <a:latin typeface="Helvetica" panose="020B0604020202020204" pitchFamily="34" charset="0"/>
                <a:cs typeface="Helvetica" panose="020B0604020202020204" pitchFamily="34" charset="0"/>
              </a:rPr>
              <a:t>not appear </a:t>
            </a:r>
            <a:r>
              <a:rPr lang="en-US" sz="3200" dirty="0">
                <a:latin typeface="Helvetica" panose="020B0604020202020204" pitchFamily="34" charset="0"/>
                <a:cs typeface="Helvetica" panose="020B0604020202020204" pitchFamily="34" charset="0"/>
              </a:rPr>
              <a:t>in </a:t>
            </a:r>
            <a:r>
              <a:rPr lang="en-US" sz="3200" dirty="0" smtClean="0">
                <a:latin typeface="Helvetica" panose="020B0604020202020204" pitchFamily="34" charset="0"/>
                <a:cs typeface="Helvetica" panose="020B0604020202020204" pitchFamily="34" charset="0"/>
              </a:rPr>
              <a:t>a </a:t>
            </a:r>
            <a:r>
              <a:rPr lang="en-US" sz="3200" dirty="0">
                <a:latin typeface="Helvetica" panose="020B0604020202020204" pitchFamily="34" charset="0"/>
                <a:cs typeface="Helvetica" panose="020B0604020202020204" pitchFamily="34" charset="0"/>
              </a:rPr>
              <a:t>call chain that explicitly refers to </a:t>
            </a:r>
            <a:r>
              <a:rPr lang="en-US" sz="3200" dirty="0" smtClean="0">
                <a:latin typeface="Helvetica" panose="020B0604020202020204" pitchFamily="34" charset="0"/>
                <a:cs typeface="Helvetica" panose="020B0604020202020204" pitchFamily="34" charset="0"/>
              </a:rPr>
              <a:t>≥2 classes</a:t>
            </a:r>
          </a:p>
          <a:p>
            <a:pPr>
              <a:buNone/>
            </a:pPr>
            <a:r>
              <a:rPr lang="en-US" sz="3200" dirty="0" smtClean="0">
                <a:latin typeface="Helvetica" panose="020B0604020202020204" pitchFamily="34" charset="0"/>
                <a:cs typeface="Helvetica" panose="020B0604020202020204" pitchFamily="34" charset="0"/>
              </a:rPr>
              <a:t>(</a:t>
            </a:r>
            <a:r>
              <a:rPr lang="en-US" sz="3200" dirty="0">
                <a:latin typeface="Helvetica" panose="020B0604020202020204" pitchFamily="34" charset="0"/>
                <a:cs typeface="Helvetica" panose="020B0604020202020204" pitchFamily="34" charset="0"/>
              </a:rPr>
              <a:t>3) </a:t>
            </a:r>
            <a:r>
              <a:rPr lang="en-US" sz="3200" dirty="0" smtClean="0">
                <a:latin typeface="Helvetica" panose="020B0604020202020204" pitchFamily="34" charset="0"/>
                <a:cs typeface="Helvetica" panose="020B0604020202020204" pitchFamily="34" charset="0"/>
              </a:rPr>
              <a:t>Rank classes </a:t>
            </a:r>
            <a:r>
              <a:rPr lang="en-US" sz="3200" dirty="0">
                <a:latin typeface="Helvetica" panose="020B0604020202020204" pitchFamily="34" charset="0"/>
                <a:cs typeface="Helvetica" panose="020B0604020202020204" pitchFamily="34" charset="0"/>
              </a:rPr>
              <a:t>that annotate </a:t>
            </a:r>
            <a:r>
              <a:rPr lang="en-US" sz="3200" dirty="0" smtClean="0">
                <a:latin typeface="Helvetica" panose="020B0604020202020204" pitchFamily="34" charset="0"/>
                <a:cs typeface="Helvetica" panose="020B0604020202020204" pitchFamily="34" charset="0"/>
              </a:rPr>
              <a:t>remaining methods, by </a:t>
            </a:r>
            <a:r>
              <a:rPr lang="en-US" sz="3200" dirty="0">
                <a:latin typeface="Helvetica" panose="020B0604020202020204" pitchFamily="34" charset="0"/>
                <a:cs typeface="Helvetica" panose="020B0604020202020204" pitchFamily="34" charset="0"/>
              </a:rPr>
              <a:t>how often they are referenced </a:t>
            </a:r>
            <a:r>
              <a:rPr lang="en-US" sz="3200" dirty="0" smtClean="0">
                <a:latin typeface="Helvetica" panose="020B0604020202020204" pitchFamily="34" charset="0"/>
                <a:cs typeface="Helvetica" panose="020B0604020202020204" pitchFamily="34" charset="0"/>
              </a:rPr>
              <a:t>explicitly</a:t>
            </a:r>
            <a:endParaRPr lang="en-US" sz="3200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pic>
        <p:nvPicPr>
          <p:cNvPr id="95" name="Picture 94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4169" y="24874639"/>
            <a:ext cx="21480378" cy="2975233"/>
          </a:xfrm>
          <a:prstGeom prst="rect">
            <a:avLst/>
          </a:prstGeom>
        </p:spPr>
      </p:pic>
      <p:sp>
        <p:nvSpPr>
          <p:cNvPr id="97" name="TextBox 96"/>
          <p:cNvSpPr txBox="1"/>
          <p:nvPr/>
        </p:nvSpPr>
        <p:spPr>
          <a:xfrm>
            <a:off x="802347" y="27754202"/>
            <a:ext cx="20212811" cy="26161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3600" b="1" dirty="0" smtClean="0">
                <a:latin typeface="Helvetica" panose="020B0604020202020204" pitchFamily="34" charset="0"/>
                <a:cs typeface="Helvetica" panose="020B0604020202020204" pitchFamily="34" charset="0"/>
              </a:rPr>
              <a:t>Reoom vs. closest competitor—Womble</a:t>
            </a:r>
            <a:r>
              <a:rPr lang="en-US" sz="3600" dirty="0" smtClean="0">
                <a:latin typeface="Helvetica" panose="020B0604020202020204" pitchFamily="34" charset="0"/>
                <a:cs typeface="Helvetica" panose="020B0604020202020204" pitchFamily="34" charset="0"/>
              </a:rPr>
              <a:t>*:</a:t>
            </a:r>
            <a:r>
              <a:rPr lang="en-US" sz="3200" dirty="0" smtClean="0">
                <a:latin typeface="Helvetica" panose="020B0604020202020204" pitchFamily="34" charset="0"/>
                <a:cs typeface="Helvetica" panose="020B0604020202020204" pitchFamily="34" charset="0"/>
              </a:rPr>
              <a:t> Higher precision (p) </a:t>
            </a:r>
            <a:r>
              <a:rPr lang="en-US" sz="3200" dirty="0">
                <a:latin typeface="Helvetica" panose="020B0604020202020204" pitchFamily="34" charset="0"/>
                <a:cs typeface="Helvetica" panose="020B0604020202020204" pitchFamily="34" charset="0"/>
              </a:rPr>
              <a:t>and recall </a:t>
            </a:r>
            <a:r>
              <a:rPr lang="en-US" sz="3200" dirty="0" smtClean="0">
                <a:latin typeface="Helvetica" panose="020B0604020202020204" pitchFamily="34" charset="0"/>
                <a:cs typeface="Helvetica" panose="020B0604020202020204" pitchFamily="34" charset="0"/>
              </a:rPr>
              <a:t>(r) values </a:t>
            </a:r>
            <a:r>
              <a:rPr lang="en-US" sz="3200" dirty="0">
                <a:latin typeface="Helvetica" panose="020B0604020202020204" pitchFamily="34" charset="0"/>
                <a:cs typeface="Helvetica" panose="020B0604020202020204" pitchFamily="34" charset="0"/>
              </a:rPr>
              <a:t>are better; SH = SweetHome3D 1.5; c = classes and interfaces; </a:t>
            </a:r>
            <a:r>
              <a:rPr lang="en-US" sz="3200" b="1" dirty="0">
                <a:latin typeface="Helvetica" panose="020B0604020202020204" pitchFamily="34" charset="0"/>
                <a:cs typeface="Helvetica" panose="020B0604020202020204" pitchFamily="34" charset="0"/>
              </a:rPr>
              <a:t>d = domain model classes in c</a:t>
            </a:r>
            <a:r>
              <a:rPr lang="en-US" sz="3200" dirty="0">
                <a:latin typeface="Helvetica" panose="020B0604020202020204" pitchFamily="34" charset="0"/>
                <a:cs typeface="Helvetica" panose="020B0604020202020204" pitchFamily="34" charset="0"/>
              </a:rPr>
              <a:t>; t = </a:t>
            </a:r>
            <a:r>
              <a:rPr lang="en-US" sz="3200" dirty="0" smtClean="0">
                <a:latin typeface="Helvetica" panose="020B0604020202020204" pitchFamily="34" charset="0"/>
                <a:cs typeface="Helvetica" panose="020B0604020202020204" pitchFamily="34" charset="0"/>
              </a:rPr>
              <a:t>runtime (Womble </a:t>
            </a:r>
            <a:r>
              <a:rPr lang="en-US" sz="3200" b="1" dirty="0" smtClean="0">
                <a:latin typeface="Helvetica" panose="020B0604020202020204" pitchFamily="34" charset="0"/>
                <a:cs typeface="Helvetica" panose="020B0604020202020204" pitchFamily="34" charset="0"/>
              </a:rPr>
              <a:t>seeded: sum of d runs</a:t>
            </a:r>
            <a:r>
              <a:rPr lang="en-US" sz="3200" dirty="0" smtClean="0">
                <a:latin typeface="Helvetica" panose="020B0604020202020204" pitchFamily="34" charset="0"/>
                <a:cs typeface="Helvetica" panose="020B0604020202020204" pitchFamily="34" charset="0"/>
              </a:rPr>
              <a:t>, Reoom Light: sum of three runs) ; ∩</a:t>
            </a:r>
            <a:r>
              <a:rPr lang="en-US" sz="3200" dirty="0">
                <a:latin typeface="Helvetica" panose="020B0604020202020204" pitchFamily="34" charset="0"/>
                <a:cs typeface="Helvetica" panose="020B0604020202020204" pitchFamily="34" charset="0"/>
              </a:rPr>
              <a:t>/∪ = results for classes identified by each or any seeded Womble run; </a:t>
            </a:r>
            <a:r>
              <a:rPr lang="en-US" sz="3200" dirty="0" smtClean="0">
                <a:latin typeface="Helvetica" panose="020B0604020202020204" pitchFamily="34" charset="0"/>
                <a:cs typeface="Helvetica" panose="020B0604020202020204" pitchFamily="34" charset="0"/>
              </a:rPr>
              <a:t>Ø = average </a:t>
            </a:r>
            <a:r>
              <a:rPr lang="en-US" sz="3200" dirty="0">
                <a:latin typeface="Helvetica" panose="020B0604020202020204" pitchFamily="34" charset="0"/>
                <a:cs typeface="Helvetica" panose="020B0604020202020204" pitchFamily="34" charset="0"/>
              </a:rPr>
              <a:t>precision and recall of Womble’s seeded runs. </a:t>
            </a:r>
            <a:r>
              <a:rPr lang="en-US" sz="3200" dirty="0" smtClean="0">
                <a:latin typeface="Helvetica" panose="020B0604020202020204" pitchFamily="34" charset="0"/>
                <a:cs typeface="Helvetica" panose="020B0604020202020204" pitchFamily="34" charset="0"/>
              </a:rPr>
              <a:t>Experimental setup: 16 </a:t>
            </a:r>
            <a:r>
              <a:rPr lang="en-US" sz="3200" dirty="0">
                <a:latin typeface="Helvetica" panose="020B0604020202020204" pitchFamily="34" charset="0"/>
                <a:cs typeface="Helvetica" panose="020B0604020202020204" pitchFamily="34" charset="0"/>
              </a:rPr>
              <a:t>GB RAM 2.6 </a:t>
            </a:r>
            <a:r>
              <a:rPr lang="en-US" sz="3200" dirty="0" smtClean="0">
                <a:latin typeface="Helvetica" panose="020B0604020202020204" pitchFamily="34" charset="0"/>
                <a:cs typeface="Helvetica" panose="020B0604020202020204" pitchFamily="34" charset="0"/>
              </a:rPr>
              <a:t>GHz Core </a:t>
            </a:r>
            <a:r>
              <a:rPr lang="en-US" sz="3200" dirty="0">
                <a:latin typeface="Helvetica" panose="020B0604020202020204" pitchFamily="34" charset="0"/>
                <a:cs typeface="Helvetica" panose="020B0604020202020204" pitchFamily="34" charset="0"/>
              </a:rPr>
              <a:t>i7 MacBook Pro running OS X </a:t>
            </a:r>
            <a:r>
              <a:rPr lang="en-US" sz="3200" dirty="0" smtClean="0">
                <a:latin typeface="Helvetica" panose="020B0604020202020204" pitchFamily="34" charset="0"/>
                <a:cs typeface="Helvetica" panose="020B0604020202020204" pitchFamily="34" charset="0"/>
              </a:rPr>
              <a:t>10.10.2.</a:t>
            </a:r>
            <a:endParaRPr lang="en-US" sz="3200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98" name="TextBox 97"/>
          <p:cNvSpPr txBox="1"/>
          <p:nvPr/>
        </p:nvSpPr>
        <p:spPr>
          <a:xfrm>
            <a:off x="659732" y="30973985"/>
            <a:ext cx="2035542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3200" dirty="0">
                <a:latin typeface="Helvetica" panose="020B0604020202020204" pitchFamily="34" charset="0"/>
                <a:cs typeface="Helvetica" panose="020B0604020202020204" pitchFamily="34" charset="0"/>
              </a:rPr>
              <a:t>(*) D. Jackson and A. </a:t>
            </a:r>
            <a:r>
              <a:rPr lang="en-US" sz="3200" dirty="0" err="1" smtClean="0">
                <a:latin typeface="Helvetica" panose="020B0604020202020204" pitchFamily="34" charset="0"/>
                <a:cs typeface="Helvetica" panose="020B0604020202020204" pitchFamily="34" charset="0"/>
              </a:rPr>
              <a:t>Waingold</a:t>
            </a:r>
            <a:r>
              <a:rPr lang="en-US" sz="3200" dirty="0" smtClean="0">
                <a:latin typeface="Helvetica" panose="020B0604020202020204" pitchFamily="34" charset="0"/>
                <a:cs typeface="Helvetica" panose="020B0604020202020204" pitchFamily="34" charset="0"/>
              </a:rPr>
              <a:t>: </a:t>
            </a:r>
            <a:r>
              <a:rPr lang="en-US" sz="3200" dirty="0">
                <a:latin typeface="Helvetica" panose="020B0604020202020204" pitchFamily="34" charset="0"/>
                <a:cs typeface="Helvetica" panose="020B0604020202020204" pitchFamily="34" charset="0"/>
              </a:rPr>
              <a:t>"Lightweight extraction of object models from bytecode," in </a:t>
            </a:r>
            <a:r>
              <a:rPr lang="en-US" sz="3200" i="1" dirty="0">
                <a:latin typeface="Helvetica" panose="020B0604020202020204" pitchFamily="34" charset="0"/>
                <a:cs typeface="Helvetica" panose="020B0604020202020204" pitchFamily="34" charset="0"/>
              </a:rPr>
              <a:t>Proc. 21st </a:t>
            </a:r>
            <a:r>
              <a:rPr lang="en-US" sz="3200" i="1" dirty="0" smtClean="0">
                <a:latin typeface="Helvetica" panose="020B0604020202020204" pitchFamily="34" charset="0"/>
                <a:cs typeface="Helvetica" panose="020B0604020202020204" pitchFamily="34" charset="0"/>
              </a:rPr>
              <a:t>ACM/IEEE </a:t>
            </a:r>
            <a:r>
              <a:rPr lang="en-US" sz="3200" i="1" dirty="0">
                <a:latin typeface="Helvetica" panose="020B0604020202020204" pitchFamily="34" charset="0"/>
                <a:cs typeface="Helvetica" panose="020B0604020202020204" pitchFamily="34" charset="0"/>
              </a:rPr>
              <a:t>International Conference on Software Engineering (ICSE)</a:t>
            </a:r>
            <a:r>
              <a:rPr lang="en-US" sz="3200" dirty="0">
                <a:latin typeface="Helvetica" panose="020B0604020202020204" pitchFamily="34" charset="0"/>
                <a:cs typeface="Helvetica" panose="020B0604020202020204" pitchFamily="34" charset="0"/>
              </a:rPr>
              <a:t>. ACM, May 1999, pp. </a:t>
            </a:r>
            <a:r>
              <a:rPr lang="en-US" sz="3200" dirty="0" smtClean="0">
                <a:latin typeface="Helvetica" panose="020B0604020202020204" pitchFamily="34" charset="0"/>
                <a:cs typeface="Helvetica" panose="020B0604020202020204" pitchFamily="34" charset="0"/>
              </a:rPr>
              <a:t>194—202.</a:t>
            </a:r>
            <a:endParaRPr lang="en-US" sz="3200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pic>
        <p:nvPicPr>
          <p:cNvPr id="1026" name="Picture 2" descr="Image result for tired programmer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02348" y="6991494"/>
            <a:ext cx="4370666" cy="43736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5" name="Cloud Callout 218"/>
          <p:cNvSpPr/>
          <p:nvPr/>
        </p:nvSpPr>
        <p:spPr bwMode="auto">
          <a:xfrm>
            <a:off x="15996944" y="22293227"/>
            <a:ext cx="5300956" cy="2071596"/>
          </a:xfrm>
          <a:prstGeom prst="cloudCallout">
            <a:avLst>
              <a:gd name="adj1" fmla="val -60916"/>
              <a:gd name="adj2" fmla="val -53289"/>
            </a:avLst>
          </a:prstGeom>
          <a:ln>
            <a:headEnd type="none" w="med" len="med"/>
            <a:tailEnd type="stealth" w="med" len="med"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173038" indent="-173038" algn="ctr" defTabSz="365760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0000"/>
            </a:pPr>
            <a:r>
              <a:rPr lang="en-US" sz="3200" dirty="0" smtClean="0">
                <a:solidFill>
                  <a:schemeClr val="dk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Reoom Light: Reoom without step (2)</a:t>
            </a:r>
            <a:endParaRPr lang="en-US" sz="3200" dirty="0">
              <a:solidFill>
                <a:schemeClr val="dk1"/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659731" y="22972484"/>
            <a:ext cx="20355427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Tx/>
              <a:buChar char="-"/>
            </a:pPr>
            <a:r>
              <a:rPr lang="en-US" sz="3200" dirty="0" err="1" smtClean="0">
                <a:latin typeface="Helvetica" panose="020B0604020202020204" pitchFamily="34" charset="0"/>
                <a:cs typeface="Helvetica" panose="020B0604020202020204" pitchFamily="34" charset="0"/>
              </a:rPr>
              <a:t>jMusic</a:t>
            </a:r>
            <a:r>
              <a:rPr lang="en-US" sz="3200" dirty="0">
                <a:latin typeface="Helvetica" panose="020B0604020202020204" pitchFamily="34" charset="0"/>
                <a:cs typeface="Helvetica" panose="020B0604020202020204" pitchFamily="34" charset="0"/>
              </a:rPr>
              <a:t>: </a:t>
            </a:r>
            <a:r>
              <a:rPr lang="en-US" sz="3200" dirty="0" smtClean="0">
                <a:latin typeface="Helvetica" panose="020B0604020202020204" pitchFamily="34" charset="0"/>
                <a:cs typeface="Helvetica" panose="020B0604020202020204" pitchFamily="34" charset="0"/>
              </a:rPr>
              <a:t>“These [five] classes form the </a:t>
            </a:r>
            <a:r>
              <a:rPr lang="en-US" sz="3200" dirty="0">
                <a:latin typeface="Helvetica" panose="020B0604020202020204" pitchFamily="34" charset="0"/>
                <a:cs typeface="Helvetica" panose="020B0604020202020204" pitchFamily="34" charset="0"/>
              </a:rPr>
              <a:t>backbone of the </a:t>
            </a:r>
            <a:r>
              <a:rPr lang="en-US" sz="3200" dirty="0" err="1">
                <a:latin typeface="Helvetica" panose="020B0604020202020204" pitchFamily="34" charset="0"/>
                <a:cs typeface="Helvetica" panose="020B0604020202020204" pitchFamily="34" charset="0"/>
              </a:rPr>
              <a:t>jMusic</a:t>
            </a:r>
            <a:r>
              <a:rPr lang="en-US" sz="3200" dirty="0">
                <a:latin typeface="Helvetica" panose="020B0604020202020204" pitchFamily="34" charset="0"/>
                <a:cs typeface="Helvetica" panose="020B0604020202020204" pitchFamily="34" charset="0"/>
              </a:rPr>
              <a:t> data </a:t>
            </a:r>
            <a:r>
              <a:rPr lang="en-US" sz="3200" dirty="0" smtClean="0">
                <a:latin typeface="Helvetica" panose="020B0604020202020204" pitchFamily="34" charset="0"/>
                <a:cs typeface="Helvetica" panose="020B0604020202020204" pitchFamily="34" charset="0"/>
              </a:rPr>
              <a:t>structure”</a:t>
            </a:r>
          </a:p>
          <a:p>
            <a:pPr marL="457200" indent="-457200">
              <a:buFontTx/>
              <a:buChar char="-"/>
            </a:pPr>
            <a:r>
              <a:rPr lang="en-US" sz="3200" dirty="0" smtClean="0">
                <a:latin typeface="Helvetica" panose="020B0604020202020204" pitchFamily="34" charset="0"/>
                <a:cs typeface="Helvetica" panose="020B0604020202020204" pitchFamily="34" charset="0"/>
              </a:rPr>
              <a:t>pdf-</a:t>
            </a:r>
            <a:r>
              <a:rPr lang="en-US" sz="3200" dirty="0" err="1" smtClean="0">
                <a:latin typeface="Helvetica" panose="020B0604020202020204" pitchFamily="34" charset="0"/>
                <a:cs typeface="Helvetica" panose="020B0604020202020204" pitchFamily="34" charset="0"/>
              </a:rPr>
              <a:t>sam</a:t>
            </a:r>
            <a:r>
              <a:rPr lang="en-US" sz="3200" dirty="0" smtClean="0">
                <a:latin typeface="Helvetica" panose="020B0604020202020204" pitchFamily="34" charset="0"/>
                <a:cs typeface="Helvetica" panose="020B0604020202020204" pitchFamily="34" charset="0"/>
              </a:rPr>
              <a:t>: Identified domain classes with our own domain knowledge</a:t>
            </a:r>
          </a:p>
          <a:p>
            <a:pPr marL="457200" indent="-457200">
              <a:buFontTx/>
              <a:buChar char="-"/>
            </a:pPr>
            <a:r>
              <a:rPr lang="en-US" sz="3200" dirty="0" err="1" smtClean="0">
                <a:latin typeface="Helvetica" panose="020B0604020202020204" pitchFamily="34" charset="0"/>
                <a:cs typeface="Helvetica" panose="020B0604020202020204" pitchFamily="34" charset="0"/>
              </a:rPr>
              <a:t>pizza_wo</a:t>
            </a:r>
            <a:r>
              <a:rPr lang="en-US" sz="3200" dirty="0" smtClean="0">
                <a:latin typeface="Helvetica" panose="020B0604020202020204" pitchFamily="34" charset="0"/>
                <a:cs typeface="Helvetica" panose="020B0604020202020204" pitchFamily="34" charset="0"/>
              </a:rPr>
              <a:t>: Plain Java version of </a:t>
            </a:r>
            <a:r>
              <a:rPr lang="en-US" sz="3200" dirty="0">
                <a:latin typeface="Helvetica" panose="020B0604020202020204" pitchFamily="34" charset="0"/>
                <a:cs typeface="Helvetica" panose="020B0604020202020204" pitchFamily="34" charset="0"/>
                <a:sym typeface="Wingdings" panose="05000000000000000000" pitchFamily="2" charset="2"/>
              </a:rPr>
              <a:t>well documented </a:t>
            </a:r>
            <a:r>
              <a:rPr lang="en-US" sz="3200" dirty="0" smtClean="0">
                <a:latin typeface="Helvetica" panose="020B0604020202020204" pitchFamily="34" charset="0"/>
                <a:cs typeface="Helvetica" panose="020B0604020202020204" pitchFamily="34" charset="0"/>
              </a:rPr>
              <a:t>pizza shop tutorial</a:t>
            </a:r>
          </a:p>
          <a:p>
            <a:pPr marL="457200" indent="-457200">
              <a:buFontTx/>
              <a:buChar char="-"/>
            </a:pPr>
            <a:r>
              <a:rPr lang="en-US" sz="3200" dirty="0" smtClean="0">
                <a:latin typeface="Helvetica" panose="020B0604020202020204" pitchFamily="34" charset="0"/>
                <a:cs typeface="Helvetica" panose="020B0604020202020204" pitchFamily="34" charset="0"/>
              </a:rPr>
              <a:t>SweetHome3D</a:t>
            </a:r>
            <a:r>
              <a:rPr lang="en-US" sz="3200" dirty="0">
                <a:latin typeface="Helvetica" panose="020B0604020202020204" pitchFamily="34" charset="0"/>
                <a:cs typeface="Helvetica" panose="020B0604020202020204" pitchFamily="34" charset="0"/>
              </a:rPr>
              <a:t>: “This UML diagram should </a:t>
            </a:r>
            <a:r>
              <a:rPr lang="en-US" sz="3200" dirty="0" smtClean="0">
                <a:latin typeface="Helvetica" panose="020B0604020202020204" pitchFamily="34" charset="0"/>
                <a:cs typeface="Helvetica" panose="020B0604020202020204" pitchFamily="34" charset="0"/>
              </a:rPr>
              <a:t>help you </a:t>
            </a:r>
            <a:r>
              <a:rPr lang="en-US" sz="3200" dirty="0">
                <a:latin typeface="Helvetica" panose="020B0604020202020204" pitchFamily="34" charset="0"/>
                <a:cs typeface="Helvetica" panose="020B0604020202020204" pitchFamily="34" charset="0"/>
              </a:rPr>
              <a:t>understand which classes are </a:t>
            </a:r>
            <a:r>
              <a:rPr lang="en-US" sz="3200" dirty="0" smtClean="0">
                <a:latin typeface="Helvetica" panose="020B0604020202020204" pitchFamily="34" charset="0"/>
                <a:cs typeface="Helvetica" panose="020B0604020202020204" pitchFamily="34" charset="0"/>
              </a:rPr>
              <a:t>available [..]”</a:t>
            </a:r>
            <a:endParaRPr lang="en-US" sz="3200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659732" y="22251309"/>
            <a:ext cx="663140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3600" b="1" dirty="0" smtClean="0">
                <a:latin typeface="Helvetica" panose="020B0604020202020204" pitchFamily="34" charset="0"/>
                <a:cs typeface="Helvetica" panose="020B0604020202020204" pitchFamily="34" charset="0"/>
              </a:rPr>
              <a:t>Subjects</a:t>
            </a:r>
            <a:endParaRPr lang="en-US" sz="3600" b="1" i="1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14886934" y="11902685"/>
            <a:ext cx="680600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3600" b="1" dirty="0" smtClean="0">
                <a:latin typeface="Helvetica" panose="020B0604020202020204" pitchFamily="34" charset="0"/>
                <a:cs typeface="Helvetica" panose="020B0604020202020204" pitchFamily="34" charset="0"/>
              </a:rPr>
              <a:t>Implementation</a:t>
            </a:r>
            <a:endParaRPr lang="en-US" sz="3600" b="1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14862412" y="12640064"/>
            <a:ext cx="6682134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Tx/>
              <a:buChar char="-"/>
            </a:pPr>
            <a:r>
              <a:rPr lang="en-US" sz="3200" dirty="0" smtClean="0">
                <a:latin typeface="Helvetica" panose="020B0604020202020204" pitchFamily="34" charset="0"/>
                <a:cs typeface="Helvetica" panose="020B0604020202020204" pitchFamily="34" charset="0"/>
              </a:rPr>
              <a:t>On </a:t>
            </a:r>
            <a:r>
              <a:rPr lang="en-US" sz="3200" dirty="0">
                <a:latin typeface="Helvetica" panose="020B0604020202020204" pitchFamily="34" charset="0"/>
                <a:cs typeface="Helvetica" panose="020B0604020202020204" pitchFamily="34" charset="0"/>
              </a:rPr>
              <a:t>top of static inter-procedural Java analysis framework </a:t>
            </a:r>
            <a:r>
              <a:rPr lang="en-US" sz="3200" dirty="0" err="1" smtClean="0">
                <a:latin typeface="Helvetica" panose="020B0604020202020204" pitchFamily="34" charset="0"/>
                <a:cs typeface="Helvetica" panose="020B0604020202020204" pitchFamily="34" charset="0"/>
              </a:rPr>
              <a:t>MoDisco</a:t>
            </a:r>
            <a:endParaRPr lang="en-US" sz="3200" dirty="0" smtClean="0"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marL="457200" indent="-457200">
              <a:buFontTx/>
              <a:buChar char="-"/>
            </a:pPr>
            <a:r>
              <a:rPr lang="en-US" sz="3200" dirty="0" smtClean="0">
                <a:latin typeface="Helvetica" panose="020B0604020202020204" pitchFamily="34" charset="0"/>
                <a:cs typeface="Helvetica" panose="020B0604020202020204" pitchFamily="34" charset="0"/>
              </a:rPr>
              <a:t>Call graph: Explicit </a:t>
            </a:r>
            <a:r>
              <a:rPr lang="en-US" sz="3200" dirty="0">
                <a:latin typeface="Helvetica" panose="020B0604020202020204" pitchFamily="34" charset="0"/>
                <a:cs typeface="Helvetica" panose="020B0604020202020204" pitchFamily="34" charset="0"/>
              </a:rPr>
              <a:t>method </a:t>
            </a:r>
            <a:r>
              <a:rPr lang="en-US" sz="3200" dirty="0" smtClean="0">
                <a:latin typeface="Helvetica" panose="020B0604020202020204" pitchFamily="34" charset="0"/>
                <a:cs typeface="Helvetica" panose="020B0604020202020204" pitchFamily="34" charset="0"/>
              </a:rPr>
              <a:t>and constructor </a:t>
            </a:r>
            <a:r>
              <a:rPr lang="en-US" sz="3200" dirty="0">
                <a:latin typeface="Helvetica" panose="020B0604020202020204" pitchFamily="34" charset="0"/>
                <a:cs typeface="Helvetica" panose="020B0604020202020204" pitchFamily="34" charset="0"/>
              </a:rPr>
              <a:t>calls </a:t>
            </a:r>
            <a:r>
              <a:rPr lang="en-US" sz="3200" dirty="0" smtClean="0">
                <a:latin typeface="Helvetica" panose="020B0604020202020204" pitchFamily="34" charset="0"/>
                <a:cs typeface="Helvetica" panose="020B0604020202020204" pitchFamily="34" charset="0"/>
              </a:rPr>
              <a:t>in analyzed public </a:t>
            </a:r>
            <a:r>
              <a:rPr lang="en-US" sz="3200" dirty="0">
                <a:latin typeface="Helvetica" panose="020B0604020202020204" pitchFamily="34" charset="0"/>
                <a:cs typeface="Helvetica" panose="020B0604020202020204" pitchFamily="34" charset="0"/>
              </a:rPr>
              <a:t>methods and </a:t>
            </a:r>
            <a:r>
              <a:rPr lang="en-US" sz="3200" dirty="0" smtClean="0">
                <a:latin typeface="Helvetica" panose="020B0604020202020204" pitchFamily="34" charset="0"/>
                <a:cs typeface="Helvetica" panose="020B0604020202020204" pitchFamily="34" charset="0"/>
              </a:rPr>
              <a:t>constructors</a:t>
            </a:r>
          </a:p>
          <a:p>
            <a:pPr marL="457200" indent="-457200">
              <a:buFontTx/>
              <a:buChar char="-"/>
            </a:pPr>
            <a:r>
              <a:rPr lang="en-US" sz="3200" dirty="0" smtClean="0">
                <a:latin typeface="Helvetica" panose="020B0604020202020204" pitchFamily="34" charset="0"/>
                <a:cs typeface="Helvetica" panose="020B0604020202020204" pitchFamily="34" charset="0"/>
              </a:rPr>
              <a:t>Over-approximates virtual calls</a:t>
            </a:r>
          </a:p>
          <a:p>
            <a:pPr marL="457200" indent="-457200">
              <a:buFontTx/>
              <a:buChar char="-"/>
            </a:pPr>
            <a:r>
              <a:rPr lang="en-US" sz="3200" dirty="0" smtClean="0">
                <a:latin typeface="Helvetica" panose="020B0604020202020204" pitchFamily="34" charset="0"/>
                <a:cs typeface="Helvetica" panose="020B0604020202020204" pitchFamily="34" charset="0"/>
              </a:rPr>
              <a:t>Not captured: Calls via reflection, bytecode, </a:t>
            </a:r>
            <a:r>
              <a:rPr lang="en-US" sz="3200" dirty="0">
                <a:latin typeface="Helvetica" panose="020B0604020202020204" pitchFamily="34" charset="0"/>
                <a:cs typeface="Helvetica" panose="020B0604020202020204" pitchFamily="34" charset="0"/>
              </a:rPr>
              <a:t>or native code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659731" y="20904815"/>
            <a:ext cx="20355427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Tx/>
              <a:buChar char="-"/>
            </a:pPr>
            <a:r>
              <a:rPr lang="en-US" sz="3200" dirty="0" smtClean="0">
                <a:latin typeface="Helvetica" panose="020B0604020202020204" pitchFamily="34" charset="0"/>
                <a:cs typeface="Helvetica" panose="020B0604020202020204" pitchFamily="34" charset="0"/>
              </a:rPr>
              <a:t>How do Reoom </a:t>
            </a:r>
            <a:r>
              <a:rPr lang="en-US" sz="3200" dirty="0">
                <a:latin typeface="Helvetica" panose="020B0604020202020204" pitchFamily="34" charset="0"/>
                <a:cs typeface="Helvetica" panose="020B0604020202020204" pitchFamily="34" charset="0"/>
              </a:rPr>
              <a:t>and Womble </a:t>
            </a:r>
            <a:r>
              <a:rPr lang="en-US" sz="3200" dirty="0" smtClean="0">
                <a:latin typeface="Helvetica" panose="020B0604020202020204" pitchFamily="34" charset="0"/>
                <a:cs typeface="Helvetica" panose="020B0604020202020204" pitchFamily="34" charset="0"/>
              </a:rPr>
              <a:t>compare </a:t>
            </a:r>
            <a:r>
              <a:rPr lang="en-US" sz="3200" dirty="0">
                <a:latin typeface="Helvetica" panose="020B0604020202020204" pitchFamily="34" charset="0"/>
                <a:cs typeface="Helvetica" panose="020B0604020202020204" pitchFamily="34" charset="0"/>
              </a:rPr>
              <a:t>in </a:t>
            </a:r>
            <a:r>
              <a:rPr lang="en-US" sz="3200" b="1" dirty="0">
                <a:latin typeface="Helvetica" panose="020B0604020202020204" pitchFamily="34" charset="0"/>
                <a:cs typeface="Helvetica" panose="020B0604020202020204" pitchFamily="34" charset="0"/>
              </a:rPr>
              <a:t>runtime performance (RQ1</a:t>
            </a:r>
            <a:r>
              <a:rPr lang="en-US" sz="3200" b="1" dirty="0" smtClean="0">
                <a:latin typeface="Helvetica" panose="020B0604020202020204" pitchFamily="34" charset="0"/>
                <a:cs typeface="Helvetica" panose="020B0604020202020204" pitchFamily="34" charset="0"/>
              </a:rPr>
              <a:t>)</a:t>
            </a:r>
            <a:r>
              <a:rPr lang="en-US" sz="3200" dirty="0" smtClean="0">
                <a:latin typeface="Helvetica" panose="020B0604020202020204" pitchFamily="34" charset="0"/>
                <a:cs typeface="Helvetica" panose="020B0604020202020204" pitchFamily="34" charset="0"/>
              </a:rPr>
              <a:t> and </a:t>
            </a:r>
            <a:r>
              <a:rPr lang="en-US" sz="3200" b="1" dirty="0" smtClean="0">
                <a:latin typeface="Helvetica" panose="020B0604020202020204" pitchFamily="34" charset="0"/>
                <a:cs typeface="Helvetica" panose="020B0604020202020204" pitchFamily="34" charset="0"/>
              </a:rPr>
              <a:t>precision and recall (RQ2)?</a:t>
            </a:r>
          </a:p>
          <a:p>
            <a:pPr marL="457200" indent="-457200">
              <a:buFontTx/>
              <a:buChar char="-"/>
            </a:pPr>
            <a:r>
              <a:rPr lang="en-US" sz="3200" dirty="0" smtClean="0">
                <a:latin typeface="Helvetica" panose="020B0604020202020204" pitchFamily="34" charset="0"/>
                <a:cs typeface="Helvetica" panose="020B0604020202020204" pitchFamily="34" charset="0"/>
              </a:rPr>
              <a:t>What </a:t>
            </a:r>
            <a:r>
              <a:rPr lang="en-US" sz="3200" dirty="0">
                <a:latin typeface="Helvetica" panose="020B0604020202020204" pitchFamily="34" charset="0"/>
                <a:cs typeface="Helvetica" panose="020B0604020202020204" pitchFamily="34" charset="0"/>
              </a:rPr>
              <a:t>is the </a:t>
            </a:r>
            <a:r>
              <a:rPr lang="en-US" sz="3200" b="1" dirty="0" smtClean="0">
                <a:latin typeface="Helvetica" panose="020B0604020202020204" pitchFamily="34" charset="0"/>
                <a:cs typeface="Helvetica" panose="020B0604020202020204" pitchFamily="34" charset="0"/>
              </a:rPr>
              <a:t>benefit of step (2)</a:t>
            </a:r>
            <a:r>
              <a:rPr lang="en-US" sz="3200" dirty="0" smtClean="0">
                <a:latin typeface="Helvetica" panose="020B0604020202020204" pitchFamily="34" charset="0"/>
                <a:cs typeface="Helvetica" panose="020B0604020202020204" pitchFamily="34" charset="0"/>
              </a:rPr>
              <a:t>, which requires relatively expensive inter-procedural analysis </a:t>
            </a:r>
            <a:r>
              <a:rPr lang="en-US" sz="3200" dirty="0">
                <a:latin typeface="Helvetica" panose="020B0604020202020204" pitchFamily="34" charset="0"/>
                <a:cs typeface="Helvetica" panose="020B0604020202020204" pitchFamily="34" charset="0"/>
              </a:rPr>
              <a:t>(RQ3)</a:t>
            </a:r>
            <a:r>
              <a:rPr lang="en-US" sz="3200" dirty="0" smtClean="0">
                <a:latin typeface="Helvetica" panose="020B0604020202020204" pitchFamily="34" charset="0"/>
                <a:cs typeface="Helvetica" panose="020B0604020202020204" pitchFamily="34" charset="0"/>
              </a:rPr>
              <a:t>?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659732" y="20183640"/>
            <a:ext cx="2035542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3600" b="1" dirty="0" smtClean="0">
                <a:latin typeface="Helvetica" panose="020B0604020202020204" pitchFamily="34" charset="0"/>
                <a:cs typeface="Helvetica" panose="020B0604020202020204" pitchFamily="34" charset="0"/>
              </a:rPr>
              <a:t>Research Questions (RQ)</a:t>
            </a:r>
            <a:endParaRPr lang="en-US" sz="3600" b="1" i="1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0743457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3218</TotalTime>
  <Words>461</Words>
  <Application>Microsoft Office PowerPoint</Application>
  <PresentationFormat>Custom</PresentationFormat>
  <Paragraphs>40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Reverse Engineering Object-Oriented Applications Into High-Level Domain Models With Reoom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Reverse Engineering Object-Oriented ApplicationsInto High-Level Domain Models With Reoom</dc:title>
  <dc:creator>Tuan Nguyen</dc:creator>
  <cp:lastModifiedBy>Christoph</cp:lastModifiedBy>
  <cp:revision>50</cp:revision>
  <dcterms:created xsi:type="dcterms:W3CDTF">2017-02-12T03:01:20Z</dcterms:created>
  <dcterms:modified xsi:type="dcterms:W3CDTF">2017-05-18T03:06:02Z</dcterms:modified>
</cp:coreProperties>
</file>