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Lst>
  <p:sldSz cy="5143500" cx="9144000"/>
  <p:notesSz cx="6858000" cy="9144000"/>
  <p:embeddedFontLst>
    <p:embeddedFont>
      <p:font typeface="Open Sans"/>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25A79491-A7FC-4EC8-9813-DA1E02B6222F}">
  <a:tblStyle styleId="{25A79491-A7FC-4EC8-9813-DA1E02B6222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OpenSans-bold.fntdata"/><Relationship Id="rId14" Type="http://schemas.openxmlformats.org/officeDocument/2006/relationships/slide" Target="slides/slide8.xml"/><Relationship Id="rId36" Type="http://schemas.openxmlformats.org/officeDocument/2006/relationships/font" Target="fonts/OpenSans-regular.fntdata"/><Relationship Id="rId17" Type="http://schemas.openxmlformats.org/officeDocument/2006/relationships/slide" Target="slides/slide11.xml"/><Relationship Id="rId39" Type="http://schemas.openxmlformats.org/officeDocument/2006/relationships/font" Target="fonts/OpenSans-boldItalic.fntdata"/><Relationship Id="rId16" Type="http://schemas.openxmlformats.org/officeDocument/2006/relationships/slide" Target="slides/slide10.xml"/><Relationship Id="rId38" Type="http://schemas.openxmlformats.org/officeDocument/2006/relationships/font" Target="fonts/OpenSans-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8ab91b4d95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8ab91b4d95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g8ab91b4d95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8ab91b4d9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g8ab91b4d95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8ab91b4d95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g8ab91b4d95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8ab91b4d95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g8ab91b4d95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8ab91b4d95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g75eae2b1501b503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75eae2b1501b503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g75eae2b1501b503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75eae2b1501b503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Google Shape;260;g8ac9d68362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8ac9d68362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Google Shape;270;g8ac9d68362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8ac9d68362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g8ac9d68362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8ac9d68362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g8ab5438bec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8ab5438be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Google Shape;285;g8ac9d68362_2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8ac9d68362_2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Google Shape;302;g8ab91b4d95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8ab91b4d95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0" name="Shape 310"/>
        <p:cNvGrpSpPr/>
        <p:nvPr/>
      </p:nvGrpSpPr>
      <p:grpSpPr>
        <a:xfrm>
          <a:off x="0" y="0"/>
          <a:ext cx="0" cy="0"/>
          <a:chOff x="0" y="0"/>
          <a:chExt cx="0" cy="0"/>
        </a:xfrm>
      </p:grpSpPr>
      <p:sp>
        <p:nvSpPr>
          <p:cNvPr id="311" name="Google Shape;311;g8ac9d68362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8ac9d68362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0" name="Shape 330"/>
        <p:cNvGrpSpPr/>
        <p:nvPr/>
      </p:nvGrpSpPr>
      <p:grpSpPr>
        <a:xfrm>
          <a:off x="0" y="0"/>
          <a:ext cx="0" cy="0"/>
          <a:chOff x="0" y="0"/>
          <a:chExt cx="0" cy="0"/>
        </a:xfrm>
      </p:grpSpPr>
      <p:sp>
        <p:nvSpPr>
          <p:cNvPr id="331" name="Google Shape;331;g8ac9d68362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8ac9d68362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8" name="Shape 338"/>
        <p:cNvGrpSpPr/>
        <p:nvPr/>
      </p:nvGrpSpPr>
      <p:grpSpPr>
        <a:xfrm>
          <a:off x="0" y="0"/>
          <a:ext cx="0" cy="0"/>
          <a:chOff x="0" y="0"/>
          <a:chExt cx="0" cy="0"/>
        </a:xfrm>
      </p:grpSpPr>
      <p:sp>
        <p:nvSpPr>
          <p:cNvPr id="339" name="Google Shape;339;g8ac9d68362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8ac9d68362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6" name="Shape 346"/>
        <p:cNvGrpSpPr/>
        <p:nvPr/>
      </p:nvGrpSpPr>
      <p:grpSpPr>
        <a:xfrm>
          <a:off x="0" y="0"/>
          <a:ext cx="0" cy="0"/>
          <a:chOff x="0" y="0"/>
          <a:chExt cx="0" cy="0"/>
        </a:xfrm>
      </p:grpSpPr>
      <p:sp>
        <p:nvSpPr>
          <p:cNvPr id="347" name="Google Shape;347;g8ac9d68362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8ac9d68362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4" name="Shape 354"/>
        <p:cNvGrpSpPr/>
        <p:nvPr/>
      </p:nvGrpSpPr>
      <p:grpSpPr>
        <a:xfrm>
          <a:off x="0" y="0"/>
          <a:ext cx="0" cy="0"/>
          <a:chOff x="0" y="0"/>
          <a:chExt cx="0" cy="0"/>
        </a:xfrm>
      </p:grpSpPr>
      <p:sp>
        <p:nvSpPr>
          <p:cNvPr id="355" name="Google Shape;355;g8ac9d68362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8ac9d68362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8" name="Shape 368"/>
        <p:cNvGrpSpPr/>
        <p:nvPr/>
      </p:nvGrpSpPr>
      <p:grpSpPr>
        <a:xfrm>
          <a:off x="0" y="0"/>
          <a:ext cx="0" cy="0"/>
          <a:chOff x="0" y="0"/>
          <a:chExt cx="0" cy="0"/>
        </a:xfrm>
      </p:grpSpPr>
      <p:sp>
        <p:nvSpPr>
          <p:cNvPr id="369" name="Google Shape;369;g8ac9d68362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8ac9d68362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5" name="Shape 375"/>
        <p:cNvGrpSpPr/>
        <p:nvPr/>
      </p:nvGrpSpPr>
      <p:grpSpPr>
        <a:xfrm>
          <a:off x="0" y="0"/>
          <a:ext cx="0" cy="0"/>
          <a:chOff x="0" y="0"/>
          <a:chExt cx="0" cy="0"/>
        </a:xfrm>
      </p:grpSpPr>
      <p:sp>
        <p:nvSpPr>
          <p:cNvPr id="376" name="Google Shape;376;g8a2bb4d9ee_1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8a2bb4d9ee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5" name="Shape 385"/>
        <p:cNvGrpSpPr/>
        <p:nvPr/>
      </p:nvGrpSpPr>
      <p:grpSpPr>
        <a:xfrm>
          <a:off x="0" y="0"/>
          <a:ext cx="0" cy="0"/>
          <a:chOff x="0" y="0"/>
          <a:chExt cx="0" cy="0"/>
        </a:xfrm>
      </p:grpSpPr>
      <p:sp>
        <p:nvSpPr>
          <p:cNvPr id="386" name="Google Shape;386;g8a2bb4d9ee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8a2bb4d9ee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8ab5438be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8ab5438be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8ab91b4d9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8ab91b4d9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8ab91b4d95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8ab91b4d95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8ab91b4d95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8ab91b4d95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8ab91b4d95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8ab91b4d95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8ab91b4d95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8ab91b4d95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g8ab91b4d95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8ab91b4d95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8.jpg"/><Relationship Id="rId5"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4.png"/><Relationship Id="rId4" Type="http://schemas.openxmlformats.org/officeDocument/2006/relationships/image" Target="../media/image24.png"/><Relationship Id="rId5"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9.pn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s://github.com/50417/DeepFuzzSL"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9.png"/><Relationship Id="rId4" Type="http://schemas.openxmlformats.org/officeDocument/2006/relationships/image" Target="../media/image15.png"/><Relationship Id="rId5"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3.png"/><Relationship Id="rId10" Type="http://schemas.openxmlformats.org/officeDocument/2006/relationships/image" Target="../media/image6.png"/><Relationship Id="rId9" Type="http://schemas.openxmlformats.org/officeDocument/2006/relationships/image" Target="../media/image30.png"/><Relationship Id="rId5" Type="http://schemas.openxmlformats.org/officeDocument/2006/relationships/image" Target="../media/image2.png"/><Relationship Id="rId6" Type="http://schemas.openxmlformats.org/officeDocument/2006/relationships/image" Target="../media/image1.png"/><Relationship Id="rId7" Type="http://schemas.openxmlformats.org/officeDocument/2006/relationships/image" Target="../media/image7.png"/><Relationship Id="rId8"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000"/>
              <a:t>DeepFuzzSL: Generating Simulink Models with Deep Learning to Find Bugs in the Simulink Toolchain</a:t>
            </a:r>
            <a:endParaRPr sz="4000"/>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000000"/>
                </a:solidFill>
              </a:rPr>
              <a:t>Sohil L Shrestha, Shafiul Aza</a:t>
            </a:r>
            <a:r>
              <a:rPr lang="en" sz="1600">
                <a:solidFill>
                  <a:srgbClr val="000000"/>
                </a:solidFill>
              </a:rPr>
              <a:t>m Chowdhury, Christoph Csallner</a:t>
            </a:r>
            <a:endParaRPr sz="1600">
              <a:solidFill>
                <a:srgbClr val="000000"/>
              </a:solidFill>
            </a:endParaRPr>
          </a:p>
          <a:p>
            <a:pPr indent="0" lvl="0" marL="0" rtl="0" algn="ctr">
              <a:spcBef>
                <a:spcPts val="0"/>
              </a:spcBef>
              <a:spcAft>
                <a:spcPts val="0"/>
              </a:spcAft>
              <a:buClr>
                <a:schemeClr val="dk1"/>
              </a:buClr>
              <a:buSzPts val="1100"/>
              <a:buFont typeface="Arial"/>
              <a:buNone/>
            </a:pPr>
            <a:r>
              <a:rPr lang="en" sz="1600">
                <a:solidFill>
                  <a:srgbClr val="000000"/>
                </a:solidFill>
              </a:rPr>
              <a:t>sohil.shrestha@mavs.uta.edu, shafiulazam.chowdhury@mavs.uta.edu, csallner@uta.edu</a:t>
            </a:r>
            <a:endParaRPr sz="1600">
              <a:solidFill>
                <a:srgbClr val="000000"/>
              </a:solidFill>
            </a:endParaRPr>
          </a:p>
          <a:p>
            <a:pPr indent="0" lvl="0" marL="0" rtl="0" algn="ctr">
              <a:spcBef>
                <a:spcPts val="0"/>
              </a:spcBef>
              <a:spcAft>
                <a:spcPts val="0"/>
              </a:spcAft>
              <a:buClr>
                <a:schemeClr val="dk1"/>
              </a:buClr>
              <a:buSzPts val="1100"/>
              <a:buFont typeface="Arial"/>
              <a:buNone/>
            </a:pPr>
            <a:r>
              <a:rPr lang="en" sz="1600">
                <a:solidFill>
                  <a:srgbClr val="000000"/>
                </a:solidFill>
              </a:rPr>
              <a:t>CSE Department, University of Texas at Arlington</a:t>
            </a:r>
            <a:endParaRPr sz="1600">
              <a:solidFill>
                <a:srgbClr val="000000"/>
              </a:solidFill>
            </a:endParaRPr>
          </a:p>
          <a:p>
            <a:pPr indent="0" lvl="0" marL="0" rtl="0" algn="ctr">
              <a:spcBef>
                <a:spcPts val="0"/>
              </a:spcBef>
              <a:spcAft>
                <a:spcPts val="0"/>
              </a:spcAft>
              <a:buNone/>
            </a:pPr>
            <a:r>
              <a:t/>
            </a:r>
            <a:endParaRPr sz="2000"/>
          </a:p>
        </p:txBody>
      </p:sp>
      <p:sp>
        <p:nvSpPr>
          <p:cNvPr id="56" name="Google Shape;56;p13"/>
          <p:cNvSpPr txBox="1"/>
          <p:nvPr/>
        </p:nvSpPr>
        <p:spPr>
          <a:xfrm>
            <a:off x="645925" y="187475"/>
            <a:ext cx="8186400" cy="31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2nd (Virtual) Workshop on Testing for Deep Learning and Deep Learning for Testing (DeepTest’20)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Approach: DeepFuzzSL</a:t>
            </a:r>
            <a:endParaRPr/>
          </a:p>
        </p:txBody>
      </p:sp>
      <p:sp>
        <p:nvSpPr>
          <p:cNvPr id="175" name="Google Shape;175;p22"/>
          <p:cNvSpPr txBox="1"/>
          <p:nvPr>
            <p:ph idx="1" type="body"/>
          </p:nvPr>
        </p:nvSpPr>
        <p:spPr>
          <a:xfrm>
            <a:off x="311700" y="1152475"/>
            <a:ext cx="8520600" cy="2184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Use deep learning to l</a:t>
            </a:r>
            <a:r>
              <a:rPr lang="en">
                <a:solidFill>
                  <a:srgbClr val="000000"/>
                </a:solidFill>
              </a:rPr>
              <a:t>earn from Simulink models directly. </a:t>
            </a:r>
            <a:endParaRPr>
              <a:solidFill>
                <a:srgbClr val="000000"/>
              </a:solidFill>
            </a:endParaRPr>
          </a:p>
          <a:p>
            <a:pPr indent="0" lvl="0" marL="914400" rtl="0" algn="l">
              <a:spcBef>
                <a:spcPts val="1600"/>
              </a:spcBef>
              <a:spcAft>
                <a:spcPts val="0"/>
              </a:spcAft>
              <a:buNone/>
            </a:pPr>
            <a:r>
              <a:rPr lang="en">
                <a:solidFill>
                  <a:schemeClr val="dk1"/>
                </a:solidFill>
              </a:rPr>
              <a:t>[+] Does not require </a:t>
            </a:r>
            <a:r>
              <a:rPr lang="en">
                <a:solidFill>
                  <a:schemeClr val="dk1"/>
                </a:solidFill>
              </a:rPr>
              <a:t>rules or grammar to build random program generator</a:t>
            </a:r>
            <a:endParaRPr>
              <a:solidFill>
                <a:schemeClr val="dk1"/>
              </a:solidFill>
            </a:endParaRPr>
          </a:p>
          <a:p>
            <a:pPr indent="0" lvl="0" marL="914400" rtl="0" algn="l">
              <a:spcBef>
                <a:spcPts val="1600"/>
              </a:spcBef>
              <a:spcAft>
                <a:spcPts val="0"/>
              </a:spcAft>
              <a:buNone/>
            </a:pPr>
            <a:r>
              <a:rPr lang="en">
                <a:solidFill>
                  <a:schemeClr val="dk1"/>
                </a:solidFill>
              </a:rPr>
              <a:t>[+] No need to gather specification from webpage</a:t>
            </a:r>
            <a:endParaRPr>
              <a:solidFill>
                <a:schemeClr val="dk1"/>
              </a:solidFill>
            </a:endParaRPr>
          </a:p>
          <a:p>
            <a:pPr indent="-342900" lvl="0" marL="457200" rtl="0" algn="l">
              <a:spcBef>
                <a:spcPts val="1600"/>
              </a:spcBef>
              <a:spcAft>
                <a:spcPts val="0"/>
              </a:spcAft>
              <a:buClr>
                <a:schemeClr val="dk1"/>
              </a:buClr>
              <a:buSzPts val="1800"/>
              <a:buChar char="●"/>
            </a:pPr>
            <a:r>
              <a:rPr lang="en">
                <a:solidFill>
                  <a:schemeClr val="dk1"/>
                </a:solidFill>
              </a:rPr>
              <a:t>Evaluate the claim made by DeepSmith</a:t>
            </a:r>
            <a:endParaRPr>
              <a:solidFill>
                <a:schemeClr val="dk1"/>
              </a:solidFill>
            </a:endParaRPr>
          </a:p>
          <a:p>
            <a:pPr indent="0" lvl="0" marL="0" rtl="0" algn="l">
              <a:spcBef>
                <a:spcPts val="1600"/>
              </a:spcBef>
              <a:spcAft>
                <a:spcPts val="0"/>
              </a:spcAft>
              <a:buNone/>
            </a:pPr>
            <a:r>
              <a:t/>
            </a:r>
            <a:endParaRPr b="1">
              <a:solidFill>
                <a:srgbClr val="000000"/>
              </a:solidFill>
            </a:endParaRPr>
          </a:p>
          <a:p>
            <a:pPr indent="0" lvl="0" marL="0" rtl="0" algn="l">
              <a:spcBef>
                <a:spcPts val="1600"/>
              </a:spcBef>
              <a:spcAft>
                <a:spcPts val="0"/>
              </a:spcAft>
              <a:buNone/>
            </a:pPr>
            <a:r>
              <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
        <p:nvSpPr>
          <p:cNvPr id="176" name="Google Shape;176;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77" name="Google Shape;177;p22"/>
          <p:cNvSpPr txBox="1"/>
          <p:nvPr/>
        </p:nvSpPr>
        <p:spPr>
          <a:xfrm>
            <a:off x="316325" y="3399425"/>
            <a:ext cx="8516100" cy="1263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lang="en" sz="1800">
                <a:solidFill>
                  <a:schemeClr val="dk1"/>
                </a:solidFill>
              </a:rPr>
              <a:t>Hypothesis : </a:t>
            </a:r>
            <a:r>
              <a:rPr b="1" lang="en" sz="1800">
                <a:solidFill>
                  <a:schemeClr val="dk1"/>
                </a:solidFill>
              </a:rPr>
              <a:t>Capture undocumented Simulink specifications that is missed by earlier approach.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000"/>
                                        <p:tgtEl>
                                          <p:spTgt spid="1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23"/>
          <p:cNvSpPr txBox="1"/>
          <p:nvPr>
            <p:ph type="title"/>
          </p:nvPr>
        </p:nvSpPr>
        <p:spPr>
          <a:xfrm>
            <a:off x="157025" y="1743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Background: Simulink models</a:t>
            </a:r>
            <a:endParaRPr/>
          </a:p>
        </p:txBody>
      </p:sp>
      <p:sp>
        <p:nvSpPr>
          <p:cNvPr id="183" name="Google Shape;183;p23"/>
          <p:cNvSpPr txBox="1"/>
          <p:nvPr>
            <p:ph idx="1" type="body"/>
          </p:nvPr>
        </p:nvSpPr>
        <p:spPr>
          <a:xfrm>
            <a:off x="311700" y="1152475"/>
            <a:ext cx="38031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000000"/>
                </a:solidFill>
              </a:rPr>
              <a:t>Block: main element of model, represents a equations / code</a:t>
            </a:r>
            <a:endParaRPr>
              <a:solidFill>
                <a:srgbClr val="000000"/>
              </a:solidFill>
            </a:endParaRPr>
          </a:p>
          <a:p>
            <a:pPr indent="0" lvl="0" marL="0" rtl="0" algn="l">
              <a:spcBef>
                <a:spcPts val="1600"/>
              </a:spcBef>
              <a:spcAft>
                <a:spcPts val="0"/>
              </a:spcAft>
              <a:buClr>
                <a:schemeClr val="dk1"/>
              </a:buClr>
              <a:buSzPts val="1100"/>
              <a:buFont typeface="Arial"/>
              <a:buNone/>
            </a:pPr>
            <a:r>
              <a:rPr lang="en">
                <a:solidFill>
                  <a:srgbClr val="000000"/>
                </a:solidFill>
              </a:rPr>
              <a:t>Connection: Edge between blocks</a:t>
            </a:r>
            <a:endParaRPr>
              <a:solidFill>
                <a:srgbClr val="000000"/>
              </a:solidFill>
            </a:endParaRPr>
          </a:p>
          <a:p>
            <a:pPr indent="0" lvl="0" marL="0" rtl="0" algn="l">
              <a:spcBef>
                <a:spcPts val="1600"/>
              </a:spcBef>
              <a:spcAft>
                <a:spcPts val="0"/>
              </a:spcAft>
              <a:buClr>
                <a:schemeClr val="dk1"/>
              </a:buClr>
              <a:buSzPts val="1100"/>
              <a:buFont typeface="Arial"/>
              <a:buNone/>
            </a:pPr>
            <a:r>
              <a:rPr lang="en">
                <a:solidFill>
                  <a:srgbClr val="000000"/>
                </a:solidFill>
              </a:rPr>
              <a:t>Block library: Similar to a standard library of traditional programming language</a:t>
            </a:r>
            <a:endParaRPr>
              <a:solidFill>
                <a:srgbClr val="000000"/>
              </a:solidFill>
            </a:endParaRPr>
          </a:p>
          <a:p>
            <a:pPr indent="0" lvl="0" marL="0" rtl="0" algn="l">
              <a:spcBef>
                <a:spcPts val="1600"/>
              </a:spcBef>
              <a:spcAft>
                <a:spcPts val="0"/>
              </a:spcAft>
              <a:buClr>
                <a:schemeClr val="dk1"/>
              </a:buClr>
              <a:buSzPts val="1100"/>
              <a:buFont typeface="Arial"/>
              <a:buNone/>
            </a:pPr>
            <a:r>
              <a:rPr lang="en">
                <a:solidFill>
                  <a:srgbClr val="000000"/>
                </a:solidFill>
              </a:rPr>
              <a:t>Hierarchy: block representing a child model</a:t>
            </a:r>
            <a:endParaRPr>
              <a:solidFill>
                <a:srgbClr val="000000"/>
              </a:solidFill>
            </a:endParaRPr>
          </a:p>
          <a:p>
            <a:pPr indent="0" lvl="0" marL="0" rtl="0" algn="l">
              <a:spcBef>
                <a:spcPts val="1600"/>
              </a:spcBef>
              <a:spcAft>
                <a:spcPts val="1600"/>
              </a:spcAft>
              <a:buNone/>
            </a:pPr>
            <a:r>
              <a:t/>
            </a:r>
            <a:endParaRPr>
              <a:solidFill>
                <a:srgbClr val="000000"/>
              </a:solidFill>
            </a:endParaRPr>
          </a:p>
        </p:txBody>
      </p:sp>
      <p:pic>
        <p:nvPicPr>
          <p:cNvPr id="184" name="Google Shape;184;p23"/>
          <p:cNvPicPr preferRelativeResize="0"/>
          <p:nvPr/>
        </p:nvPicPr>
        <p:blipFill>
          <a:blip r:embed="rId3">
            <a:alphaModFix/>
          </a:blip>
          <a:stretch>
            <a:fillRect/>
          </a:stretch>
        </p:blipFill>
        <p:spPr>
          <a:xfrm>
            <a:off x="4348675" y="646525"/>
            <a:ext cx="4572025" cy="2212700"/>
          </a:xfrm>
          <a:prstGeom prst="rect">
            <a:avLst/>
          </a:prstGeom>
          <a:noFill/>
          <a:ln>
            <a:noFill/>
          </a:ln>
        </p:spPr>
      </p:pic>
      <p:pic>
        <p:nvPicPr>
          <p:cNvPr id="185" name="Google Shape;185;p23"/>
          <p:cNvPicPr preferRelativeResize="0"/>
          <p:nvPr/>
        </p:nvPicPr>
        <p:blipFill>
          <a:blip r:embed="rId4">
            <a:alphaModFix/>
          </a:blip>
          <a:stretch>
            <a:fillRect/>
          </a:stretch>
        </p:blipFill>
        <p:spPr>
          <a:xfrm>
            <a:off x="4782725" y="3248975"/>
            <a:ext cx="3699674" cy="1894525"/>
          </a:xfrm>
          <a:prstGeom prst="rect">
            <a:avLst/>
          </a:prstGeom>
          <a:noFill/>
          <a:ln>
            <a:noFill/>
          </a:ln>
        </p:spPr>
      </p:pic>
      <p:sp>
        <p:nvSpPr>
          <p:cNvPr id="186" name="Google Shape;186;p23"/>
          <p:cNvSpPr/>
          <p:nvPr/>
        </p:nvSpPr>
        <p:spPr>
          <a:xfrm>
            <a:off x="4827950" y="3197300"/>
            <a:ext cx="3699600" cy="17661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3"/>
          <p:cNvSpPr/>
          <p:nvPr/>
        </p:nvSpPr>
        <p:spPr>
          <a:xfrm>
            <a:off x="6587450" y="2488400"/>
            <a:ext cx="180600" cy="708900"/>
          </a:xfrm>
          <a:prstGeom prst="downArrow">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1000"/>
                                        <p:tgtEl>
                                          <p:spTgt spid="185"/>
                                        </p:tgtEl>
                                      </p:cBhvr>
                                    </p:animEffect>
                                  </p:childTnLst>
                                </p:cTn>
                              </p:par>
                              <p:par>
                                <p:cTn fill="hold" nodeType="with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000"/>
                                        <p:tgtEl>
                                          <p:spTgt spid="186"/>
                                        </p:tgtEl>
                                      </p:cBhvr>
                                    </p:animEffect>
                                  </p:childTnLst>
                                </p:cTn>
                              </p:par>
                              <p:par>
                                <p:cTn fill="hold" nodeType="with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1000"/>
                                        <p:tgtEl>
                                          <p:spTgt spid="1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Google Shape;193;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Study: Simulink File Format (SLX vs MDL)</a:t>
            </a:r>
            <a:endParaRPr/>
          </a:p>
        </p:txBody>
      </p:sp>
      <p:sp>
        <p:nvSpPr>
          <p:cNvPr id="194" name="Google Shape;194;p24"/>
          <p:cNvSpPr txBox="1"/>
          <p:nvPr>
            <p:ph idx="1" type="body"/>
          </p:nvPr>
        </p:nvSpPr>
        <p:spPr>
          <a:xfrm>
            <a:off x="548850" y="3968100"/>
            <a:ext cx="3234000" cy="572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solidFill>
                  <a:srgbClr val="000000"/>
                </a:solidFill>
              </a:rPr>
              <a:t>Fig 1. A simple Simulink model created using Simulink</a:t>
            </a:r>
            <a:endParaRPr>
              <a:solidFill>
                <a:srgbClr val="000000"/>
              </a:solidFill>
            </a:endParaRPr>
          </a:p>
          <a:p>
            <a:pPr indent="0" lvl="0" marL="0" rtl="0" algn="l">
              <a:spcBef>
                <a:spcPts val="0"/>
              </a:spcBef>
              <a:spcAft>
                <a:spcPts val="1600"/>
              </a:spcAft>
              <a:buNone/>
            </a:pPr>
            <a:r>
              <a:t/>
            </a:r>
            <a:endParaRPr/>
          </a:p>
        </p:txBody>
      </p:sp>
      <p:pic>
        <p:nvPicPr>
          <p:cNvPr id="195" name="Google Shape;195;p24"/>
          <p:cNvPicPr preferRelativeResize="0"/>
          <p:nvPr/>
        </p:nvPicPr>
        <p:blipFill>
          <a:blip r:embed="rId3">
            <a:alphaModFix/>
          </a:blip>
          <a:stretch>
            <a:fillRect/>
          </a:stretch>
        </p:blipFill>
        <p:spPr>
          <a:xfrm>
            <a:off x="386000" y="1201600"/>
            <a:ext cx="3475550" cy="2627450"/>
          </a:xfrm>
          <a:prstGeom prst="rect">
            <a:avLst/>
          </a:prstGeom>
          <a:noFill/>
          <a:ln>
            <a:noFill/>
          </a:ln>
        </p:spPr>
      </p:pic>
      <p:pic>
        <p:nvPicPr>
          <p:cNvPr id="196" name="Google Shape;196;p24"/>
          <p:cNvPicPr preferRelativeResize="0"/>
          <p:nvPr/>
        </p:nvPicPr>
        <p:blipFill>
          <a:blip r:embed="rId4">
            <a:alphaModFix/>
          </a:blip>
          <a:stretch>
            <a:fillRect/>
          </a:stretch>
        </p:blipFill>
        <p:spPr>
          <a:xfrm>
            <a:off x="4163075" y="1201600"/>
            <a:ext cx="4772025" cy="1885950"/>
          </a:xfrm>
          <a:prstGeom prst="rect">
            <a:avLst/>
          </a:prstGeom>
          <a:noFill/>
          <a:ln>
            <a:noFill/>
          </a:ln>
        </p:spPr>
      </p:pic>
      <p:pic>
        <p:nvPicPr>
          <p:cNvPr id="197" name="Google Shape;197;p24"/>
          <p:cNvPicPr preferRelativeResize="0"/>
          <p:nvPr/>
        </p:nvPicPr>
        <p:blipFill>
          <a:blip r:embed="rId5">
            <a:alphaModFix/>
          </a:blip>
          <a:stretch>
            <a:fillRect/>
          </a:stretch>
        </p:blipFill>
        <p:spPr>
          <a:xfrm>
            <a:off x="4359949" y="2894249"/>
            <a:ext cx="3475550" cy="1729438"/>
          </a:xfrm>
          <a:prstGeom prst="rect">
            <a:avLst/>
          </a:prstGeom>
          <a:noFill/>
          <a:ln>
            <a:noFill/>
          </a:ln>
        </p:spPr>
      </p:pic>
      <p:sp>
        <p:nvSpPr>
          <p:cNvPr id="198" name="Google Shape;198;p24"/>
          <p:cNvSpPr txBox="1"/>
          <p:nvPr/>
        </p:nvSpPr>
        <p:spPr>
          <a:xfrm>
            <a:off x="4572000" y="4706800"/>
            <a:ext cx="4142700" cy="30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Fig: Equivalent code in extracted SLX file format </a:t>
            </a:r>
            <a:endParaRPr/>
          </a:p>
        </p:txBody>
      </p:sp>
      <p:sp>
        <p:nvSpPr>
          <p:cNvPr id="199" name="Google Shape;199;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Google Shape;204;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Study: Simulink File Format</a:t>
            </a:r>
            <a:endParaRPr/>
          </a:p>
        </p:txBody>
      </p:sp>
      <p:sp>
        <p:nvSpPr>
          <p:cNvPr id="205" name="Google Shape;205;p25"/>
          <p:cNvSpPr txBox="1"/>
          <p:nvPr>
            <p:ph idx="1" type="body"/>
          </p:nvPr>
        </p:nvSpPr>
        <p:spPr>
          <a:xfrm>
            <a:off x="311700" y="1383100"/>
            <a:ext cx="4741800" cy="2749500"/>
          </a:xfrm>
          <a:prstGeom prst="rect">
            <a:avLst/>
          </a:prstGeom>
        </p:spPr>
        <p:txBody>
          <a:bodyPr anchorCtr="0" anchor="t" bIns="91425" lIns="91425" spcFirstLastPara="1" rIns="91425" wrap="square" tIns="91425">
            <a:noAutofit/>
          </a:bodyPr>
          <a:lstStyle/>
          <a:p>
            <a:pPr indent="0" lvl="0" marL="0" rtl="0" algn="just">
              <a:spcBef>
                <a:spcPts val="1800"/>
              </a:spcBef>
              <a:spcAft>
                <a:spcPts val="0"/>
              </a:spcAft>
              <a:buNone/>
            </a:pPr>
            <a:r>
              <a:rPr lang="en">
                <a:solidFill>
                  <a:srgbClr val="000000"/>
                </a:solidFill>
              </a:rPr>
              <a:t>Why we chose mdl file format?</a:t>
            </a:r>
            <a:endParaRPr>
              <a:solidFill>
                <a:srgbClr val="000000"/>
              </a:solidFill>
            </a:endParaRPr>
          </a:p>
          <a:p>
            <a:pPr indent="-342900" lvl="0" marL="457200" rtl="0" algn="just">
              <a:spcBef>
                <a:spcPts val="600"/>
              </a:spcBef>
              <a:spcAft>
                <a:spcPts val="0"/>
              </a:spcAft>
              <a:buClr>
                <a:srgbClr val="000000"/>
              </a:buClr>
              <a:buSzPts val="1800"/>
              <a:buFont typeface="Open Sans"/>
              <a:buChar char="●"/>
            </a:pPr>
            <a:r>
              <a:rPr lang="en">
                <a:solidFill>
                  <a:srgbClr val="000000"/>
                </a:solidFill>
              </a:rPr>
              <a:t>MDL file are single self sufficient text file</a:t>
            </a:r>
            <a:endParaRPr>
              <a:solidFill>
                <a:srgbClr val="000000"/>
              </a:solidFill>
            </a:endParaRPr>
          </a:p>
          <a:p>
            <a:pPr indent="-330200" lvl="1" marL="914400" rtl="0" algn="just">
              <a:spcBef>
                <a:spcPts val="0"/>
              </a:spcBef>
              <a:spcAft>
                <a:spcPts val="0"/>
              </a:spcAft>
              <a:buClr>
                <a:srgbClr val="695D46"/>
              </a:buClr>
              <a:buSzPts val="1600"/>
              <a:buFont typeface="Open Sans"/>
              <a:buChar char="○"/>
            </a:pPr>
            <a:r>
              <a:rPr lang="en" sz="1600">
                <a:solidFill>
                  <a:srgbClr val="000000"/>
                </a:solidFill>
              </a:rPr>
              <a:t>Easy to generate sample Simulink model</a:t>
            </a:r>
            <a:endParaRPr sz="1600">
              <a:solidFill>
                <a:srgbClr val="000000"/>
              </a:solidFill>
            </a:endParaRPr>
          </a:p>
          <a:p>
            <a:pPr indent="-330200" lvl="1" marL="914400" rtl="0" algn="just">
              <a:spcBef>
                <a:spcPts val="0"/>
              </a:spcBef>
              <a:spcAft>
                <a:spcPts val="0"/>
              </a:spcAft>
              <a:buClr>
                <a:srgbClr val="000000"/>
              </a:buClr>
              <a:buSzPts val="1600"/>
              <a:buFont typeface="Arial"/>
              <a:buChar char="○"/>
            </a:pPr>
            <a:r>
              <a:rPr lang="en" sz="1600">
                <a:solidFill>
                  <a:srgbClr val="000000"/>
                </a:solidFill>
              </a:rPr>
              <a:t>Easy to preprocess the Simulink model</a:t>
            </a:r>
            <a:endParaRPr sz="1600">
              <a:solidFill>
                <a:srgbClr val="000000"/>
              </a:solidFill>
            </a:endParaRPr>
          </a:p>
          <a:p>
            <a:pPr indent="0" lvl="0" marL="0" rtl="0" algn="just">
              <a:spcBef>
                <a:spcPts val="0"/>
              </a:spcBef>
              <a:spcAft>
                <a:spcPts val="0"/>
              </a:spcAft>
              <a:buNone/>
            </a:pPr>
            <a:r>
              <a:rPr lang="en" sz="1600">
                <a:solidFill>
                  <a:srgbClr val="000000"/>
                </a:solidFill>
              </a:rPr>
              <a:t> </a:t>
            </a:r>
            <a:endParaRPr sz="1600">
              <a:solidFill>
                <a:srgbClr val="000000"/>
              </a:solidFill>
            </a:endParaRPr>
          </a:p>
          <a:p>
            <a:pPr indent="-342900" lvl="0" marL="457200" rtl="0" algn="just">
              <a:spcBef>
                <a:spcPts val="0"/>
              </a:spcBef>
              <a:spcAft>
                <a:spcPts val="0"/>
              </a:spcAft>
              <a:buClr>
                <a:srgbClr val="000000"/>
              </a:buClr>
              <a:buSzPts val="1800"/>
              <a:buFont typeface="Arial"/>
              <a:buChar char="●"/>
            </a:pPr>
            <a:r>
              <a:rPr lang="en">
                <a:solidFill>
                  <a:srgbClr val="000000"/>
                </a:solidFill>
              </a:rPr>
              <a:t>MDL file can easily be converted to .slx format, without losing semantics.</a:t>
            </a:r>
            <a:endParaRPr>
              <a:solidFill>
                <a:srgbClr val="000000"/>
              </a:solidFill>
            </a:endParaRPr>
          </a:p>
          <a:p>
            <a:pPr indent="0" lvl="0" marL="0" rtl="0" algn="l">
              <a:spcBef>
                <a:spcPts val="0"/>
              </a:spcBef>
              <a:spcAft>
                <a:spcPts val="1600"/>
              </a:spcAft>
              <a:buNone/>
            </a:pPr>
            <a:r>
              <a:t/>
            </a:r>
            <a:endParaRPr/>
          </a:p>
        </p:txBody>
      </p:sp>
      <p:sp>
        <p:nvSpPr>
          <p:cNvPr id="206" name="Google Shape;206;p25"/>
          <p:cNvSpPr txBox="1"/>
          <p:nvPr/>
        </p:nvSpPr>
        <p:spPr>
          <a:xfrm>
            <a:off x="5217050" y="4760100"/>
            <a:ext cx="3472200" cy="24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 </a:t>
            </a:r>
            <a:r>
              <a:rPr lang="en"/>
              <a:t>Typical mdl file format representation</a:t>
            </a:r>
            <a:endParaRPr/>
          </a:p>
        </p:txBody>
      </p:sp>
      <p:pic>
        <p:nvPicPr>
          <p:cNvPr id="207" name="Google Shape;207;p25"/>
          <p:cNvPicPr preferRelativeResize="0"/>
          <p:nvPr/>
        </p:nvPicPr>
        <p:blipFill>
          <a:blip r:embed="rId3">
            <a:alphaModFix/>
          </a:blip>
          <a:stretch>
            <a:fillRect/>
          </a:stretch>
        </p:blipFill>
        <p:spPr>
          <a:xfrm>
            <a:off x="5217050" y="164699"/>
            <a:ext cx="3472200" cy="4349726"/>
          </a:xfrm>
          <a:prstGeom prst="rect">
            <a:avLst/>
          </a:prstGeom>
          <a:noFill/>
          <a:ln>
            <a:noFill/>
          </a:ln>
        </p:spPr>
      </p:pic>
      <p:sp>
        <p:nvSpPr>
          <p:cNvPr id="208" name="Google Shape;208;p25"/>
          <p:cNvSpPr/>
          <p:nvPr/>
        </p:nvSpPr>
        <p:spPr>
          <a:xfrm>
            <a:off x="5283050" y="1658625"/>
            <a:ext cx="3340200" cy="20271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10" name="Google Shape;210;p25"/>
          <p:cNvSpPr txBox="1"/>
          <p:nvPr/>
        </p:nvSpPr>
        <p:spPr>
          <a:xfrm>
            <a:off x="311700" y="4132600"/>
            <a:ext cx="4539600" cy="660600"/>
          </a:xfrm>
          <a:prstGeom prst="rect">
            <a:avLst/>
          </a:prstGeom>
          <a:noFill/>
          <a:ln>
            <a:noFill/>
          </a:ln>
        </p:spPr>
        <p:txBody>
          <a:bodyPr anchorCtr="0" anchor="t" bIns="91425" lIns="91425" spcFirstLastPara="1" rIns="91425" wrap="square" tIns="91425">
            <a:noAutofit/>
          </a:bodyPr>
          <a:lstStyle/>
          <a:p>
            <a:pPr indent="-342900" lvl="0" marL="457200" rtl="0" algn="just">
              <a:lnSpc>
                <a:spcPct val="115000"/>
              </a:lnSpc>
              <a:spcBef>
                <a:spcPts val="0"/>
              </a:spcBef>
              <a:spcAft>
                <a:spcPts val="0"/>
              </a:spcAft>
              <a:buClr>
                <a:schemeClr val="dk1"/>
              </a:buClr>
              <a:buSzPts val="1800"/>
              <a:buFont typeface="Open Sans"/>
              <a:buChar char="●"/>
            </a:pPr>
            <a:r>
              <a:rPr lang="en" sz="1800">
                <a:solidFill>
                  <a:schemeClr val="dk1"/>
                </a:solidFill>
              </a:rPr>
              <a:t>Model component designed by user are stored inside 𝑆𝑦𝑠𝑡𝑒𝑚{...}</a:t>
            </a:r>
            <a:endParaRPr/>
          </a:p>
        </p:txBody>
      </p:sp>
      <p:sp>
        <p:nvSpPr>
          <p:cNvPr id="211" name="Google Shape;211;p25"/>
          <p:cNvSpPr txBox="1"/>
          <p:nvPr/>
        </p:nvSpPr>
        <p:spPr>
          <a:xfrm>
            <a:off x="311700" y="1168450"/>
            <a:ext cx="4539600" cy="3813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600"/>
              </a:spcAft>
              <a:buClr>
                <a:schemeClr val="dk1"/>
              </a:buClr>
              <a:buSzPts val="1100"/>
              <a:buFont typeface="Arial"/>
              <a:buNone/>
            </a:pPr>
            <a:r>
              <a:rPr lang="en" sz="1800">
                <a:solidFill>
                  <a:schemeClr val="dk1"/>
                </a:solidFill>
              </a:rPr>
              <a:t>MDL: Simulink’s old file format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1000"/>
                                        <p:tgtEl>
                                          <p:spTgt spid="2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1000"/>
                                        <p:tgtEl>
                                          <p:spTgt spid="210"/>
                                        </p:tgtEl>
                                      </p:cBhvr>
                                    </p:animEffect>
                                  </p:childTnLst>
                                </p:cTn>
                              </p:par>
                              <p:par>
                                <p:cTn fill="hold" nodeType="with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1000"/>
                                        <p:tgtEl>
                                          <p:spTgt spid="2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Google Shape;216;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DeepFuzzSL Phases</a:t>
            </a:r>
            <a:endParaRPr/>
          </a:p>
        </p:txBody>
      </p:sp>
      <p:sp>
        <p:nvSpPr>
          <p:cNvPr id="217" name="Google Shape;217;p26"/>
          <p:cNvSpPr/>
          <p:nvPr/>
        </p:nvSpPr>
        <p:spPr>
          <a:xfrm>
            <a:off x="314975" y="1643500"/>
            <a:ext cx="907800" cy="1568875"/>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Seed</a:t>
            </a:r>
            <a:endParaRPr/>
          </a:p>
          <a:p>
            <a:pPr indent="0" lvl="0" marL="0" rtl="0" algn="ctr">
              <a:spcBef>
                <a:spcPts val="0"/>
              </a:spcBef>
              <a:spcAft>
                <a:spcPts val="0"/>
              </a:spcAft>
              <a:buNone/>
            </a:pPr>
            <a:r>
              <a:rPr lang="en"/>
              <a:t>Simulink model corpus</a:t>
            </a:r>
            <a:endParaRPr/>
          </a:p>
        </p:txBody>
      </p:sp>
      <p:sp>
        <p:nvSpPr>
          <p:cNvPr id="218" name="Google Shape;218;p26"/>
          <p:cNvSpPr/>
          <p:nvPr/>
        </p:nvSpPr>
        <p:spPr>
          <a:xfrm>
            <a:off x="1661900" y="2269475"/>
            <a:ext cx="1112100" cy="357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Preprocess</a:t>
            </a:r>
            <a:endParaRPr/>
          </a:p>
        </p:txBody>
      </p:sp>
      <p:sp>
        <p:nvSpPr>
          <p:cNvPr id="219" name="Google Shape;219;p26"/>
          <p:cNvSpPr/>
          <p:nvPr/>
        </p:nvSpPr>
        <p:spPr>
          <a:xfrm>
            <a:off x="1312575" y="2269538"/>
            <a:ext cx="259500" cy="3003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6"/>
          <p:cNvSpPr/>
          <p:nvPr/>
        </p:nvSpPr>
        <p:spPr>
          <a:xfrm>
            <a:off x="3213125" y="2241188"/>
            <a:ext cx="934500" cy="357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Encoder</a:t>
            </a:r>
            <a:endParaRPr/>
          </a:p>
        </p:txBody>
      </p:sp>
      <p:sp>
        <p:nvSpPr>
          <p:cNvPr id="221" name="Google Shape;221;p26"/>
          <p:cNvSpPr/>
          <p:nvPr/>
        </p:nvSpPr>
        <p:spPr>
          <a:xfrm>
            <a:off x="2896113" y="2297813"/>
            <a:ext cx="259500" cy="3003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6"/>
          <p:cNvSpPr/>
          <p:nvPr/>
        </p:nvSpPr>
        <p:spPr>
          <a:xfrm>
            <a:off x="4587013" y="2221988"/>
            <a:ext cx="885300" cy="395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Deep Learner</a:t>
            </a:r>
            <a:endParaRPr/>
          </a:p>
        </p:txBody>
      </p:sp>
      <p:sp>
        <p:nvSpPr>
          <p:cNvPr id="223" name="Google Shape;223;p26"/>
          <p:cNvSpPr/>
          <p:nvPr/>
        </p:nvSpPr>
        <p:spPr>
          <a:xfrm>
            <a:off x="5871500" y="2241188"/>
            <a:ext cx="885300" cy="357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Sampler</a:t>
            </a:r>
            <a:endParaRPr/>
          </a:p>
        </p:txBody>
      </p:sp>
      <p:sp>
        <p:nvSpPr>
          <p:cNvPr id="224" name="Google Shape;224;p26"/>
          <p:cNvSpPr/>
          <p:nvPr/>
        </p:nvSpPr>
        <p:spPr>
          <a:xfrm>
            <a:off x="5575238" y="2269538"/>
            <a:ext cx="259500" cy="3003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6"/>
          <p:cNvSpPr/>
          <p:nvPr/>
        </p:nvSpPr>
        <p:spPr>
          <a:xfrm>
            <a:off x="4246800" y="2269538"/>
            <a:ext cx="259500" cy="3003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6"/>
          <p:cNvSpPr/>
          <p:nvPr/>
        </p:nvSpPr>
        <p:spPr>
          <a:xfrm>
            <a:off x="6793550" y="2269538"/>
            <a:ext cx="259500" cy="3003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6"/>
          <p:cNvSpPr/>
          <p:nvPr/>
        </p:nvSpPr>
        <p:spPr>
          <a:xfrm>
            <a:off x="7089800" y="2241188"/>
            <a:ext cx="620700" cy="357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Filter</a:t>
            </a:r>
            <a:endParaRPr/>
          </a:p>
        </p:txBody>
      </p:sp>
      <p:sp>
        <p:nvSpPr>
          <p:cNvPr id="228" name="Google Shape;228;p26"/>
          <p:cNvSpPr/>
          <p:nvPr/>
        </p:nvSpPr>
        <p:spPr>
          <a:xfrm>
            <a:off x="7786500" y="2269525"/>
            <a:ext cx="259500" cy="3003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6"/>
          <p:cNvSpPr/>
          <p:nvPr/>
        </p:nvSpPr>
        <p:spPr>
          <a:xfrm>
            <a:off x="8122000" y="1643500"/>
            <a:ext cx="907800" cy="1429075"/>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0"/>
              </a:spcBef>
              <a:spcAft>
                <a:spcPts val="0"/>
              </a:spcAft>
              <a:buNone/>
            </a:pPr>
            <a:r>
              <a:rPr lang="en"/>
              <a:t>Valid</a:t>
            </a:r>
            <a:endParaRPr/>
          </a:p>
          <a:p>
            <a:pPr indent="0" lvl="0" marL="0" rtl="0" algn="ctr">
              <a:spcBef>
                <a:spcPts val="0"/>
              </a:spcBef>
              <a:spcAft>
                <a:spcPts val="0"/>
              </a:spcAft>
              <a:buNone/>
            </a:pPr>
            <a:r>
              <a:rPr lang="en"/>
              <a:t>Simulink model corpus</a:t>
            </a:r>
            <a:endParaRPr/>
          </a:p>
        </p:txBody>
      </p:sp>
      <p:sp>
        <p:nvSpPr>
          <p:cNvPr id="230" name="Google Shape;230;p26"/>
          <p:cNvSpPr txBox="1"/>
          <p:nvPr/>
        </p:nvSpPr>
        <p:spPr>
          <a:xfrm>
            <a:off x="464675" y="3484275"/>
            <a:ext cx="7828500" cy="12462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rPr lang="en" sz="1800">
                <a:solidFill>
                  <a:schemeClr val="dk1"/>
                </a:solidFill>
              </a:rPr>
              <a:t>Seed corpus include</a:t>
            </a:r>
            <a:endParaRPr sz="1800">
              <a:solidFill>
                <a:schemeClr val="dk1"/>
              </a:solidFill>
            </a:endParaRPr>
          </a:p>
          <a:p>
            <a:pPr indent="-342900" lvl="0" marL="457200" rtl="0" algn="l">
              <a:lnSpc>
                <a:spcPct val="115000"/>
              </a:lnSpc>
              <a:spcBef>
                <a:spcPts val="1600"/>
              </a:spcBef>
              <a:spcAft>
                <a:spcPts val="0"/>
              </a:spcAft>
              <a:buClr>
                <a:schemeClr val="dk1"/>
              </a:buClr>
              <a:buSzPts val="1800"/>
              <a:buChar char="●"/>
            </a:pPr>
            <a:r>
              <a:rPr lang="en" sz="1800">
                <a:solidFill>
                  <a:schemeClr val="dk1"/>
                </a:solidFill>
              </a:rPr>
              <a:t>mdl files with S</a:t>
            </a:r>
            <a:r>
              <a:rPr lang="en" sz="1800">
                <a:solidFill>
                  <a:schemeClr val="dk1"/>
                </a:solidFill>
              </a:rPr>
              <a:t>ystem { … } inside Model{..} </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valid model := model that can be opened and compiled by Simulink</a:t>
            </a:r>
            <a:endParaRPr sz="1800">
              <a:solidFill>
                <a:schemeClr val="dk1"/>
              </a:solidFill>
            </a:endParaRPr>
          </a:p>
        </p:txBody>
      </p:sp>
      <p:sp>
        <p:nvSpPr>
          <p:cNvPr id="231" name="Google Shape;231;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Google Shape;236;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Phase 1: Preprocess</a:t>
            </a:r>
            <a:endParaRPr/>
          </a:p>
        </p:txBody>
      </p:sp>
      <p:sp>
        <p:nvSpPr>
          <p:cNvPr id="237" name="Google Shape;237;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white space removal</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converting long block name to shorter ones </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removing any annotations and location information</a:t>
            </a:r>
            <a:endParaRPr>
              <a:solidFill>
                <a:srgbClr val="000000"/>
              </a:solidFill>
            </a:endParaRPr>
          </a:p>
        </p:txBody>
      </p:sp>
      <p:pic>
        <p:nvPicPr>
          <p:cNvPr id="238" name="Google Shape;238;p27"/>
          <p:cNvPicPr preferRelativeResize="0"/>
          <p:nvPr/>
        </p:nvPicPr>
        <p:blipFill>
          <a:blip r:embed="rId3">
            <a:alphaModFix/>
          </a:blip>
          <a:stretch>
            <a:fillRect/>
          </a:stretch>
        </p:blipFill>
        <p:spPr>
          <a:xfrm>
            <a:off x="7637625" y="3335825"/>
            <a:ext cx="921900" cy="801650"/>
          </a:xfrm>
          <a:prstGeom prst="rect">
            <a:avLst/>
          </a:prstGeom>
          <a:noFill/>
          <a:ln>
            <a:noFill/>
          </a:ln>
        </p:spPr>
      </p:pic>
      <p:sp>
        <p:nvSpPr>
          <p:cNvPr id="239" name="Google Shape;239;p27"/>
          <p:cNvSpPr/>
          <p:nvPr/>
        </p:nvSpPr>
        <p:spPr>
          <a:xfrm>
            <a:off x="3100625" y="3583800"/>
            <a:ext cx="611700" cy="305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7"/>
          <p:cNvSpPr/>
          <p:nvPr/>
        </p:nvSpPr>
        <p:spPr>
          <a:xfrm>
            <a:off x="6672000" y="3583800"/>
            <a:ext cx="611700" cy="305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1" name="Google Shape;241;p27"/>
          <p:cNvPicPr preferRelativeResize="0"/>
          <p:nvPr/>
        </p:nvPicPr>
        <p:blipFill>
          <a:blip r:embed="rId4">
            <a:alphaModFix/>
          </a:blip>
          <a:stretch>
            <a:fillRect/>
          </a:stretch>
        </p:blipFill>
        <p:spPr>
          <a:xfrm>
            <a:off x="273532" y="2612888"/>
            <a:ext cx="2697213" cy="1871750"/>
          </a:xfrm>
          <a:prstGeom prst="rect">
            <a:avLst/>
          </a:prstGeom>
          <a:noFill/>
          <a:ln>
            <a:noFill/>
          </a:ln>
        </p:spPr>
      </p:pic>
      <p:pic>
        <p:nvPicPr>
          <p:cNvPr id="242" name="Google Shape;242;p27"/>
          <p:cNvPicPr preferRelativeResize="0"/>
          <p:nvPr/>
        </p:nvPicPr>
        <p:blipFill>
          <a:blip r:embed="rId5">
            <a:alphaModFix/>
          </a:blip>
          <a:stretch>
            <a:fillRect/>
          </a:stretch>
        </p:blipFill>
        <p:spPr>
          <a:xfrm>
            <a:off x="4019577" y="2773450"/>
            <a:ext cx="2569224" cy="1711200"/>
          </a:xfrm>
          <a:prstGeom prst="rect">
            <a:avLst/>
          </a:prstGeom>
          <a:noFill/>
          <a:ln>
            <a:noFill/>
          </a:ln>
        </p:spPr>
      </p:pic>
      <p:sp>
        <p:nvSpPr>
          <p:cNvPr id="243" name="Google Shape;243;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1000"/>
                                        <p:tgtEl>
                                          <p:spTgt spid="2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1000"/>
                                        <p:tgtEl>
                                          <p:spTgt spid="239"/>
                                        </p:tgtEl>
                                      </p:cBhvr>
                                    </p:animEffect>
                                  </p:childTnLst>
                                </p:cTn>
                              </p:par>
                              <p:par>
                                <p:cTn fill="hold" nodeType="with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1000"/>
                                        <p:tgtEl>
                                          <p:spTgt spid="2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1000"/>
                                        <p:tgtEl>
                                          <p:spTgt spid="240"/>
                                        </p:tgtEl>
                                      </p:cBhvr>
                                    </p:animEffect>
                                  </p:childTnLst>
                                </p:cTn>
                              </p:par>
                              <p:par>
                                <p:cTn fill="hold" nodeType="with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1000"/>
                                        <p:tgtEl>
                                          <p:spTgt spid="2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Google Shape;248;p28"/>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Phase: Preprocess</a:t>
            </a:r>
            <a:endParaRPr/>
          </a:p>
          <a:p>
            <a:pPr indent="0" lvl="0" marL="0" rtl="0" algn="l">
              <a:spcBef>
                <a:spcPts val="0"/>
              </a:spcBef>
              <a:spcAft>
                <a:spcPts val="0"/>
              </a:spcAft>
              <a:buNone/>
            </a:pPr>
            <a:r>
              <a:t/>
            </a:r>
            <a:endParaRPr/>
          </a:p>
        </p:txBody>
      </p:sp>
      <p:sp>
        <p:nvSpPr>
          <p:cNvPr id="249" name="Google Shape;249;p28"/>
          <p:cNvSpPr txBox="1"/>
          <p:nvPr>
            <p:ph idx="1" type="body"/>
          </p:nvPr>
        </p:nvSpPr>
        <p:spPr>
          <a:xfrm>
            <a:off x="90375" y="572700"/>
            <a:ext cx="4682700" cy="11046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rgbClr val="000000"/>
              </a:buClr>
              <a:buSzPts val="1800"/>
              <a:buChar char="●"/>
            </a:pPr>
            <a:r>
              <a:rPr lang="en">
                <a:solidFill>
                  <a:srgbClr val="000000"/>
                </a:solidFill>
              </a:rPr>
              <a:t>Initial experiment generated Simulink models had no connections between them</a:t>
            </a:r>
            <a:endParaRPr>
              <a:solidFill>
                <a:srgbClr val="000000"/>
              </a:solidFill>
            </a:endParaRPr>
          </a:p>
          <a:p>
            <a:pPr indent="0" lvl="0" marL="0" rtl="0" algn="l">
              <a:lnSpc>
                <a:spcPct val="100000"/>
              </a:lnSpc>
              <a:spcBef>
                <a:spcPts val="0"/>
              </a:spcBef>
              <a:spcAft>
                <a:spcPts val="0"/>
              </a:spcAft>
              <a:buNone/>
            </a:pPr>
            <a:r>
              <a:t/>
            </a:r>
            <a:endParaRPr>
              <a:solidFill>
                <a:srgbClr val="000000"/>
              </a:solidFill>
            </a:endParaRPr>
          </a:p>
        </p:txBody>
      </p:sp>
      <p:sp>
        <p:nvSpPr>
          <p:cNvPr id="250" name="Google Shape;250;p28"/>
          <p:cNvSpPr txBox="1"/>
          <p:nvPr/>
        </p:nvSpPr>
        <p:spPr>
          <a:xfrm>
            <a:off x="686275" y="1797300"/>
            <a:ext cx="1601400" cy="52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Generated </a:t>
            </a:r>
            <a:endParaRPr/>
          </a:p>
          <a:p>
            <a:pPr indent="0" lvl="0" marL="0" rtl="0" algn="l">
              <a:spcBef>
                <a:spcPts val="0"/>
              </a:spcBef>
              <a:spcAft>
                <a:spcPts val="0"/>
              </a:spcAft>
              <a:buNone/>
            </a:pPr>
            <a:r>
              <a:rPr lang="en"/>
              <a:t>model</a:t>
            </a:r>
            <a:endParaRPr/>
          </a:p>
        </p:txBody>
      </p:sp>
      <p:sp>
        <p:nvSpPr>
          <p:cNvPr id="251" name="Google Shape;251;p28"/>
          <p:cNvSpPr txBox="1"/>
          <p:nvPr/>
        </p:nvSpPr>
        <p:spPr>
          <a:xfrm>
            <a:off x="4773100" y="445025"/>
            <a:ext cx="1833600" cy="41316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FF0000"/>
                </a:solidFill>
              </a:rPr>
              <a:t>Block {</a:t>
            </a:r>
            <a:endParaRPr sz="1000">
              <a:solidFill>
                <a:srgbClr val="FF0000"/>
              </a:solidFill>
            </a:endParaRPr>
          </a:p>
          <a:p>
            <a:pPr indent="0" lvl="0" marL="0" rtl="0" algn="l">
              <a:spcBef>
                <a:spcPts val="0"/>
              </a:spcBef>
              <a:spcAft>
                <a:spcPts val="0"/>
              </a:spcAft>
              <a:buClr>
                <a:schemeClr val="dk1"/>
              </a:buClr>
              <a:buSzPts val="1100"/>
              <a:buFont typeface="Arial"/>
              <a:buNone/>
            </a:pPr>
            <a:r>
              <a:rPr lang="en" sz="1000">
                <a:solidFill>
                  <a:srgbClr val="FF0000"/>
                </a:solidFill>
              </a:rPr>
              <a:t>      BlockType  Sum</a:t>
            </a:r>
            <a:endParaRPr sz="1000">
              <a:solidFill>
                <a:srgbClr val="FF0000"/>
              </a:solidFill>
            </a:endParaRPr>
          </a:p>
          <a:p>
            <a:pPr indent="0" lvl="0" marL="0" rtl="0" algn="l">
              <a:spcBef>
                <a:spcPts val="0"/>
              </a:spcBef>
              <a:spcAft>
                <a:spcPts val="0"/>
              </a:spcAft>
              <a:buClr>
                <a:schemeClr val="dk1"/>
              </a:buClr>
              <a:buSzPts val="1100"/>
              <a:buFont typeface="Arial"/>
              <a:buNone/>
            </a:pPr>
            <a:r>
              <a:rPr lang="en" sz="1000">
                <a:solidFill>
                  <a:srgbClr val="FF0000"/>
                </a:solidFill>
              </a:rPr>
              <a:t>      Name ‘Adder’ …..</a:t>
            </a:r>
            <a:endParaRPr sz="1000">
              <a:solidFill>
                <a:srgbClr val="FF0000"/>
              </a:solidFill>
            </a:endParaRPr>
          </a:p>
          <a:p>
            <a:pPr indent="0" lvl="0" marL="0" rtl="0" algn="l">
              <a:spcBef>
                <a:spcPts val="0"/>
              </a:spcBef>
              <a:spcAft>
                <a:spcPts val="0"/>
              </a:spcAft>
              <a:buClr>
                <a:schemeClr val="dk1"/>
              </a:buClr>
              <a:buSzPts val="1100"/>
              <a:buFont typeface="Arial"/>
              <a:buNone/>
            </a:pPr>
            <a:r>
              <a:rPr lang="en" sz="1000">
                <a:solidFill>
                  <a:srgbClr val="FF0000"/>
                </a:solidFill>
              </a:rPr>
              <a:t>         }</a:t>
            </a:r>
            <a:endParaRPr sz="1000">
              <a:solidFill>
                <a:srgbClr val="FF0000"/>
              </a:solidFill>
            </a:endParaRPr>
          </a:p>
          <a:p>
            <a:pPr indent="0" lvl="0" marL="0" rtl="0" algn="l">
              <a:spcBef>
                <a:spcPts val="0"/>
              </a:spcBef>
              <a:spcAft>
                <a:spcPts val="0"/>
              </a:spcAft>
              <a:buClr>
                <a:schemeClr val="dk1"/>
              </a:buClr>
              <a:buSzPts val="1100"/>
              <a:buFont typeface="Arial"/>
              <a:buNone/>
            </a:pPr>
            <a:r>
              <a:rPr lang="en" sz="1000">
                <a:solidFill>
                  <a:srgbClr val="FF0000"/>
                </a:solidFill>
              </a:rPr>
              <a:t>    Block {</a:t>
            </a:r>
            <a:endParaRPr sz="1000">
              <a:solidFill>
                <a:srgbClr val="FF0000"/>
              </a:solidFill>
            </a:endParaRPr>
          </a:p>
          <a:p>
            <a:pPr indent="0" lvl="0" marL="0" rtl="0" algn="l">
              <a:spcBef>
                <a:spcPts val="0"/>
              </a:spcBef>
              <a:spcAft>
                <a:spcPts val="0"/>
              </a:spcAft>
              <a:buClr>
                <a:schemeClr val="dk1"/>
              </a:buClr>
              <a:buSzPts val="1100"/>
              <a:buFont typeface="Arial"/>
              <a:buNone/>
            </a:pPr>
            <a:r>
              <a:rPr lang="en" sz="1000">
                <a:solidFill>
                  <a:srgbClr val="FF0000"/>
                </a:solidFill>
              </a:rPr>
              <a:t>      BlockType   Display</a:t>
            </a:r>
            <a:endParaRPr sz="1000">
              <a:solidFill>
                <a:srgbClr val="FF0000"/>
              </a:solidFill>
            </a:endParaRPr>
          </a:p>
          <a:p>
            <a:pPr indent="0" lvl="0" marL="0" rtl="0" algn="l">
              <a:spcBef>
                <a:spcPts val="0"/>
              </a:spcBef>
              <a:spcAft>
                <a:spcPts val="0"/>
              </a:spcAft>
              <a:buClr>
                <a:schemeClr val="dk1"/>
              </a:buClr>
              <a:buSzPts val="1100"/>
              <a:buFont typeface="Arial"/>
              <a:buNone/>
            </a:pPr>
            <a:r>
              <a:rPr lang="en" sz="1000">
                <a:solidFill>
                  <a:srgbClr val="FF0000"/>
                </a:solidFill>
              </a:rPr>
              <a:t>      Name ‘Result ...</a:t>
            </a:r>
            <a:endParaRPr sz="1000">
              <a:solidFill>
                <a:srgbClr val="FF0000"/>
              </a:solidFill>
            </a:endParaRPr>
          </a:p>
          <a:p>
            <a:pPr indent="0" lvl="0" marL="0" rtl="0" algn="l">
              <a:spcBef>
                <a:spcPts val="0"/>
              </a:spcBef>
              <a:spcAft>
                <a:spcPts val="0"/>
              </a:spcAft>
              <a:buNone/>
            </a:pPr>
            <a:r>
              <a:rPr lang="en" sz="1000">
                <a:solidFill>
                  <a:srgbClr val="FF0000"/>
                </a:solidFill>
              </a:rPr>
              <a:t>    }</a:t>
            </a:r>
            <a:endParaRPr sz="1000">
              <a:solidFill>
                <a:srgbClr val="FF0000"/>
              </a:solidFill>
            </a:endParaRPr>
          </a:p>
          <a:p>
            <a:pPr indent="0" lvl="0" marL="0" rtl="0" algn="l">
              <a:spcBef>
                <a:spcPts val="0"/>
              </a:spcBef>
              <a:spcAft>
                <a:spcPts val="0"/>
              </a:spcAft>
              <a:buNone/>
            </a:pPr>
            <a:r>
              <a:rPr lang="en" sz="1000">
                <a:solidFill>
                  <a:srgbClr val="FF0000"/>
                </a:solidFill>
              </a:rPr>
              <a:t>Block {</a:t>
            </a:r>
            <a:endParaRPr sz="1000">
              <a:solidFill>
                <a:srgbClr val="FF0000"/>
              </a:solidFill>
            </a:endParaRPr>
          </a:p>
          <a:p>
            <a:pPr indent="0" lvl="0" marL="0" rtl="0" algn="l">
              <a:spcBef>
                <a:spcPts val="0"/>
              </a:spcBef>
              <a:spcAft>
                <a:spcPts val="0"/>
              </a:spcAft>
              <a:buNone/>
            </a:pPr>
            <a:r>
              <a:rPr lang="en" sz="1000">
                <a:solidFill>
                  <a:srgbClr val="FF0000"/>
                </a:solidFill>
              </a:rPr>
              <a:t>      BlockType   Constant</a:t>
            </a:r>
            <a:endParaRPr sz="1000">
              <a:solidFill>
                <a:srgbClr val="FF0000"/>
              </a:solidFill>
            </a:endParaRPr>
          </a:p>
          <a:p>
            <a:pPr indent="0" lvl="0" marL="0" rtl="0" algn="l">
              <a:spcBef>
                <a:spcPts val="0"/>
              </a:spcBef>
              <a:spcAft>
                <a:spcPts val="0"/>
              </a:spcAft>
              <a:buNone/>
            </a:pPr>
            <a:r>
              <a:rPr lang="en" sz="1000">
                <a:solidFill>
                  <a:srgbClr val="FF0000"/>
                </a:solidFill>
              </a:rPr>
              <a:t>     ...</a:t>
            </a:r>
            <a:endParaRPr sz="1000">
              <a:solidFill>
                <a:srgbClr val="FF0000"/>
              </a:solidFill>
            </a:endParaRPr>
          </a:p>
          <a:p>
            <a:pPr indent="0" lvl="0" marL="0" rtl="0" algn="l">
              <a:spcBef>
                <a:spcPts val="0"/>
              </a:spcBef>
              <a:spcAft>
                <a:spcPts val="0"/>
              </a:spcAft>
              <a:buNone/>
            </a:pPr>
            <a:r>
              <a:rPr lang="en" sz="1000">
                <a:solidFill>
                  <a:srgbClr val="FF0000"/>
                </a:solidFill>
              </a:rPr>
              <a:t>    }</a:t>
            </a:r>
            <a:endParaRPr sz="1000">
              <a:solidFill>
                <a:srgbClr val="FF0000"/>
              </a:solidFill>
            </a:endParaRPr>
          </a:p>
          <a:p>
            <a:pPr indent="0" lvl="0" marL="0" rtl="0" algn="l">
              <a:spcBef>
                <a:spcPts val="0"/>
              </a:spcBef>
              <a:spcAft>
                <a:spcPts val="0"/>
              </a:spcAft>
              <a:buClr>
                <a:schemeClr val="dk1"/>
              </a:buClr>
              <a:buSzPts val="1100"/>
              <a:buFont typeface="Arial"/>
              <a:buNone/>
            </a:pPr>
            <a:r>
              <a:t/>
            </a:r>
            <a:endParaRPr sz="1000">
              <a:solidFill>
                <a:schemeClr val="dk2"/>
              </a:solidFill>
            </a:endParaRPr>
          </a:p>
          <a:p>
            <a:pPr indent="0" lvl="0" marL="0" rtl="0" algn="l">
              <a:spcBef>
                <a:spcPts val="0"/>
              </a:spcBef>
              <a:spcAft>
                <a:spcPts val="0"/>
              </a:spcAft>
              <a:buClr>
                <a:schemeClr val="dk1"/>
              </a:buClr>
              <a:buSzPts val="1100"/>
              <a:buFont typeface="Arial"/>
              <a:buNone/>
            </a:pPr>
            <a:r>
              <a:rPr lang="en" sz="1000"/>
              <a:t>….</a:t>
            </a:r>
            <a:endParaRPr sz="1000"/>
          </a:p>
          <a:p>
            <a:pPr indent="0" lvl="0" marL="0" rtl="0" algn="l">
              <a:spcBef>
                <a:spcPts val="0"/>
              </a:spcBef>
              <a:spcAft>
                <a:spcPts val="0"/>
              </a:spcAft>
              <a:buNone/>
            </a:pPr>
            <a:r>
              <a:rPr lang="en" sz="1000"/>
              <a:t>   Line {</a:t>
            </a:r>
            <a:endParaRPr sz="1000"/>
          </a:p>
          <a:p>
            <a:pPr indent="0" lvl="0" marL="0" rtl="0" algn="l">
              <a:spcBef>
                <a:spcPts val="0"/>
              </a:spcBef>
              <a:spcAft>
                <a:spcPts val="0"/>
              </a:spcAft>
              <a:buNone/>
            </a:pPr>
            <a:r>
              <a:rPr lang="en" sz="1000"/>
              <a:t>      SrcBlock      "Adder"</a:t>
            </a:r>
            <a:endParaRPr sz="1000"/>
          </a:p>
          <a:p>
            <a:pPr indent="0" lvl="0" marL="0" rtl="0" algn="l">
              <a:spcBef>
                <a:spcPts val="0"/>
              </a:spcBef>
              <a:spcAft>
                <a:spcPts val="0"/>
              </a:spcAft>
              <a:buNone/>
            </a:pPr>
            <a:r>
              <a:rPr lang="en" sz="1000"/>
              <a:t>      DstBlock     "Result"</a:t>
            </a:r>
            <a:endParaRPr sz="1000"/>
          </a:p>
          <a:p>
            <a:pPr indent="0" lvl="0" marL="0" rtl="0" algn="l">
              <a:spcBef>
                <a:spcPts val="0"/>
              </a:spcBef>
              <a:spcAft>
                <a:spcPts val="0"/>
              </a:spcAft>
              <a:buNone/>
            </a:pPr>
            <a:r>
              <a:rPr lang="en" sz="1000"/>
              <a:t>….</a:t>
            </a:r>
            <a:endParaRPr sz="1000"/>
          </a:p>
          <a:p>
            <a:pPr indent="0" lvl="0" marL="0" rtl="0" algn="l">
              <a:spcBef>
                <a:spcPts val="0"/>
              </a:spcBef>
              <a:spcAft>
                <a:spcPts val="0"/>
              </a:spcAft>
              <a:buNone/>
            </a:pPr>
            <a:r>
              <a:rPr lang="en" sz="1000"/>
              <a:t>    }</a:t>
            </a:r>
            <a:endParaRPr sz="1000"/>
          </a:p>
          <a:p>
            <a:pPr indent="0" lvl="0" marL="0" rtl="0" algn="l">
              <a:spcBef>
                <a:spcPts val="0"/>
              </a:spcBef>
              <a:spcAft>
                <a:spcPts val="0"/>
              </a:spcAft>
              <a:buNone/>
            </a:pPr>
            <a:r>
              <a:rPr lang="en" sz="1000"/>
              <a:t>    Line {</a:t>
            </a:r>
            <a:endParaRPr sz="1000"/>
          </a:p>
          <a:p>
            <a:pPr indent="0" lvl="0" marL="0" rtl="0" algn="l">
              <a:spcBef>
                <a:spcPts val="0"/>
              </a:spcBef>
              <a:spcAft>
                <a:spcPts val="0"/>
              </a:spcAft>
              <a:buNone/>
            </a:pPr>
            <a:r>
              <a:rPr lang="en" sz="1000"/>
              <a:t>  SrcBlock  "Constant"</a:t>
            </a:r>
            <a:endParaRPr sz="1000"/>
          </a:p>
          <a:p>
            <a:pPr indent="0" lvl="0" marL="0" rtl="0" algn="l">
              <a:spcBef>
                <a:spcPts val="0"/>
              </a:spcBef>
              <a:spcAft>
                <a:spcPts val="0"/>
              </a:spcAft>
              <a:buNone/>
            </a:pPr>
            <a:r>
              <a:rPr lang="en" sz="1000"/>
              <a:t>      DstBlock    "Adder"</a:t>
            </a:r>
            <a:endParaRPr sz="1000"/>
          </a:p>
          <a:p>
            <a:pPr indent="0" lvl="0" marL="0" rtl="0" algn="l">
              <a:spcBef>
                <a:spcPts val="0"/>
              </a:spcBef>
              <a:spcAft>
                <a:spcPts val="0"/>
              </a:spcAft>
              <a:buNone/>
            </a:pPr>
            <a:r>
              <a:rPr lang="en" sz="1000"/>
              <a:t>….</a:t>
            </a:r>
            <a:endParaRPr sz="1000"/>
          </a:p>
          <a:p>
            <a:pPr indent="0" lvl="0" marL="0" rtl="0" algn="l">
              <a:spcBef>
                <a:spcPts val="0"/>
              </a:spcBef>
              <a:spcAft>
                <a:spcPts val="0"/>
              </a:spcAft>
              <a:buNone/>
            </a:pPr>
            <a:r>
              <a:rPr lang="en" sz="1000"/>
              <a:t>    }</a:t>
            </a:r>
            <a:endParaRPr sz="1000"/>
          </a:p>
          <a:p>
            <a:pPr indent="0" lvl="0" marL="0" rtl="0" algn="l">
              <a:spcBef>
                <a:spcPts val="0"/>
              </a:spcBef>
              <a:spcAft>
                <a:spcPts val="0"/>
              </a:spcAft>
              <a:buClr>
                <a:schemeClr val="dk1"/>
              </a:buClr>
              <a:buSzPts val="1100"/>
              <a:buFont typeface="Arial"/>
              <a:buNone/>
            </a:pPr>
            <a:r>
              <a:t/>
            </a:r>
            <a:endParaRPr sz="1000">
              <a:solidFill>
                <a:schemeClr val="dk2"/>
              </a:solidFill>
            </a:endParaRPr>
          </a:p>
        </p:txBody>
      </p:sp>
      <p:pic>
        <p:nvPicPr>
          <p:cNvPr id="252" name="Google Shape;252;p28"/>
          <p:cNvPicPr preferRelativeResize="0"/>
          <p:nvPr/>
        </p:nvPicPr>
        <p:blipFill>
          <a:blip r:embed="rId3">
            <a:alphaModFix/>
          </a:blip>
          <a:stretch>
            <a:fillRect/>
          </a:stretch>
        </p:blipFill>
        <p:spPr>
          <a:xfrm>
            <a:off x="2187225" y="1343700"/>
            <a:ext cx="2154700" cy="1565300"/>
          </a:xfrm>
          <a:prstGeom prst="rect">
            <a:avLst/>
          </a:prstGeom>
          <a:noFill/>
          <a:ln>
            <a:noFill/>
          </a:ln>
        </p:spPr>
      </p:pic>
      <p:sp>
        <p:nvSpPr>
          <p:cNvPr id="253" name="Google Shape;253;p28"/>
          <p:cNvSpPr txBox="1"/>
          <p:nvPr/>
        </p:nvSpPr>
        <p:spPr>
          <a:xfrm>
            <a:off x="7095700" y="445025"/>
            <a:ext cx="1794300" cy="42030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980000"/>
                </a:solidFill>
              </a:rPr>
              <a:t>Block {</a:t>
            </a:r>
            <a:endParaRPr sz="1000">
              <a:solidFill>
                <a:srgbClr val="980000"/>
              </a:solidFill>
            </a:endParaRPr>
          </a:p>
          <a:p>
            <a:pPr indent="0" lvl="0" marL="0" rtl="0" algn="l">
              <a:spcBef>
                <a:spcPts val="0"/>
              </a:spcBef>
              <a:spcAft>
                <a:spcPts val="0"/>
              </a:spcAft>
              <a:buNone/>
            </a:pPr>
            <a:r>
              <a:rPr lang="en" sz="1000">
                <a:solidFill>
                  <a:srgbClr val="980000"/>
                </a:solidFill>
              </a:rPr>
              <a:t>      BlockType  Sum</a:t>
            </a:r>
            <a:endParaRPr sz="1000">
              <a:solidFill>
                <a:srgbClr val="980000"/>
              </a:solidFill>
            </a:endParaRPr>
          </a:p>
          <a:p>
            <a:pPr indent="0" lvl="0" marL="0" rtl="0" algn="l">
              <a:spcBef>
                <a:spcPts val="0"/>
              </a:spcBef>
              <a:spcAft>
                <a:spcPts val="0"/>
              </a:spcAft>
              <a:buNone/>
            </a:pPr>
            <a:r>
              <a:rPr lang="en" sz="1000">
                <a:solidFill>
                  <a:srgbClr val="980000"/>
                </a:solidFill>
              </a:rPr>
              <a:t>      Name ‘Adder’ …..</a:t>
            </a:r>
            <a:endParaRPr sz="1000">
              <a:solidFill>
                <a:srgbClr val="980000"/>
              </a:solidFill>
            </a:endParaRPr>
          </a:p>
          <a:p>
            <a:pPr indent="0" lvl="0" marL="0" rtl="0" algn="l">
              <a:spcBef>
                <a:spcPts val="0"/>
              </a:spcBef>
              <a:spcAft>
                <a:spcPts val="0"/>
              </a:spcAft>
              <a:buNone/>
            </a:pPr>
            <a:r>
              <a:rPr lang="en" sz="1000">
                <a:solidFill>
                  <a:srgbClr val="980000"/>
                </a:solidFill>
              </a:rPr>
              <a:t>         }</a:t>
            </a:r>
            <a:endParaRPr sz="1000">
              <a:solidFill>
                <a:srgbClr val="980000"/>
              </a:solidFill>
            </a:endParaRPr>
          </a:p>
          <a:p>
            <a:pPr indent="0" lvl="0" marL="0" rtl="0" algn="l">
              <a:spcBef>
                <a:spcPts val="0"/>
              </a:spcBef>
              <a:spcAft>
                <a:spcPts val="0"/>
              </a:spcAft>
              <a:buNone/>
            </a:pPr>
            <a:r>
              <a:rPr lang="en" sz="1000">
                <a:solidFill>
                  <a:srgbClr val="980000"/>
                </a:solidFill>
              </a:rPr>
              <a:t>    Block {</a:t>
            </a:r>
            <a:endParaRPr sz="1000">
              <a:solidFill>
                <a:srgbClr val="980000"/>
              </a:solidFill>
            </a:endParaRPr>
          </a:p>
          <a:p>
            <a:pPr indent="0" lvl="0" marL="0" rtl="0" algn="l">
              <a:spcBef>
                <a:spcPts val="0"/>
              </a:spcBef>
              <a:spcAft>
                <a:spcPts val="0"/>
              </a:spcAft>
              <a:buNone/>
            </a:pPr>
            <a:r>
              <a:rPr lang="en" sz="1000">
                <a:solidFill>
                  <a:srgbClr val="980000"/>
                </a:solidFill>
              </a:rPr>
              <a:t>      BlockType   Display</a:t>
            </a:r>
            <a:endParaRPr sz="1000">
              <a:solidFill>
                <a:srgbClr val="980000"/>
              </a:solidFill>
            </a:endParaRPr>
          </a:p>
          <a:p>
            <a:pPr indent="0" lvl="0" marL="0" rtl="0" algn="l">
              <a:spcBef>
                <a:spcPts val="0"/>
              </a:spcBef>
              <a:spcAft>
                <a:spcPts val="0"/>
              </a:spcAft>
              <a:buNone/>
            </a:pPr>
            <a:r>
              <a:rPr lang="en" sz="1000">
                <a:solidFill>
                  <a:srgbClr val="980000"/>
                </a:solidFill>
              </a:rPr>
              <a:t>      Name ‘Result ...</a:t>
            </a:r>
            <a:endParaRPr sz="1000">
              <a:solidFill>
                <a:srgbClr val="980000"/>
              </a:solidFill>
            </a:endParaRPr>
          </a:p>
          <a:p>
            <a:pPr indent="0" lvl="0" marL="0" rtl="0" algn="l">
              <a:spcBef>
                <a:spcPts val="0"/>
              </a:spcBef>
              <a:spcAft>
                <a:spcPts val="0"/>
              </a:spcAft>
              <a:buNone/>
            </a:pPr>
            <a:r>
              <a:rPr lang="en" sz="1000">
                <a:solidFill>
                  <a:srgbClr val="980000"/>
                </a:solidFill>
              </a:rPr>
              <a:t>    }</a:t>
            </a:r>
            <a:endParaRPr sz="1000">
              <a:solidFill>
                <a:srgbClr val="980000"/>
              </a:solidFill>
            </a:endParaRPr>
          </a:p>
          <a:p>
            <a:pPr indent="0" lvl="0" marL="0" rtl="0" algn="l">
              <a:spcBef>
                <a:spcPts val="0"/>
              </a:spcBef>
              <a:spcAft>
                <a:spcPts val="0"/>
              </a:spcAft>
              <a:buNone/>
            </a:pPr>
            <a:r>
              <a:rPr lang="en" sz="1000">
                <a:solidFill>
                  <a:srgbClr val="980000"/>
                </a:solidFill>
              </a:rPr>
              <a:t>   Line {</a:t>
            </a:r>
            <a:endParaRPr sz="1000">
              <a:solidFill>
                <a:srgbClr val="980000"/>
              </a:solidFill>
            </a:endParaRPr>
          </a:p>
          <a:p>
            <a:pPr indent="0" lvl="0" marL="0" rtl="0" algn="l">
              <a:spcBef>
                <a:spcPts val="0"/>
              </a:spcBef>
              <a:spcAft>
                <a:spcPts val="0"/>
              </a:spcAft>
              <a:buNone/>
            </a:pPr>
            <a:r>
              <a:rPr lang="en" sz="1000">
                <a:solidFill>
                  <a:srgbClr val="980000"/>
                </a:solidFill>
              </a:rPr>
              <a:t>      SrcBlock      "Adder"</a:t>
            </a:r>
            <a:endParaRPr sz="1000">
              <a:solidFill>
                <a:srgbClr val="980000"/>
              </a:solidFill>
            </a:endParaRPr>
          </a:p>
          <a:p>
            <a:pPr indent="0" lvl="0" marL="0" rtl="0" algn="l">
              <a:spcBef>
                <a:spcPts val="0"/>
              </a:spcBef>
              <a:spcAft>
                <a:spcPts val="0"/>
              </a:spcAft>
              <a:buNone/>
            </a:pPr>
            <a:r>
              <a:rPr lang="en" sz="1000">
                <a:solidFill>
                  <a:srgbClr val="980000"/>
                </a:solidFill>
              </a:rPr>
              <a:t>      DstBlock     "Result"</a:t>
            </a:r>
            <a:endParaRPr sz="1000">
              <a:solidFill>
                <a:srgbClr val="980000"/>
              </a:solidFill>
            </a:endParaRPr>
          </a:p>
          <a:p>
            <a:pPr indent="0" lvl="0" marL="0" rtl="0" algn="l">
              <a:spcBef>
                <a:spcPts val="0"/>
              </a:spcBef>
              <a:spcAft>
                <a:spcPts val="0"/>
              </a:spcAft>
              <a:buNone/>
            </a:pPr>
            <a:r>
              <a:rPr lang="en" sz="1000">
                <a:solidFill>
                  <a:srgbClr val="980000"/>
                </a:solidFill>
              </a:rPr>
              <a:t>….</a:t>
            </a:r>
            <a:endParaRPr sz="1000">
              <a:solidFill>
                <a:srgbClr val="980000"/>
              </a:solidFill>
            </a:endParaRPr>
          </a:p>
          <a:p>
            <a:pPr indent="0" lvl="0" marL="0" rtl="0" algn="l">
              <a:spcBef>
                <a:spcPts val="0"/>
              </a:spcBef>
              <a:spcAft>
                <a:spcPts val="0"/>
              </a:spcAft>
              <a:buNone/>
            </a:pPr>
            <a:r>
              <a:rPr lang="en" sz="1000">
                <a:solidFill>
                  <a:srgbClr val="980000"/>
                </a:solidFill>
              </a:rPr>
              <a:t>    }</a:t>
            </a:r>
            <a:endParaRPr sz="1000">
              <a:solidFill>
                <a:srgbClr val="980000"/>
              </a:solidFill>
            </a:endParaRPr>
          </a:p>
          <a:p>
            <a:pPr indent="0" lvl="0" marL="0" rtl="0" algn="l">
              <a:spcBef>
                <a:spcPts val="0"/>
              </a:spcBef>
              <a:spcAft>
                <a:spcPts val="0"/>
              </a:spcAft>
              <a:buNone/>
            </a:pPr>
            <a:r>
              <a:rPr lang="en" sz="1000">
                <a:solidFill>
                  <a:srgbClr val="0000FF"/>
                </a:solidFill>
              </a:rPr>
              <a:t>Block {</a:t>
            </a:r>
            <a:endParaRPr sz="1000">
              <a:solidFill>
                <a:srgbClr val="0000FF"/>
              </a:solidFill>
            </a:endParaRPr>
          </a:p>
          <a:p>
            <a:pPr indent="0" lvl="0" marL="0" rtl="0" algn="l">
              <a:spcBef>
                <a:spcPts val="0"/>
              </a:spcBef>
              <a:spcAft>
                <a:spcPts val="0"/>
              </a:spcAft>
              <a:buNone/>
            </a:pPr>
            <a:r>
              <a:rPr lang="en" sz="1000">
                <a:solidFill>
                  <a:srgbClr val="0000FF"/>
                </a:solidFill>
              </a:rPr>
              <a:t>      BlockType   Constant</a:t>
            </a:r>
            <a:endParaRPr sz="1000">
              <a:solidFill>
                <a:srgbClr val="0000FF"/>
              </a:solidFill>
            </a:endParaRPr>
          </a:p>
          <a:p>
            <a:pPr indent="0" lvl="0" marL="0" rtl="0" algn="l">
              <a:spcBef>
                <a:spcPts val="0"/>
              </a:spcBef>
              <a:spcAft>
                <a:spcPts val="0"/>
              </a:spcAft>
              <a:buNone/>
            </a:pPr>
            <a:r>
              <a:rPr lang="en" sz="1000">
                <a:solidFill>
                  <a:srgbClr val="0000FF"/>
                </a:solidFill>
              </a:rPr>
              <a:t>     ...</a:t>
            </a:r>
            <a:endParaRPr sz="1000">
              <a:solidFill>
                <a:srgbClr val="0000FF"/>
              </a:solidFill>
            </a:endParaRPr>
          </a:p>
          <a:p>
            <a:pPr indent="0" lvl="0" marL="0" rtl="0" algn="l">
              <a:spcBef>
                <a:spcPts val="0"/>
              </a:spcBef>
              <a:spcAft>
                <a:spcPts val="0"/>
              </a:spcAft>
              <a:buNone/>
            </a:pPr>
            <a:r>
              <a:rPr lang="en" sz="1000">
                <a:solidFill>
                  <a:srgbClr val="0000FF"/>
                </a:solidFill>
              </a:rPr>
              <a:t>    }</a:t>
            </a:r>
            <a:endParaRPr sz="1000">
              <a:solidFill>
                <a:srgbClr val="0000FF"/>
              </a:solidFill>
            </a:endParaRPr>
          </a:p>
          <a:p>
            <a:pPr indent="0" lvl="0" marL="0" rtl="0" algn="l">
              <a:spcBef>
                <a:spcPts val="0"/>
              </a:spcBef>
              <a:spcAft>
                <a:spcPts val="0"/>
              </a:spcAft>
              <a:buNone/>
            </a:pPr>
            <a:r>
              <a:rPr lang="en" sz="1000">
                <a:solidFill>
                  <a:srgbClr val="0000FF"/>
                </a:solidFill>
              </a:rPr>
              <a:t>Block {</a:t>
            </a:r>
            <a:endParaRPr sz="1000">
              <a:solidFill>
                <a:srgbClr val="0000FF"/>
              </a:solidFill>
            </a:endParaRPr>
          </a:p>
          <a:p>
            <a:pPr indent="0" lvl="0" marL="0" rtl="0" algn="l">
              <a:spcBef>
                <a:spcPts val="0"/>
              </a:spcBef>
              <a:spcAft>
                <a:spcPts val="0"/>
              </a:spcAft>
              <a:buNone/>
            </a:pPr>
            <a:r>
              <a:rPr lang="en" sz="1000">
                <a:solidFill>
                  <a:srgbClr val="0000FF"/>
                </a:solidFill>
              </a:rPr>
              <a:t>      BlockType   Constant</a:t>
            </a:r>
            <a:endParaRPr sz="1000">
              <a:solidFill>
                <a:srgbClr val="0000FF"/>
              </a:solidFill>
            </a:endParaRPr>
          </a:p>
          <a:p>
            <a:pPr indent="0" lvl="0" marL="0" rtl="0" algn="l">
              <a:spcBef>
                <a:spcPts val="0"/>
              </a:spcBef>
              <a:spcAft>
                <a:spcPts val="0"/>
              </a:spcAft>
              <a:buNone/>
            </a:pPr>
            <a:r>
              <a:rPr lang="en" sz="1000">
                <a:solidFill>
                  <a:srgbClr val="0000FF"/>
                </a:solidFill>
              </a:rPr>
              <a:t>     ...</a:t>
            </a:r>
            <a:endParaRPr sz="1000">
              <a:solidFill>
                <a:srgbClr val="0000FF"/>
              </a:solidFill>
            </a:endParaRPr>
          </a:p>
          <a:p>
            <a:pPr indent="0" lvl="0" marL="0" rtl="0" algn="l">
              <a:spcBef>
                <a:spcPts val="0"/>
              </a:spcBef>
              <a:spcAft>
                <a:spcPts val="0"/>
              </a:spcAft>
              <a:buNone/>
            </a:pPr>
            <a:r>
              <a:rPr lang="en" sz="1000">
                <a:solidFill>
                  <a:srgbClr val="0000FF"/>
                </a:solidFill>
              </a:rPr>
              <a:t>    }</a:t>
            </a:r>
            <a:endParaRPr sz="1000">
              <a:solidFill>
                <a:srgbClr val="0000FF"/>
              </a:solidFill>
            </a:endParaRPr>
          </a:p>
          <a:p>
            <a:pPr indent="0" lvl="0" marL="0" rtl="0" algn="l">
              <a:spcBef>
                <a:spcPts val="0"/>
              </a:spcBef>
              <a:spcAft>
                <a:spcPts val="0"/>
              </a:spcAft>
              <a:buNone/>
            </a:pPr>
            <a:r>
              <a:rPr lang="en" sz="1000">
                <a:solidFill>
                  <a:srgbClr val="0000FF"/>
                </a:solidFill>
              </a:rPr>
              <a:t>    Line {</a:t>
            </a:r>
            <a:endParaRPr sz="1000">
              <a:solidFill>
                <a:srgbClr val="0000FF"/>
              </a:solidFill>
            </a:endParaRPr>
          </a:p>
          <a:p>
            <a:pPr indent="0" lvl="0" marL="0" rtl="0" algn="l">
              <a:spcBef>
                <a:spcPts val="0"/>
              </a:spcBef>
              <a:spcAft>
                <a:spcPts val="0"/>
              </a:spcAft>
              <a:buNone/>
            </a:pPr>
            <a:r>
              <a:rPr lang="en" sz="1000">
                <a:solidFill>
                  <a:srgbClr val="0000FF"/>
                </a:solidFill>
              </a:rPr>
              <a:t>  SrcBlock  "Constant"</a:t>
            </a:r>
            <a:endParaRPr sz="1000">
              <a:solidFill>
                <a:srgbClr val="0000FF"/>
              </a:solidFill>
            </a:endParaRPr>
          </a:p>
          <a:p>
            <a:pPr indent="0" lvl="0" marL="0" rtl="0" algn="l">
              <a:spcBef>
                <a:spcPts val="0"/>
              </a:spcBef>
              <a:spcAft>
                <a:spcPts val="0"/>
              </a:spcAft>
              <a:buNone/>
            </a:pPr>
            <a:r>
              <a:rPr lang="en" sz="1000">
                <a:solidFill>
                  <a:srgbClr val="0000FF"/>
                </a:solidFill>
              </a:rPr>
              <a:t>      DstBlock    "Adder"</a:t>
            </a:r>
            <a:endParaRPr sz="1000">
              <a:solidFill>
                <a:srgbClr val="0000FF"/>
              </a:solidFill>
            </a:endParaRPr>
          </a:p>
          <a:p>
            <a:pPr indent="0" lvl="0" marL="0" rtl="0" algn="l">
              <a:spcBef>
                <a:spcPts val="0"/>
              </a:spcBef>
              <a:spcAft>
                <a:spcPts val="0"/>
              </a:spcAft>
              <a:buNone/>
            </a:pPr>
            <a:r>
              <a:rPr lang="en" sz="1000">
                <a:solidFill>
                  <a:srgbClr val="0000FF"/>
                </a:solidFill>
              </a:rPr>
              <a:t>….</a:t>
            </a:r>
            <a:endParaRPr sz="1000">
              <a:solidFill>
                <a:srgbClr val="0000FF"/>
              </a:solidFill>
            </a:endParaRPr>
          </a:p>
          <a:p>
            <a:pPr indent="0" lvl="0" marL="0" rtl="0" algn="l">
              <a:spcBef>
                <a:spcPts val="0"/>
              </a:spcBef>
              <a:spcAft>
                <a:spcPts val="0"/>
              </a:spcAft>
              <a:buNone/>
            </a:pPr>
            <a:r>
              <a:rPr lang="en" sz="1000">
                <a:solidFill>
                  <a:srgbClr val="0000FF"/>
                </a:solidFill>
              </a:rPr>
              <a:t>    }</a:t>
            </a:r>
            <a:endParaRPr sz="1000">
              <a:solidFill>
                <a:srgbClr val="0000FF"/>
              </a:solidFill>
            </a:endParaRPr>
          </a:p>
          <a:p>
            <a:pPr indent="0" lvl="0" marL="0" rtl="0" algn="l">
              <a:spcBef>
                <a:spcPts val="0"/>
              </a:spcBef>
              <a:spcAft>
                <a:spcPts val="0"/>
              </a:spcAft>
              <a:buNone/>
            </a:pPr>
            <a:r>
              <a:t/>
            </a:r>
            <a:endParaRPr sz="1000">
              <a:solidFill>
                <a:schemeClr val="dk2"/>
              </a:solidFill>
            </a:endParaRPr>
          </a:p>
        </p:txBody>
      </p:sp>
      <p:sp>
        <p:nvSpPr>
          <p:cNvPr id="254" name="Google Shape;254;p28"/>
          <p:cNvSpPr/>
          <p:nvPr/>
        </p:nvSpPr>
        <p:spPr>
          <a:xfrm>
            <a:off x="6606700" y="2191250"/>
            <a:ext cx="489000" cy="2541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56" name="Google Shape;256;p28"/>
          <p:cNvSpPr txBox="1"/>
          <p:nvPr/>
        </p:nvSpPr>
        <p:spPr>
          <a:xfrm>
            <a:off x="4773100" y="4648025"/>
            <a:ext cx="2058600" cy="23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Unmodified: 1000 LOC</a:t>
            </a:r>
            <a:endParaRPr/>
          </a:p>
        </p:txBody>
      </p:sp>
      <p:sp>
        <p:nvSpPr>
          <p:cNvPr id="257" name="Google Shape;257;p28"/>
          <p:cNvSpPr txBox="1"/>
          <p:nvPr/>
        </p:nvSpPr>
        <p:spPr>
          <a:xfrm>
            <a:off x="7170575" y="4713300"/>
            <a:ext cx="1661700" cy="23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Modified: 81 LOC</a:t>
            </a:r>
            <a:endParaRPr/>
          </a:p>
        </p:txBody>
      </p:sp>
      <p:sp>
        <p:nvSpPr>
          <p:cNvPr id="258" name="Google Shape;258;p28"/>
          <p:cNvSpPr txBox="1"/>
          <p:nvPr/>
        </p:nvSpPr>
        <p:spPr>
          <a:xfrm>
            <a:off x="272175" y="2790425"/>
            <a:ext cx="4319100" cy="19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800">
                <a:solidFill>
                  <a:schemeClr val="dk1"/>
                </a:solidFill>
              </a:rPr>
              <a:t>Problem</a:t>
            </a:r>
            <a:endParaRPr b="1"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The mdl representation lists all "Blocks{ ... }" first and then the connection between them later</a:t>
            </a:r>
            <a:endParaRPr sz="1800">
              <a:solidFill>
                <a:schemeClr val="dk1"/>
              </a:solidFill>
            </a:endParaRPr>
          </a:p>
          <a:p>
            <a:pPr indent="0" lvl="0" marL="0" rtl="0" algn="l">
              <a:spcBef>
                <a:spcPts val="0"/>
              </a:spcBef>
              <a:spcAft>
                <a:spcPts val="0"/>
              </a:spcAft>
              <a:buNone/>
            </a:pPr>
            <a:r>
              <a:rPr b="1" lang="en" sz="1800">
                <a:solidFill>
                  <a:schemeClr val="dk1"/>
                </a:solidFill>
              </a:rPr>
              <a:t>Solution</a:t>
            </a:r>
            <a:endParaRPr b="1"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interleave block and connection (or line) information in the mdl file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1000"/>
                                        <p:tgtEl>
                                          <p:spTgt spid="258"/>
                                        </p:tgtEl>
                                      </p:cBhvr>
                                    </p:animEffect>
                                  </p:childTnLst>
                                </p:cTn>
                              </p:par>
                              <p:par>
                                <p:cTn fill="hold" nodeType="with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1000"/>
                                        <p:tgtEl>
                                          <p:spTgt spid="251"/>
                                        </p:tgtEl>
                                      </p:cBhvr>
                                    </p:animEffect>
                                  </p:childTnLst>
                                </p:cTn>
                              </p:par>
                              <p:par>
                                <p:cTn fill="hold" nodeType="with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1000"/>
                                        <p:tgtEl>
                                          <p:spTgt spid="2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1000"/>
                                        <p:tgtEl>
                                          <p:spTgt spid="253"/>
                                        </p:tgtEl>
                                      </p:cBhvr>
                                    </p:animEffect>
                                  </p:childTnLst>
                                </p:cTn>
                              </p:par>
                              <p:par>
                                <p:cTn fill="hold" nodeType="with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1000"/>
                                        <p:tgtEl>
                                          <p:spTgt spid="254"/>
                                        </p:tgtEl>
                                      </p:cBhvr>
                                    </p:animEffect>
                                  </p:childTnLst>
                                </p:cTn>
                              </p:par>
                              <p:par>
                                <p:cTn fill="hold" nodeType="with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1000"/>
                                        <p:tgtEl>
                                          <p:spTgt spid="2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Google Shape;263;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Phase 2: Encoder</a:t>
            </a:r>
            <a:endParaRPr/>
          </a:p>
        </p:txBody>
      </p:sp>
      <p:graphicFrame>
        <p:nvGraphicFramePr>
          <p:cNvPr id="264" name="Google Shape;264;p29"/>
          <p:cNvGraphicFramePr/>
          <p:nvPr/>
        </p:nvGraphicFramePr>
        <p:xfrm>
          <a:off x="912975" y="1845875"/>
          <a:ext cx="3000000" cy="3000000"/>
        </p:xfrm>
        <a:graphic>
          <a:graphicData uri="http://schemas.openxmlformats.org/drawingml/2006/table">
            <a:tbl>
              <a:tblPr>
                <a:noFill/>
                <a:tableStyleId>{25A79491-A7FC-4EC8-9813-DA1E02B6222F}</a:tableStyleId>
              </a:tblPr>
              <a:tblGrid>
                <a:gridCol w="1375225"/>
                <a:gridCol w="1375225"/>
                <a:gridCol w="1362475"/>
                <a:gridCol w="1362475"/>
              </a:tblGrid>
              <a:tr h="360100">
                <a:tc>
                  <a:txBody>
                    <a:bodyPr/>
                    <a:lstStyle/>
                    <a:p>
                      <a:pPr indent="0" lvl="0" marL="0" rtl="0" algn="l">
                        <a:spcBef>
                          <a:spcPts val="0"/>
                        </a:spcBef>
                        <a:spcAft>
                          <a:spcPts val="0"/>
                        </a:spcAft>
                        <a:buNone/>
                      </a:pPr>
                      <a:r>
                        <a:rPr b="1" lang="en"/>
                        <a:t>Encoding</a:t>
                      </a:r>
                      <a:endParaRPr b="1"/>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a:t>Preprocess</a:t>
                      </a:r>
                      <a:endParaRPr b="1"/>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b="1" lang="en"/>
                        <a:t>Vocabulary</a:t>
                      </a:r>
                      <a:endParaRPr b="1"/>
                    </a:p>
                  </a:txBody>
                  <a:tcPr marT="91425" marB="91425" marR="91425" marL="91425">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a:t>Tokens</a:t>
                      </a:r>
                      <a:endParaRPr b="1"/>
                    </a:p>
                  </a:txBody>
                  <a:tcPr marT="91425" marB="91425" marR="91425" marL="91425">
                    <a:lnL cap="flat" cmpd="sng" w="9525">
                      <a:solidFill>
                        <a:srgbClr val="9E9E9E"/>
                      </a:solidFill>
                      <a:prstDash val="solid"/>
                      <a:round/>
                      <a:headEnd len="sm" w="sm" type="none"/>
                      <a:tailEnd len="sm" w="sm" type="none"/>
                    </a:lnL>
                  </a:tcPr>
                </a:tc>
              </a:tr>
              <a:tr h="360100">
                <a:tc>
                  <a:txBody>
                    <a:bodyPr/>
                    <a:lstStyle/>
                    <a:p>
                      <a:pPr indent="0" lvl="0" marL="0" rtl="0" algn="l">
                        <a:spcBef>
                          <a:spcPts val="0"/>
                        </a:spcBef>
                        <a:spcAft>
                          <a:spcPts val="0"/>
                        </a:spcAft>
                        <a:buNone/>
                      </a:pPr>
                      <a:r>
                        <a:rPr lang="en"/>
                        <a:t>character</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n/a</a:t>
                      </a:r>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en"/>
                        <a:t>87</a:t>
                      </a:r>
                      <a:endParaRPr/>
                    </a:p>
                  </a:txBody>
                  <a:tcPr marT="91425" marB="91425" marR="91425" marL="91425">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1,056,673</a:t>
                      </a:r>
                      <a:endParaRPr/>
                    </a:p>
                  </a:txBody>
                  <a:tcPr marT="91425" marB="91425" marR="91425" marL="91425">
                    <a:lnL cap="flat" cmpd="sng" w="9525">
                      <a:solidFill>
                        <a:srgbClr val="9E9E9E"/>
                      </a:solidFill>
                      <a:prstDash val="solid"/>
                      <a:round/>
                      <a:headEnd len="sm" w="sm" type="none"/>
                      <a:tailEnd len="sm" w="sm" type="none"/>
                    </a:lnL>
                  </a:tcPr>
                </a:tc>
              </a:tr>
              <a:tr h="360100">
                <a:tc>
                  <a:txBody>
                    <a:bodyPr/>
                    <a:lstStyle/>
                    <a:p>
                      <a:pPr indent="0" lvl="0" marL="0" rtl="0" algn="l">
                        <a:spcBef>
                          <a:spcPts val="0"/>
                        </a:spcBef>
                        <a:spcAft>
                          <a:spcPts val="0"/>
                        </a:spcAft>
                        <a:buNone/>
                      </a:pPr>
                      <a:r>
                        <a:rPr lang="en"/>
                        <a:t>character</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DWR + CBN</a:t>
                      </a:r>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b="1" lang="en"/>
                        <a:t>87</a:t>
                      </a:r>
                      <a:endParaRPr b="1"/>
                    </a:p>
                  </a:txBody>
                  <a:tcPr marT="91425" marB="91425" marR="91425" marL="91425">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846,075</a:t>
                      </a:r>
                      <a:endParaRPr/>
                    </a:p>
                  </a:txBody>
                  <a:tcPr marT="91425" marB="91425" marR="91425" marL="91425">
                    <a:lnL cap="flat" cmpd="sng" w="9525">
                      <a:solidFill>
                        <a:srgbClr val="9E9E9E"/>
                      </a:solidFill>
                      <a:prstDash val="solid"/>
                      <a:round/>
                      <a:headEnd len="sm" w="sm" type="none"/>
                      <a:tailEnd len="sm" w="sm" type="none"/>
                    </a:lnL>
                  </a:tcPr>
                </a:tc>
              </a:tr>
              <a:tr h="360100">
                <a:tc>
                  <a:txBody>
                    <a:bodyPr/>
                    <a:lstStyle/>
                    <a:p>
                      <a:pPr indent="0" lvl="0" marL="0" rtl="0" algn="l">
                        <a:spcBef>
                          <a:spcPts val="0"/>
                        </a:spcBef>
                        <a:spcAft>
                          <a:spcPts val="0"/>
                        </a:spcAft>
                        <a:buNone/>
                      </a:pPr>
                      <a:r>
                        <a:rPr lang="en"/>
                        <a:t>word</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n/a</a:t>
                      </a:r>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en"/>
                        <a:t>1,063</a:t>
                      </a:r>
                      <a:endParaRPr/>
                    </a:p>
                  </a:txBody>
                  <a:tcPr marT="91425" marB="91425" marR="91425" marL="91425">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466,000</a:t>
                      </a:r>
                      <a:endParaRPr/>
                    </a:p>
                  </a:txBody>
                  <a:tcPr marT="91425" marB="91425" marR="91425" marL="91425">
                    <a:lnL cap="flat" cmpd="sng" w="9525">
                      <a:solidFill>
                        <a:srgbClr val="9E9E9E"/>
                      </a:solidFill>
                      <a:prstDash val="solid"/>
                      <a:round/>
                      <a:headEnd len="sm" w="sm" type="none"/>
                      <a:tailEnd len="sm" w="sm" type="none"/>
                    </a:lnL>
                  </a:tcPr>
                </a:tc>
              </a:tr>
              <a:tr h="360100">
                <a:tc>
                  <a:txBody>
                    <a:bodyPr/>
                    <a:lstStyle/>
                    <a:p>
                      <a:pPr indent="0" lvl="0" marL="0" rtl="0" algn="l">
                        <a:spcBef>
                          <a:spcPts val="0"/>
                        </a:spcBef>
                        <a:spcAft>
                          <a:spcPts val="0"/>
                        </a:spcAft>
                        <a:buNone/>
                      </a:pPr>
                      <a:r>
                        <a:rPr lang="en"/>
                        <a:t>word</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DWR + CBN</a:t>
                      </a:r>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en"/>
                        <a:t>1,063</a:t>
                      </a:r>
                      <a:endParaRPr b="1"/>
                    </a:p>
                  </a:txBody>
                  <a:tcPr marT="91425" marB="91425" marR="91425" marL="91425">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a:t>168,000</a:t>
                      </a:r>
                      <a:endParaRPr b="1"/>
                    </a:p>
                  </a:txBody>
                  <a:tcPr marT="91425" marB="91425" marR="91425" marL="91425">
                    <a:lnL cap="flat" cmpd="sng" w="9525">
                      <a:solidFill>
                        <a:srgbClr val="9E9E9E"/>
                      </a:solidFill>
                      <a:prstDash val="solid"/>
                      <a:round/>
                      <a:headEnd len="sm" w="sm" type="none"/>
                      <a:tailEnd len="sm" w="sm" type="none"/>
                    </a:lnL>
                  </a:tcPr>
                </a:tc>
              </a:tr>
            </a:tbl>
          </a:graphicData>
        </a:graphic>
      </p:graphicFrame>
      <p:sp>
        <p:nvSpPr>
          <p:cNvPr id="265" name="Google Shape;265;p29"/>
          <p:cNvSpPr txBox="1"/>
          <p:nvPr>
            <p:ph idx="1" type="body"/>
          </p:nvPr>
        </p:nvSpPr>
        <p:spPr>
          <a:xfrm>
            <a:off x="774750" y="3808500"/>
            <a:ext cx="6819300" cy="116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Use h</a:t>
            </a:r>
            <a:r>
              <a:rPr lang="en">
                <a:solidFill>
                  <a:srgbClr val="000000"/>
                </a:solidFill>
              </a:rPr>
              <a:t>ybrid encoding </a:t>
            </a:r>
            <a:endParaRPr>
              <a:solidFill>
                <a:srgbClr val="000000"/>
              </a:solidFill>
            </a:endParaRPr>
          </a:p>
          <a:p>
            <a:pPr indent="-342900" lvl="0" marL="457200" rtl="0" algn="l">
              <a:lnSpc>
                <a:spcPct val="100000"/>
              </a:lnSpc>
              <a:spcBef>
                <a:spcPts val="1600"/>
              </a:spcBef>
              <a:spcAft>
                <a:spcPts val="0"/>
              </a:spcAft>
              <a:buClr>
                <a:srgbClr val="000000"/>
              </a:buClr>
              <a:buSzPts val="1800"/>
              <a:buChar char="●"/>
            </a:pPr>
            <a:r>
              <a:rPr lang="en">
                <a:solidFill>
                  <a:srgbClr val="000000"/>
                </a:solidFill>
              </a:rPr>
              <a:t>maps a few common keywords and parameters to tokens </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
                <a:solidFill>
                  <a:srgbClr val="000000"/>
                </a:solidFill>
              </a:rPr>
              <a:t>and the rest to characters.</a:t>
            </a:r>
            <a:endParaRPr>
              <a:solidFill>
                <a:srgbClr val="000000"/>
              </a:solidFill>
            </a:endParaRPr>
          </a:p>
        </p:txBody>
      </p:sp>
      <p:sp>
        <p:nvSpPr>
          <p:cNvPr id="266" name="Google Shape;266;p29"/>
          <p:cNvSpPr txBox="1"/>
          <p:nvPr/>
        </p:nvSpPr>
        <p:spPr>
          <a:xfrm>
            <a:off x="6433525" y="1916763"/>
            <a:ext cx="2632800" cy="99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DWR: Duplicate Whitespace Removal</a:t>
            </a:r>
            <a:endParaRPr/>
          </a:p>
          <a:p>
            <a:pPr indent="0" lvl="0" marL="0" rtl="0" algn="l">
              <a:spcBef>
                <a:spcPts val="0"/>
              </a:spcBef>
              <a:spcAft>
                <a:spcPts val="0"/>
              </a:spcAft>
              <a:buClr>
                <a:schemeClr val="dk1"/>
              </a:buClr>
              <a:buSzPts val="1100"/>
              <a:buFont typeface="Arial"/>
              <a:buNone/>
            </a:pPr>
            <a:r>
              <a:rPr lang="en">
                <a:solidFill>
                  <a:schemeClr val="dk1"/>
                </a:solidFill>
              </a:rPr>
              <a:t>CBN: Convert longer block names to shorter name.</a:t>
            </a:r>
            <a:endParaRPr/>
          </a:p>
        </p:txBody>
      </p:sp>
      <p:sp>
        <p:nvSpPr>
          <p:cNvPr id="267" name="Google Shape;267;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68" name="Google Shape;268;p29"/>
          <p:cNvSpPr txBox="1"/>
          <p:nvPr/>
        </p:nvSpPr>
        <p:spPr>
          <a:xfrm>
            <a:off x="774750" y="1050675"/>
            <a:ext cx="7239000" cy="32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Ideally we want to compress the input tokens and keep number of unique tokens low in vocabulary</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1000"/>
                                        <p:tgtEl>
                                          <p:spTgt spid="264"/>
                                        </p:tgtEl>
                                      </p:cBhvr>
                                    </p:animEffect>
                                  </p:childTnLst>
                                </p:cTn>
                              </p:par>
                              <p:par>
                                <p:cTn fill="hold" nodeType="with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1000"/>
                                        <p:tgtEl>
                                          <p:spTgt spid="2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1000"/>
                                        <p:tgtEl>
                                          <p:spTgt spid="2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Google Shape;273;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Phase 3: Deep Learner</a:t>
            </a:r>
            <a:endParaRPr/>
          </a:p>
        </p:txBody>
      </p:sp>
      <p:sp>
        <p:nvSpPr>
          <p:cNvPr id="274" name="Google Shape;274;p3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T</a:t>
            </a:r>
            <a:r>
              <a:rPr lang="en">
                <a:solidFill>
                  <a:srgbClr val="000000"/>
                </a:solidFill>
              </a:rPr>
              <a:t>wo layer LSTM network with 512 nodes per layer</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Architecture same as DeepSmith</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Adam optimizer</a:t>
            </a:r>
            <a:r>
              <a:rPr lang="en">
                <a:solidFill>
                  <a:schemeClr val="dk1"/>
                </a:solidFill>
              </a:rPr>
              <a:t> </a:t>
            </a:r>
            <a:r>
              <a:rPr lang="en">
                <a:solidFill>
                  <a:schemeClr val="dk1"/>
                </a:solidFill>
              </a:rPr>
              <a:t>with a learning rate of 0.002, </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decaying 5% every epoch</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mini-batch size 64</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Cross Entropy loss </a:t>
            </a:r>
            <a:endParaRPr>
              <a:solidFill>
                <a:schemeClr val="dk1"/>
              </a:solidFill>
            </a:endParaRPr>
          </a:p>
          <a:p>
            <a:pPr indent="-342900" lvl="0" marL="457200" rtl="0" algn="l">
              <a:spcBef>
                <a:spcPts val="0"/>
              </a:spcBef>
              <a:spcAft>
                <a:spcPts val="0"/>
              </a:spcAft>
              <a:buClr>
                <a:srgbClr val="000000"/>
              </a:buClr>
              <a:buSzPts val="1800"/>
              <a:buChar char="●"/>
            </a:pPr>
            <a:r>
              <a:rPr lang="en">
                <a:solidFill>
                  <a:srgbClr val="000000"/>
                </a:solidFill>
              </a:rPr>
              <a:t>400 epochs </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
        <p:nvSpPr>
          <p:cNvPr id="275" name="Google Shape;275;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Google Shape;280;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Phase 4: Sampler</a:t>
            </a:r>
            <a:endParaRPr/>
          </a:p>
          <a:p>
            <a:pPr indent="0" lvl="0" marL="0" rtl="0" algn="l">
              <a:spcBef>
                <a:spcPts val="0"/>
              </a:spcBef>
              <a:spcAft>
                <a:spcPts val="0"/>
              </a:spcAft>
              <a:buNone/>
            </a:pPr>
            <a:r>
              <a:t/>
            </a:r>
            <a:endParaRPr/>
          </a:p>
        </p:txBody>
      </p:sp>
      <p:sp>
        <p:nvSpPr>
          <p:cNvPr id="281" name="Google Shape;281;p31"/>
          <p:cNvSpPr txBox="1"/>
          <p:nvPr>
            <p:ph idx="1" type="body"/>
          </p:nvPr>
        </p:nvSpPr>
        <p:spPr>
          <a:xfrm>
            <a:off x="311700" y="1152475"/>
            <a:ext cx="8520600" cy="1185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Sample token by token</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S</a:t>
            </a:r>
            <a:r>
              <a:rPr lang="en">
                <a:solidFill>
                  <a:srgbClr val="000000"/>
                </a:solidFill>
              </a:rPr>
              <a:t>eed the trained neural net with "Model {"</a:t>
            </a:r>
            <a:endParaRPr>
              <a:solidFill>
                <a:srgbClr val="000000"/>
              </a:solidFill>
            </a:endParaRPr>
          </a:p>
          <a:p>
            <a:pPr indent="-330200" lvl="1" marL="914400" rtl="0" algn="l">
              <a:spcBef>
                <a:spcPts val="0"/>
              </a:spcBef>
              <a:spcAft>
                <a:spcPts val="0"/>
              </a:spcAft>
              <a:buClr>
                <a:srgbClr val="000000"/>
              </a:buClr>
              <a:buSzPts val="1600"/>
              <a:buChar char="○"/>
            </a:pPr>
            <a:r>
              <a:rPr lang="en" sz="1600">
                <a:solidFill>
                  <a:srgbClr val="000000"/>
                </a:solidFill>
              </a:rPr>
              <a:t>Every simulink model starts with this keyword</a:t>
            </a:r>
            <a:endParaRPr sz="1600">
              <a:solidFill>
                <a:srgbClr val="000000"/>
              </a:solidFill>
            </a:endParaRPr>
          </a:p>
          <a:p>
            <a:pPr indent="0" lvl="0" marL="0" rtl="0" algn="l">
              <a:spcBef>
                <a:spcPts val="1600"/>
              </a:spcBef>
              <a:spcAft>
                <a:spcPts val="1600"/>
              </a:spcAft>
              <a:buNone/>
            </a:pPr>
            <a:r>
              <a:t/>
            </a:r>
            <a:endParaRPr sz="1600">
              <a:solidFill>
                <a:srgbClr val="000000"/>
              </a:solidFill>
            </a:endParaRPr>
          </a:p>
        </p:txBody>
      </p:sp>
      <p:sp>
        <p:nvSpPr>
          <p:cNvPr id="282" name="Google Shape;282;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83" name="Google Shape;283;p31"/>
          <p:cNvSpPr txBox="1"/>
          <p:nvPr/>
        </p:nvSpPr>
        <p:spPr>
          <a:xfrm>
            <a:off x="316325" y="2422650"/>
            <a:ext cx="8553600" cy="21285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Char char="●"/>
            </a:pPr>
            <a:r>
              <a:rPr lang="en" sz="1800">
                <a:solidFill>
                  <a:schemeClr val="dk1"/>
                </a:solidFill>
              </a:rPr>
              <a:t>Halt sampling when</a:t>
            </a:r>
            <a:endParaRPr sz="1800">
              <a:solidFill>
                <a:schemeClr val="dk1"/>
              </a:solidFill>
            </a:endParaRPr>
          </a:p>
          <a:p>
            <a:pPr indent="-330200" lvl="1" marL="914400" rtl="0" algn="l">
              <a:lnSpc>
                <a:spcPct val="115000"/>
              </a:lnSpc>
              <a:spcBef>
                <a:spcPts val="0"/>
              </a:spcBef>
              <a:spcAft>
                <a:spcPts val="0"/>
              </a:spcAft>
              <a:buClr>
                <a:schemeClr val="dk1"/>
              </a:buClr>
              <a:buSzPts val="1600"/>
              <a:buChar char="○"/>
            </a:pPr>
            <a:r>
              <a:rPr lang="en" sz="1600">
                <a:solidFill>
                  <a:schemeClr val="dk1"/>
                </a:solidFill>
              </a:rPr>
              <a:t>Open and close curly braces are balanced</a:t>
            </a:r>
            <a:endParaRPr sz="1600">
              <a:solidFill>
                <a:schemeClr val="dk1"/>
              </a:solidFill>
            </a:endParaRPr>
          </a:p>
          <a:p>
            <a:pPr indent="-330200" lvl="1" marL="914400" rtl="0" algn="l">
              <a:lnSpc>
                <a:spcPct val="115000"/>
              </a:lnSpc>
              <a:spcBef>
                <a:spcPts val="0"/>
              </a:spcBef>
              <a:spcAft>
                <a:spcPts val="0"/>
              </a:spcAft>
              <a:buClr>
                <a:schemeClr val="dk1"/>
              </a:buClr>
              <a:buSzPts val="1600"/>
              <a:buChar char="○"/>
            </a:pPr>
            <a:r>
              <a:rPr lang="en" sz="1600">
                <a:solidFill>
                  <a:schemeClr val="dk1"/>
                </a:solidFill>
              </a:rPr>
              <a:t>maximum number of allowed tokens is reached</a:t>
            </a:r>
            <a:endParaRPr sz="1600">
              <a:solidFill>
                <a:schemeClr val="dk1"/>
              </a:solidFill>
            </a:endParaRPr>
          </a:p>
          <a:p>
            <a:pPr indent="-330200" lvl="1" marL="914400" rtl="0" algn="l">
              <a:lnSpc>
                <a:spcPct val="115000"/>
              </a:lnSpc>
              <a:spcBef>
                <a:spcPts val="0"/>
              </a:spcBef>
              <a:spcAft>
                <a:spcPts val="0"/>
              </a:spcAft>
              <a:buClr>
                <a:schemeClr val="dk1"/>
              </a:buClr>
              <a:buSzPts val="1600"/>
              <a:buChar char="○"/>
            </a:pPr>
            <a:r>
              <a:rPr lang="en" sz="1600">
                <a:solidFill>
                  <a:schemeClr val="dk1"/>
                </a:solidFill>
              </a:rPr>
              <a:t>In our experiments, we use 5,000 as maximum tokens counts.</a:t>
            </a:r>
            <a:endParaRPr sz="1600">
              <a:solidFill>
                <a:schemeClr val="dk1"/>
              </a:solidFill>
            </a:endParaRPr>
          </a:p>
          <a:p>
            <a:pPr indent="-330200" lvl="2" marL="1371600" rtl="0" algn="l">
              <a:lnSpc>
                <a:spcPct val="115000"/>
              </a:lnSpc>
              <a:spcBef>
                <a:spcPts val="0"/>
              </a:spcBef>
              <a:spcAft>
                <a:spcPts val="0"/>
              </a:spcAft>
              <a:buClr>
                <a:schemeClr val="dk1"/>
              </a:buClr>
              <a:buSzPts val="1600"/>
              <a:buChar char="■"/>
            </a:pPr>
            <a:r>
              <a:rPr lang="en" sz="1600">
                <a:solidFill>
                  <a:schemeClr val="dk1"/>
                </a:solidFill>
              </a:rPr>
              <a:t>Equivalent to maximum token count in seed corpus.</a:t>
            </a:r>
            <a:endParaRPr sz="1600">
              <a:solidFill>
                <a:schemeClr val="dk1"/>
              </a:solidFill>
            </a:endParaRPr>
          </a:p>
          <a:p>
            <a:pPr indent="0" lvl="0" marL="0" rtl="0" algn="l">
              <a:spcBef>
                <a:spcPts val="160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1000"/>
                                        <p:tgtEl>
                                          <p:spTgt spid="2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Overview</a:t>
            </a:r>
            <a:endParaRPr/>
          </a:p>
        </p:txBody>
      </p:sp>
      <p:sp>
        <p:nvSpPr>
          <p:cNvPr id="62" name="Google Shape;62;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Eliminating bugs from Cyber-Physical System (CPS) tool chain is crucial.</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Simulink by MathWorks widely used in industry</a:t>
            </a:r>
            <a:endParaRPr>
              <a:solidFill>
                <a:srgbClr val="000000"/>
              </a:solidFill>
            </a:endParaRPr>
          </a:p>
          <a:p>
            <a:pPr indent="-330200" lvl="1" marL="914400" rtl="0" algn="l">
              <a:spcBef>
                <a:spcPts val="0"/>
              </a:spcBef>
              <a:spcAft>
                <a:spcPts val="0"/>
              </a:spcAft>
              <a:buClr>
                <a:srgbClr val="000000"/>
              </a:buClr>
              <a:buSzPts val="1600"/>
              <a:buChar char="○"/>
            </a:pPr>
            <a:r>
              <a:rPr lang="en" sz="1600">
                <a:solidFill>
                  <a:srgbClr val="000000"/>
                </a:solidFill>
              </a:rPr>
              <a:t>Simulink = Popular CPS development tool chain</a:t>
            </a:r>
            <a:endParaRPr sz="1600">
              <a:solidFill>
                <a:srgbClr val="000000"/>
              </a:solidFill>
            </a:endParaRPr>
          </a:p>
          <a:p>
            <a:pPr indent="-342900" lvl="0" marL="457200" rtl="0" algn="l">
              <a:spcBef>
                <a:spcPts val="0"/>
              </a:spcBef>
              <a:spcAft>
                <a:spcPts val="0"/>
              </a:spcAft>
              <a:buClr>
                <a:schemeClr val="dk1"/>
              </a:buClr>
              <a:buSzPts val="1800"/>
              <a:buChar char="●"/>
            </a:pPr>
            <a:r>
              <a:rPr lang="en">
                <a:solidFill>
                  <a:schemeClr val="dk1"/>
                </a:solidFill>
              </a:rPr>
              <a:t>Existing testing tool SLforge [1] focuses on fuzzer, that relies on </a:t>
            </a:r>
            <a:r>
              <a:rPr b="1" lang="en">
                <a:solidFill>
                  <a:schemeClr val="dk1"/>
                </a:solidFill>
              </a:rPr>
              <a:t>documented</a:t>
            </a:r>
            <a:r>
              <a:rPr lang="en">
                <a:solidFill>
                  <a:schemeClr val="dk1"/>
                </a:solidFill>
              </a:rPr>
              <a:t> semi formal specification.</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We hope to capture undocumented specification using deep learning to fuzz Simulink toolchain</a:t>
            </a:r>
            <a:endParaRPr>
              <a:solidFill>
                <a:schemeClr val="dk1"/>
              </a:solidFill>
            </a:endParaRPr>
          </a:p>
          <a:p>
            <a:pPr indent="-342900" lvl="0" marL="457200" rtl="0" algn="l">
              <a:spcBef>
                <a:spcPts val="0"/>
              </a:spcBef>
              <a:spcAft>
                <a:spcPts val="0"/>
              </a:spcAft>
              <a:buClr>
                <a:srgbClr val="000000"/>
              </a:buClr>
              <a:buSzPts val="1800"/>
              <a:buChar char="●"/>
            </a:pPr>
            <a:r>
              <a:rPr lang="en">
                <a:solidFill>
                  <a:srgbClr val="000000"/>
                </a:solidFill>
              </a:rPr>
              <a:t>Found 2 bugs in Simulink toolchain</a:t>
            </a:r>
            <a:endParaRPr>
              <a:solidFill>
                <a:srgbClr val="000000"/>
              </a:solidFill>
            </a:endParaRPr>
          </a:p>
          <a:p>
            <a:pPr indent="-330200" lvl="1" marL="914400" rtl="0" algn="l">
              <a:spcBef>
                <a:spcPts val="0"/>
              </a:spcBef>
              <a:spcAft>
                <a:spcPts val="0"/>
              </a:spcAft>
              <a:buClr>
                <a:srgbClr val="000000"/>
              </a:buClr>
              <a:buSzPts val="1600"/>
              <a:buChar char="○"/>
            </a:pPr>
            <a:r>
              <a:rPr lang="en" sz="1600">
                <a:solidFill>
                  <a:srgbClr val="000000"/>
                </a:solidFill>
              </a:rPr>
              <a:t>Simulink vendor MathWorks confirmed these as bugs </a:t>
            </a:r>
            <a:endParaRPr sz="1600">
              <a:solidFill>
                <a:srgbClr val="000000"/>
              </a:solidFill>
            </a:endParaRPr>
          </a:p>
          <a:p>
            <a:pPr indent="-330200" lvl="1" marL="914400" rtl="0" algn="l">
              <a:spcBef>
                <a:spcPts val="0"/>
              </a:spcBef>
              <a:spcAft>
                <a:spcPts val="0"/>
              </a:spcAft>
              <a:buClr>
                <a:srgbClr val="000000"/>
              </a:buClr>
              <a:buSzPts val="1600"/>
              <a:buChar char="○"/>
            </a:pPr>
            <a:r>
              <a:rPr lang="en" sz="1600">
                <a:solidFill>
                  <a:srgbClr val="000000"/>
                </a:solidFill>
              </a:rPr>
              <a:t>One bug missed by previous State of the art tool, SLForge [1]</a:t>
            </a:r>
            <a:endParaRPr sz="1600">
              <a:solidFill>
                <a:srgbClr val="000000"/>
              </a:solidFill>
            </a:endParaRPr>
          </a:p>
          <a:p>
            <a:pPr indent="0" lvl="0" marL="0" rtl="0" algn="l">
              <a:spcBef>
                <a:spcPts val="1600"/>
              </a:spcBef>
              <a:spcAft>
                <a:spcPts val="0"/>
              </a:spcAft>
              <a:buNone/>
            </a:pPr>
            <a:r>
              <a:t/>
            </a:r>
            <a:endParaRPr>
              <a:solidFill>
                <a:srgbClr val="000000"/>
              </a:solidFill>
            </a:endParaRPr>
          </a:p>
          <a:p>
            <a:pPr indent="0" lvl="0" marL="0" rtl="0" algn="l">
              <a:spcBef>
                <a:spcPts val="1600"/>
              </a:spcBef>
              <a:spcAft>
                <a:spcPts val="0"/>
              </a:spcAft>
              <a:buNone/>
            </a:pPr>
            <a:r>
              <a:t/>
            </a:r>
            <a:endParaRPr sz="1700">
              <a:solidFill>
                <a:srgbClr val="000000"/>
              </a:solidFill>
            </a:endParaRPr>
          </a:p>
          <a:p>
            <a:pPr indent="0" lvl="0" marL="0" rtl="0" algn="l">
              <a:spcBef>
                <a:spcPts val="1600"/>
              </a:spcBef>
              <a:spcAft>
                <a:spcPts val="1600"/>
              </a:spcAft>
              <a:buNone/>
            </a:pPr>
            <a:r>
              <a:t/>
            </a:r>
            <a:endParaRPr/>
          </a:p>
        </p:txBody>
      </p:sp>
      <p:sp>
        <p:nvSpPr>
          <p:cNvPr id="63" name="Google Shape;63;p14"/>
          <p:cNvSpPr txBox="1"/>
          <p:nvPr/>
        </p:nvSpPr>
        <p:spPr>
          <a:xfrm>
            <a:off x="401100" y="4760075"/>
            <a:ext cx="8431200" cy="288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800">
                <a:solidFill>
                  <a:schemeClr val="dk2"/>
                </a:solidFill>
              </a:rPr>
              <a:t>[1]  from Chowdhury et al. </a:t>
            </a:r>
            <a:r>
              <a:rPr lang="en" sz="800">
                <a:solidFill>
                  <a:schemeClr val="dk2"/>
                </a:solidFill>
              </a:rPr>
              <a:t>. Automatically Finding Bugs in a Commercial Cyber-Physical System Development Tool Chain With SLforge</a:t>
            </a:r>
            <a:r>
              <a:rPr lang="en" sz="800">
                <a:solidFill>
                  <a:schemeClr val="dk2"/>
                </a:solidFill>
              </a:rPr>
              <a:t>. ICSE 2018</a:t>
            </a:r>
            <a:endParaRPr sz="800"/>
          </a:p>
        </p:txBody>
      </p:sp>
      <p:sp>
        <p:nvSpPr>
          <p:cNvPr id="64" name="Google Shape;64;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7" name="Shape 287"/>
        <p:cNvGrpSpPr/>
        <p:nvPr/>
      </p:nvGrpSpPr>
      <p:grpSpPr>
        <a:xfrm>
          <a:off x="0" y="0"/>
          <a:ext cx="0" cy="0"/>
          <a:chOff x="0" y="0"/>
          <a:chExt cx="0" cy="0"/>
        </a:xfrm>
      </p:grpSpPr>
      <p:sp>
        <p:nvSpPr>
          <p:cNvPr id="288" name="Google Shape;288;p32"/>
          <p:cNvSpPr txBox="1"/>
          <p:nvPr>
            <p:ph type="title"/>
          </p:nvPr>
        </p:nvSpPr>
        <p:spPr>
          <a:xfrm>
            <a:off x="169925" y="133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Sampler: Maximize the variation of generated model</a:t>
            </a:r>
            <a:endParaRPr/>
          </a:p>
        </p:txBody>
      </p:sp>
      <p:pic>
        <p:nvPicPr>
          <p:cNvPr id="289" name="Google Shape;289;p32"/>
          <p:cNvPicPr preferRelativeResize="0"/>
          <p:nvPr/>
        </p:nvPicPr>
        <p:blipFill>
          <a:blip r:embed="rId3">
            <a:alphaModFix/>
          </a:blip>
          <a:stretch>
            <a:fillRect/>
          </a:stretch>
        </p:blipFill>
        <p:spPr>
          <a:xfrm>
            <a:off x="169925" y="1057100"/>
            <a:ext cx="3779552" cy="2239385"/>
          </a:xfrm>
          <a:prstGeom prst="rect">
            <a:avLst/>
          </a:prstGeom>
          <a:noFill/>
          <a:ln>
            <a:noFill/>
          </a:ln>
        </p:spPr>
      </p:pic>
      <p:sp>
        <p:nvSpPr>
          <p:cNvPr id="290" name="Google Shape;290;p32"/>
          <p:cNvSpPr txBox="1"/>
          <p:nvPr/>
        </p:nvSpPr>
        <p:spPr>
          <a:xfrm>
            <a:off x="1497050" y="4463150"/>
            <a:ext cx="1125300" cy="457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 sz="1700">
                <a:solidFill>
                  <a:schemeClr val="dk1"/>
                </a:solidFill>
              </a:rPr>
              <a:t>Model {</a:t>
            </a:r>
            <a:endParaRPr b="1" sz="2000"/>
          </a:p>
        </p:txBody>
      </p:sp>
      <p:sp>
        <p:nvSpPr>
          <p:cNvPr id="291" name="Google Shape;291;p32"/>
          <p:cNvSpPr txBox="1"/>
          <p:nvPr/>
        </p:nvSpPr>
        <p:spPr>
          <a:xfrm>
            <a:off x="4274100" y="1829475"/>
            <a:ext cx="1125300" cy="21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32"/>
          <p:cNvSpPr/>
          <p:nvPr/>
        </p:nvSpPr>
        <p:spPr>
          <a:xfrm>
            <a:off x="1734850" y="3585300"/>
            <a:ext cx="333900" cy="877800"/>
          </a:xfrm>
          <a:prstGeom prst="up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32"/>
          <p:cNvSpPr txBox="1"/>
          <p:nvPr/>
        </p:nvSpPr>
        <p:spPr>
          <a:xfrm>
            <a:off x="2068750" y="3869675"/>
            <a:ext cx="1248900" cy="45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t>seed with</a:t>
            </a:r>
            <a:endParaRPr sz="1700"/>
          </a:p>
        </p:txBody>
      </p:sp>
      <p:graphicFrame>
        <p:nvGraphicFramePr>
          <p:cNvPr id="294" name="Google Shape;294;p32"/>
          <p:cNvGraphicFramePr/>
          <p:nvPr/>
        </p:nvGraphicFramePr>
        <p:xfrm>
          <a:off x="3949475" y="1175913"/>
          <a:ext cx="3000000" cy="3000000"/>
        </p:xfrm>
        <a:graphic>
          <a:graphicData uri="http://schemas.openxmlformats.org/drawingml/2006/table">
            <a:tbl>
              <a:tblPr>
                <a:noFill/>
                <a:tableStyleId>{25A79491-A7FC-4EC8-9813-DA1E02B6222F}</a:tableStyleId>
              </a:tblPr>
              <a:tblGrid>
                <a:gridCol w="648675"/>
                <a:gridCol w="1312775"/>
              </a:tblGrid>
              <a:tr h="462425">
                <a:tc>
                  <a:txBody>
                    <a:bodyPr/>
                    <a:lstStyle/>
                    <a:p>
                      <a:pPr indent="0" lvl="0" marL="0" rtl="0" algn="l">
                        <a:spcBef>
                          <a:spcPts val="0"/>
                        </a:spcBef>
                        <a:spcAft>
                          <a:spcPts val="0"/>
                        </a:spcAft>
                        <a:buNone/>
                      </a:pPr>
                      <a:r>
                        <a:rPr lang="en" sz="1500"/>
                        <a:t>0.1</a:t>
                      </a:r>
                      <a:endParaRPr sz="1500"/>
                    </a:p>
                  </a:txBody>
                  <a:tcPr marT="91425" marB="91425" marR="91425" marL="91425"/>
                </a:tc>
                <a:tc>
                  <a:txBody>
                    <a:bodyPr/>
                    <a:lstStyle/>
                    <a:p>
                      <a:pPr indent="0" lvl="0" marL="0" rtl="0" algn="l">
                        <a:spcBef>
                          <a:spcPts val="0"/>
                        </a:spcBef>
                        <a:spcAft>
                          <a:spcPts val="0"/>
                        </a:spcAft>
                        <a:buNone/>
                      </a:pPr>
                      <a:r>
                        <a:rPr lang="en" sz="1500"/>
                        <a:t>“Model”</a:t>
                      </a:r>
                      <a:endParaRPr sz="1500"/>
                    </a:p>
                  </a:txBody>
                  <a:tcPr marT="91425" marB="91425" marR="91425" marL="91425"/>
                </a:tc>
              </a:tr>
              <a:tr h="462425">
                <a:tc>
                  <a:txBody>
                    <a:bodyPr/>
                    <a:lstStyle/>
                    <a:p>
                      <a:pPr indent="0" lvl="0" marL="0" rtl="0" algn="l">
                        <a:spcBef>
                          <a:spcPts val="0"/>
                        </a:spcBef>
                        <a:spcAft>
                          <a:spcPts val="0"/>
                        </a:spcAft>
                        <a:buNone/>
                      </a:pPr>
                      <a:r>
                        <a:rPr lang="en" sz="1500"/>
                        <a:t>0.1</a:t>
                      </a:r>
                      <a:endParaRPr sz="1500"/>
                    </a:p>
                  </a:txBody>
                  <a:tcPr marT="91425" marB="91425" marR="91425" marL="91425"/>
                </a:tc>
                <a:tc>
                  <a:txBody>
                    <a:bodyPr/>
                    <a:lstStyle/>
                    <a:p>
                      <a:pPr indent="0" lvl="0" marL="0" rtl="0" algn="l">
                        <a:spcBef>
                          <a:spcPts val="0"/>
                        </a:spcBef>
                        <a:spcAft>
                          <a:spcPts val="0"/>
                        </a:spcAft>
                        <a:buNone/>
                      </a:pPr>
                      <a:r>
                        <a:rPr lang="en" sz="1500"/>
                        <a:t>“{“</a:t>
                      </a:r>
                      <a:endParaRPr sz="1500"/>
                    </a:p>
                  </a:txBody>
                  <a:tcPr marT="91425" marB="91425" marR="91425" marL="91425"/>
                </a:tc>
              </a:tr>
              <a:tr h="462425">
                <a:tc>
                  <a:txBody>
                    <a:bodyPr/>
                    <a:lstStyle/>
                    <a:p>
                      <a:pPr indent="0" lvl="0" marL="0" rtl="0" algn="l">
                        <a:spcBef>
                          <a:spcPts val="0"/>
                        </a:spcBef>
                        <a:spcAft>
                          <a:spcPts val="0"/>
                        </a:spcAft>
                        <a:buNone/>
                      </a:pPr>
                      <a:r>
                        <a:rPr lang="en" sz="1500"/>
                        <a:t>0.4</a:t>
                      </a:r>
                      <a:endParaRPr sz="1500"/>
                    </a:p>
                  </a:txBody>
                  <a:tcPr marT="91425" marB="91425" marR="91425" marL="91425"/>
                </a:tc>
                <a:tc>
                  <a:txBody>
                    <a:bodyPr/>
                    <a:lstStyle/>
                    <a:p>
                      <a:pPr indent="0" lvl="0" marL="0" rtl="0" algn="l">
                        <a:spcBef>
                          <a:spcPts val="0"/>
                        </a:spcBef>
                        <a:spcAft>
                          <a:spcPts val="0"/>
                        </a:spcAft>
                        <a:buNone/>
                      </a:pPr>
                      <a:r>
                        <a:rPr lang="en" sz="1500"/>
                        <a:t>“BlockType”</a:t>
                      </a:r>
                      <a:endParaRPr sz="1500"/>
                    </a:p>
                  </a:txBody>
                  <a:tcPr marT="91425" marB="91425" marR="91425" marL="91425"/>
                </a:tc>
              </a:tr>
              <a:tr h="462425">
                <a:tc>
                  <a:txBody>
                    <a:bodyPr/>
                    <a:lstStyle/>
                    <a:p>
                      <a:pPr indent="0" lvl="0" marL="0" rtl="0" algn="l">
                        <a:spcBef>
                          <a:spcPts val="0"/>
                        </a:spcBef>
                        <a:spcAft>
                          <a:spcPts val="0"/>
                        </a:spcAft>
                        <a:buNone/>
                      </a:pPr>
                      <a:r>
                        <a:rPr lang="en" sz="1500"/>
                        <a:t>0.3</a:t>
                      </a:r>
                      <a:endParaRPr sz="1500"/>
                    </a:p>
                  </a:txBody>
                  <a:tcPr marT="91425" marB="91425" marR="91425" marL="91425"/>
                </a:tc>
                <a:tc>
                  <a:txBody>
                    <a:bodyPr/>
                    <a:lstStyle/>
                    <a:p>
                      <a:pPr indent="0" lvl="0" marL="0" rtl="0" algn="l">
                        <a:spcBef>
                          <a:spcPts val="0"/>
                        </a:spcBef>
                        <a:spcAft>
                          <a:spcPts val="0"/>
                        </a:spcAft>
                        <a:buNone/>
                      </a:pPr>
                      <a:r>
                        <a:rPr lang="en" sz="1500"/>
                        <a:t>“Name”</a:t>
                      </a:r>
                      <a:endParaRPr sz="1500"/>
                    </a:p>
                  </a:txBody>
                  <a:tcPr marT="91425" marB="91425" marR="91425" marL="91425"/>
                </a:tc>
              </a:tr>
              <a:tr h="462425">
                <a:tc>
                  <a:txBody>
                    <a:bodyPr/>
                    <a:lstStyle/>
                    <a:p>
                      <a:pPr indent="0" lvl="0" marL="0" rtl="0" algn="l">
                        <a:spcBef>
                          <a:spcPts val="0"/>
                        </a:spcBef>
                        <a:spcAft>
                          <a:spcPts val="0"/>
                        </a:spcAft>
                        <a:buNone/>
                      </a:pPr>
                      <a:r>
                        <a:rPr lang="en" sz="1500"/>
                        <a:t>...</a:t>
                      </a:r>
                      <a:endParaRPr sz="1500"/>
                    </a:p>
                  </a:txBody>
                  <a:tcPr marT="91425" marB="91425" marR="91425" marL="91425"/>
                </a:tc>
                <a:tc>
                  <a:txBody>
                    <a:bodyPr/>
                    <a:lstStyle/>
                    <a:p>
                      <a:pPr indent="0" lvl="0" marL="0" rtl="0" algn="l">
                        <a:spcBef>
                          <a:spcPts val="0"/>
                        </a:spcBef>
                        <a:spcAft>
                          <a:spcPts val="0"/>
                        </a:spcAft>
                        <a:buNone/>
                      </a:pPr>
                      <a:r>
                        <a:rPr lang="en" sz="1500"/>
                        <a:t>...</a:t>
                      </a:r>
                      <a:endParaRPr sz="1500"/>
                    </a:p>
                  </a:txBody>
                  <a:tcPr marT="91425" marB="91425" marR="91425" marL="91425"/>
                </a:tc>
              </a:tr>
            </a:tbl>
          </a:graphicData>
        </a:graphic>
      </p:graphicFrame>
      <p:sp>
        <p:nvSpPr>
          <p:cNvPr id="295" name="Google Shape;295;p32"/>
          <p:cNvSpPr txBox="1"/>
          <p:nvPr/>
        </p:nvSpPr>
        <p:spPr>
          <a:xfrm>
            <a:off x="6123325" y="1175925"/>
            <a:ext cx="1503300" cy="57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600">
                <a:solidFill>
                  <a:schemeClr val="dk1"/>
                </a:solidFill>
              </a:rPr>
              <a:t>Single Multinominal Experiment</a:t>
            </a:r>
            <a:endParaRPr b="1" sz="1600">
              <a:solidFill>
                <a:schemeClr val="dk1"/>
              </a:solidFill>
            </a:endParaRPr>
          </a:p>
          <a:p>
            <a:pPr indent="0" lvl="0" marL="0" rtl="0" algn="l">
              <a:lnSpc>
                <a:spcPct val="115000"/>
              </a:lnSpc>
              <a:spcBef>
                <a:spcPts val="1600"/>
              </a:spcBef>
              <a:spcAft>
                <a:spcPts val="1600"/>
              </a:spcAft>
              <a:buNone/>
            </a:pPr>
            <a:r>
              <a:t/>
            </a:r>
            <a:endParaRPr b="1" sz="1700">
              <a:solidFill>
                <a:schemeClr val="dk1"/>
              </a:solidFill>
            </a:endParaRPr>
          </a:p>
        </p:txBody>
      </p:sp>
      <p:sp>
        <p:nvSpPr>
          <p:cNvPr id="296" name="Google Shape;296;p32"/>
          <p:cNvSpPr/>
          <p:nvPr/>
        </p:nvSpPr>
        <p:spPr>
          <a:xfrm>
            <a:off x="6123325" y="2039775"/>
            <a:ext cx="1248900" cy="3708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32"/>
          <p:cNvSpPr txBox="1"/>
          <p:nvPr/>
        </p:nvSpPr>
        <p:spPr>
          <a:xfrm>
            <a:off x="7626625" y="1814425"/>
            <a:ext cx="15267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“Name”</a:t>
            </a:r>
            <a:endParaRPr sz="1800"/>
          </a:p>
        </p:txBody>
      </p:sp>
      <p:sp>
        <p:nvSpPr>
          <p:cNvPr id="298" name="Google Shape;298;p32"/>
          <p:cNvSpPr txBox="1"/>
          <p:nvPr/>
        </p:nvSpPr>
        <p:spPr>
          <a:xfrm>
            <a:off x="5709500" y="4147575"/>
            <a:ext cx="4092600" cy="123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900"/>
              <a:t>For input </a:t>
            </a:r>
            <a:r>
              <a:rPr b="1" lang="en" sz="1900"/>
              <a:t>“Model {”</a:t>
            </a:r>
            <a:r>
              <a:rPr lang="en" sz="1900"/>
              <a:t> the model predicts the next token to be </a:t>
            </a:r>
            <a:r>
              <a:rPr b="1" lang="en" sz="1900"/>
              <a:t>“Name” </a:t>
            </a:r>
            <a:endParaRPr b="1" sz="1900"/>
          </a:p>
        </p:txBody>
      </p:sp>
      <p:sp>
        <p:nvSpPr>
          <p:cNvPr id="299" name="Google Shape;299;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00" name="Google Shape;300;p32"/>
          <p:cNvSpPr txBox="1"/>
          <p:nvPr/>
        </p:nvSpPr>
        <p:spPr>
          <a:xfrm>
            <a:off x="4065275" y="3619600"/>
            <a:ext cx="1914000" cy="28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Predicted probability distribution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1000"/>
                                        <p:tgtEl>
                                          <p:spTgt spid="290"/>
                                        </p:tgtEl>
                                      </p:cBhvr>
                                    </p:animEffect>
                                  </p:childTnLst>
                                </p:cTn>
                              </p:par>
                              <p:par>
                                <p:cTn fill="hold" nodeType="with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1000"/>
                                        <p:tgtEl>
                                          <p:spTgt spid="293"/>
                                        </p:tgtEl>
                                      </p:cBhvr>
                                    </p:animEffect>
                                  </p:childTnLst>
                                </p:cTn>
                              </p:par>
                              <p:par>
                                <p:cTn fill="hold" nodeType="with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1000"/>
                                        <p:tgtEl>
                                          <p:spTgt spid="2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1000"/>
                                        <p:tgtEl>
                                          <p:spTgt spid="294"/>
                                        </p:tgtEl>
                                      </p:cBhvr>
                                    </p:animEffect>
                                  </p:childTnLst>
                                </p:cTn>
                              </p:par>
                              <p:par>
                                <p:cTn fill="hold" nodeType="with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1000"/>
                                        <p:tgtEl>
                                          <p:spTgt spid="3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1000"/>
                                        <p:tgtEl>
                                          <p:spTgt spid="295"/>
                                        </p:tgtEl>
                                      </p:cBhvr>
                                    </p:animEffect>
                                  </p:childTnLst>
                                </p:cTn>
                              </p:par>
                              <p:par>
                                <p:cTn fill="hold" nodeType="with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1000"/>
                                        <p:tgtEl>
                                          <p:spTgt spid="296"/>
                                        </p:tgtEl>
                                      </p:cBhvr>
                                    </p:animEffect>
                                  </p:childTnLst>
                                </p:cTn>
                              </p:par>
                              <p:par>
                                <p:cTn fill="hold" nodeType="with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1000"/>
                                        <p:tgtEl>
                                          <p:spTgt spid="297"/>
                                        </p:tgtEl>
                                      </p:cBhvr>
                                    </p:animEffect>
                                  </p:childTnLst>
                                </p:cTn>
                              </p:par>
                              <p:par>
                                <p:cTn fill="hold" nodeType="with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1000"/>
                                        <p:tgtEl>
                                          <p:spTgt spid="2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sp>
        <p:nvSpPr>
          <p:cNvPr id="305" name="Google Shape;305;p33"/>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Phase 4 : Sampler </a:t>
            </a:r>
            <a:endParaRPr/>
          </a:p>
        </p:txBody>
      </p:sp>
      <p:sp>
        <p:nvSpPr>
          <p:cNvPr id="306" name="Google Shape;306;p33"/>
          <p:cNvSpPr txBox="1"/>
          <p:nvPr>
            <p:ph idx="1" type="body"/>
          </p:nvPr>
        </p:nvSpPr>
        <p:spPr>
          <a:xfrm>
            <a:off x="311700" y="572700"/>
            <a:ext cx="8673600" cy="214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Introduce more randomness before doing Multinomial experiment.</a:t>
            </a:r>
            <a:endParaRPr>
              <a:solidFill>
                <a:srgbClr val="000000"/>
              </a:solidFill>
            </a:endParaRPr>
          </a:p>
          <a:p>
            <a:pPr indent="0" lvl="0" marL="0" rtl="0" algn="l">
              <a:spcBef>
                <a:spcPts val="1600"/>
              </a:spcBef>
              <a:spcAft>
                <a:spcPts val="0"/>
              </a:spcAft>
              <a:buNone/>
            </a:pPr>
            <a:r>
              <a:rPr lang="en">
                <a:solidFill>
                  <a:srgbClr val="000000"/>
                </a:solidFill>
              </a:rPr>
              <a:t>1. Sampling with Randomization (“Temperature Sampling”)</a:t>
            </a:r>
            <a:endParaRPr>
              <a:solidFill>
                <a:srgbClr val="000000"/>
              </a:solidFill>
            </a:endParaRPr>
          </a:p>
          <a:p>
            <a:pPr indent="-330200" lvl="0" marL="457200" rtl="0" algn="l">
              <a:spcBef>
                <a:spcPts val="1600"/>
              </a:spcBef>
              <a:spcAft>
                <a:spcPts val="0"/>
              </a:spcAft>
              <a:buClr>
                <a:srgbClr val="000000"/>
              </a:buClr>
              <a:buSzPts val="1600"/>
              <a:buChar char="●"/>
            </a:pPr>
            <a:r>
              <a:rPr lang="en" sz="1600">
                <a:solidFill>
                  <a:srgbClr val="000000"/>
                </a:solidFill>
              </a:rPr>
              <a:t>Predicted probabilities of the tokens are scaled by  hyperparameter </a:t>
            </a:r>
            <a:endParaRPr sz="1600">
              <a:solidFill>
                <a:srgbClr val="000000"/>
              </a:solidFill>
            </a:endParaRPr>
          </a:p>
          <a:p>
            <a:pPr indent="0" lvl="0" marL="0" rtl="0" algn="l">
              <a:spcBef>
                <a:spcPts val="1600"/>
              </a:spcBef>
              <a:spcAft>
                <a:spcPts val="1600"/>
              </a:spcAft>
              <a:buNone/>
            </a:pPr>
            <a:r>
              <a:t/>
            </a:r>
            <a:endParaRPr>
              <a:solidFill>
                <a:srgbClr val="000000"/>
              </a:solidFill>
            </a:endParaRPr>
          </a:p>
        </p:txBody>
      </p:sp>
      <p:pic>
        <p:nvPicPr>
          <p:cNvPr id="307" name="Google Shape;307;p33"/>
          <p:cNvPicPr preferRelativeResize="0"/>
          <p:nvPr/>
        </p:nvPicPr>
        <p:blipFill>
          <a:blip r:embed="rId3">
            <a:alphaModFix/>
          </a:blip>
          <a:stretch>
            <a:fillRect/>
          </a:stretch>
        </p:blipFill>
        <p:spPr>
          <a:xfrm>
            <a:off x="1019450" y="1971175"/>
            <a:ext cx="5287275" cy="647425"/>
          </a:xfrm>
          <a:prstGeom prst="rect">
            <a:avLst/>
          </a:prstGeom>
          <a:noFill/>
          <a:ln>
            <a:noFill/>
          </a:ln>
        </p:spPr>
      </p:pic>
      <p:sp>
        <p:nvSpPr>
          <p:cNvPr id="308" name="Google Shape;308;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09" name="Google Shape;309;p33"/>
          <p:cNvSpPr txBox="1"/>
          <p:nvPr/>
        </p:nvSpPr>
        <p:spPr>
          <a:xfrm>
            <a:off x="316325" y="2812225"/>
            <a:ext cx="8666700" cy="1925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rPr>
              <a:t>2. Top-k Sampling</a:t>
            </a:r>
            <a:endParaRPr sz="1800">
              <a:solidFill>
                <a:schemeClr val="dk1"/>
              </a:solidFill>
            </a:endParaRPr>
          </a:p>
          <a:p>
            <a:pPr indent="-330200" lvl="0" marL="457200" rtl="0" algn="l">
              <a:lnSpc>
                <a:spcPct val="115000"/>
              </a:lnSpc>
              <a:spcBef>
                <a:spcPts val="1600"/>
              </a:spcBef>
              <a:spcAft>
                <a:spcPts val="0"/>
              </a:spcAft>
              <a:buClr>
                <a:schemeClr val="dk1"/>
              </a:buClr>
              <a:buSzPts val="1600"/>
              <a:buChar char="●"/>
            </a:pPr>
            <a:r>
              <a:rPr lang="en" sz="1600">
                <a:solidFill>
                  <a:schemeClr val="dk1"/>
                </a:solidFill>
              </a:rPr>
              <a:t>Choose top K Predicted probabilities of the tokens</a:t>
            </a:r>
            <a:endParaRPr sz="1600">
              <a:solidFill>
                <a:schemeClr val="dk1"/>
              </a:solidFill>
            </a:endParaRPr>
          </a:p>
          <a:p>
            <a:pPr indent="0" lvl="0" marL="0" rtl="0" algn="l">
              <a:lnSpc>
                <a:spcPct val="115000"/>
              </a:lnSpc>
              <a:spcBef>
                <a:spcPts val="1600"/>
              </a:spcBef>
              <a:spcAft>
                <a:spcPts val="0"/>
              </a:spcAft>
              <a:buClr>
                <a:schemeClr val="dk1"/>
              </a:buClr>
              <a:buSzPts val="1100"/>
              <a:buFont typeface="Arial"/>
              <a:buNone/>
            </a:pPr>
            <a:r>
              <a:rPr lang="en" sz="1800">
                <a:solidFill>
                  <a:schemeClr val="dk1"/>
                </a:solidFill>
              </a:rPr>
              <a:t>3. Top-p or Nucleus Sampling</a:t>
            </a:r>
            <a:endParaRPr sz="1800">
              <a:solidFill>
                <a:schemeClr val="dk1"/>
              </a:solidFill>
            </a:endParaRPr>
          </a:p>
          <a:p>
            <a:pPr indent="-342900" lvl="0" marL="457200" rtl="0" algn="l">
              <a:lnSpc>
                <a:spcPct val="115000"/>
              </a:lnSpc>
              <a:spcBef>
                <a:spcPts val="1600"/>
              </a:spcBef>
              <a:spcAft>
                <a:spcPts val="0"/>
              </a:spcAft>
              <a:buClr>
                <a:schemeClr val="dk1"/>
              </a:buClr>
              <a:buSzPts val="1800"/>
              <a:buChar char="●"/>
            </a:pPr>
            <a:r>
              <a:rPr lang="en" sz="1600">
                <a:solidFill>
                  <a:schemeClr val="dk1"/>
                </a:solidFill>
              </a:rPr>
              <a:t>Select the highest probability tokens whose cumulative probability mass is greater than p.</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1000"/>
                                        <p:tgtEl>
                                          <p:spTgt spid="3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3" name="Shape 313"/>
        <p:cNvGrpSpPr/>
        <p:nvPr/>
      </p:nvGrpSpPr>
      <p:grpSpPr>
        <a:xfrm>
          <a:off x="0" y="0"/>
          <a:ext cx="0" cy="0"/>
          <a:chOff x="0" y="0"/>
          <a:chExt cx="0" cy="0"/>
        </a:xfrm>
      </p:grpSpPr>
      <p:sp>
        <p:nvSpPr>
          <p:cNvPr id="314" name="Google Shape;314;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Phase  5: Filter</a:t>
            </a:r>
            <a:endParaRPr/>
          </a:p>
        </p:txBody>
      </p:sp>
      <p:sp>
        <p:nvSpPr>
          <p:cNvPr id="315" name="Google Shape;315;p34"/>
          <p:cNvSpPr txBox="1"/>
          <p:nvPr>
            <p:ph idx="1" type="body"/>
          </p:nvPr>
        </p:nvSpPr>
        <p:spPr>
          <a:xfrm>
            <a:off x="311700" y="1084725"/>
            <a:ext cx="8520600" cy="491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000000"/>
                </a:solidFill>
              </a:rPr>
              <a:t>Filter the generated models by open and compile the model </a:t>
            </a:r>
            <a:endParaRPr>
              <a:solidFill>
                <a:srgbClr val="000000"/>
              </a:solidFill>
            </a:endParaRPr>
          </a:p>
        </p:txBody>
      </p:sp>
      <p:sp>
        <p:nvSpPr>
          <p:cNvPr id="316" name="Google Shape;316;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17" name="Google Shape;317;p34"/>
          <p:cNvSpPr/>
          <p:nvPr/>
        </p:nvSpPr>
        <p:spPr>
          <a:xfrm>
            <a:off x="281100" y="1716900"/>
            <a:ext cx="907800" cy="1568875"/>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Seed</a:t>
            </a:r>
            <a:endParaRPr/>
          </a:p>
          <a:p>
            <a:pPr indent="0" lvl="0" marL="0" rtl="0" algn="ctr">
              <a:spcBef>
                <a:spcPts val="0"/>
              </a:spcBef>
              <a:spcAft>
                <a:spcPts val="0"/>
              </a:spcAft>
              <a:buNone/>
            </a:pPr>
            <a:r>
              <a:rPr lang="en"/>
              <a:t>Simulink model corpus</a:t>
            </a:r>
            <a:endParaRPr/>
          </a:p>
        </p:txBody>
      </p:sp>
      <p:sp>
        <p:nvSpPr>
          <p:cNvPr id="318" name="Google Shape;318;p34"/>
          <p:cNvSpPr/>
          <p:nvPr/>
        </p:nvSpPr>
        <p:spPr>
          <a:xfrm>
            <a:off x="1628025" y="2342875"/>
            <a:ext cx="1112100" cy="357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Preprocess</a:t>
            </a:r>
            <a:endParaRPr/>
          </a:p>
        </p:txBody>
      </p:sp>
      <p:sp>
        <p:nvSpPr>
          <p:cNvPr id="319" name="Google Shape;319;p34"/>
          <p:cNvSpPr/>
          <p:nvPr/>
        </p:nvSpPr>
        <p:spPr>
          <a:xfrm>
            <a:off x="1278700" y="2342938"/>
            <a:ext cx="259500" cy="3003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34"/>
          <p:cNvSpPr/>
          <p:nvPr/>
        </p:nvSpPr>
        <p:spPr>
          <a:xfrm>
            <a:off x="3179250" y="2314588"/>
            <a:ext cx="934500" cy="357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Encoder</a:t>
            </a:r>
            <a:endParaRPr/>
          </a:p>
        </p:txBody>
      </p:sp>
      <p:sp>
        <p:nvSpPr>
          <p:cNvPr id="321" name="Google Shape;321;p34"/>
          <p:cNvSpPr/>
          <p:nvPr/>
        </p:nvSpPr>
        <p:spPr>
          <a:xfrm>
            <a:off x="2862238" y="2371213"/>
            <a:ext cx="259500" cy="3003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34"/>
          <p:cNvSpPr/>
          <p:nvPr/>
        </p:nvSpPr>
        <p:spPr>
          <a:xfrm>
            <a:off x="4553138" y="2295388"/>
            <a:ext cx="885300" cy="395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Deep Learner</a:t>
            </a:r>
            <a:endParaRPr/>
          </a:p>
        </p:txBody>
      </p:sp>
      <p:sp>
        <p:nvSpPr>
          <p:cNvPr id="323" name="Google Shape;323;p34"/>
          <p:cNvSpPr/>
          <p:nvPr/>
        </p:nvSpPr>
        <p:spPr>
          <a:xfrm>
            <a:off x="5837625" y="2314588"/>
            <a:ext cx="885300" cy="357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Sampler</a:t>
            </a:r>
            <a:endParaRPr/>
          </a:p>
        </p:txBody>
      </p:sp>
      <p:sp>
        <p:nvSpPr>
          <p:cNvPr id="324" name="Google Shape;324;p34"/>
          <p:cNvSpPr/>
          <p:nvPr/>
        </p:nvSpPr>
        <p:spPr>
          <a:xfrm>
            <a:off x="5541363" y="2342938"/>
            <a:ext cx="259500" cy="3003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34"/>
          <p:cNvSpPr/>
          <p:nvPr/>
        </p:nvSpPr>
        <p:spPr>
          <a:xfrm>
            <a:off x="4212925" y="2342938"/>
            <a:ext cx="259500" cy="3003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34"/>
          <p:cNvSpPr/>
          <p:nvPr/>
        </p:nvSpPr>
        <p:spPr>
          <a:xfrm>
            <a:off x="6759675" y="2342938"/>
            <a:ext cx="259500" cy="3003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34"/>
          <p:cNvSpPr/>
          <p:nvPr/>
        </p:nvSpPr>
        <p:spPr>
          <a:xfrm>
            <a:off x="7055925" y="2314588"/>
            <a:ext cx="620700" cy="357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Filter</a:t>
            </a:r>
            <a:endParaRPr/>
          </a:p>
        </p:txBody>
      </p:sp>
      <p:sp>
        <p:nvSpPr>
          <p:cNvPr id="328" name="Google Shape;328;p34"/>
          <p:cNvSpPr/>
          <p:nvPr/>
        </p:nvSpPr>
        <p:spPr>
          <a:xfrm>
            <a:off x="7752625" y="2342925"/>
            <a:ext cx="259500" cy="3003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34"/>
          <p:cNvSpPr/>
          <p:nvPr/>
        </p:nvSpPr>
        <p:spPr>
          <a:xfrm>
            <a:off x="8088125" y="1716900"/>
            <a:ext cx="907800" cy="1429075"/>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0"/>
              </a:spcBef>
              <a:spcAft>
                <a:spcPts val="0"/>
              </a:spcAft>
              <a:buNone/>
            </a:pPr>
            <a:r>
              <a:rPr lang="en"/>
              <a:t>Valid</a:t>
            </a:r>
            <a:endParaRPr/>
          </a:p>
          <a:p>
            <a:pPr indent="0" lvl="0" marL="0" rtl="0" algn="ctr">
              <a:spcBef>
                <a:spcPts val="0"/>
              </a:spcBef>
              <a:spcAft>
                <a:spcPts val="0"/>
              </a:spcAft>
              <a:buNone/>
            </a:pPr>
            <a:r>
              <a:rPr lang="en"/>
              <a:t>Simulink model corpus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3" name="Shape 333"/>
        <p:cNvGrpSpPr/>
        <p:nvPr/>
      </p:nvGrpSpPr>
      <p:grpSpPr>
        <a:xfrm>
          <a:off x="0" y="0"/>
          <a:ext cx="0" cy="0"/>
          <a:chOff x="0" y="0"/>
          <a:chExt cx="0" cy="0"/>
        </a:xfrm>
      </p:grpSpPr>
      <p:sp>
        <p:nvSpPr>
          <p:cNvPr id="334" name="Google Shape;334;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Experiment Setup</a:t>
            </a:r>
            <a:endParaRPr/>
          </a:p>
        </p:txBody>
      </p:sp>
      <p:sp>
        <p:nvSpPr>
          <p:cNvPr id="335" name="Google Shape;335;p35"/>
          <p:cNvSpPr txBox="1"/>
          <p:nvPr>
            <p:ph idx="1" type="body"/>
          </p:nvPr>
        </p:nvSpPr>
        <p:spPr>
          <a:xfrm>
            <a:off x="311700" y="1152475"/>
            <a:ext cx="8520600" cy="2026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T</a:t>
            </a:r>
            <a:r>
              <a:rPr lang="en">
                <a:solidFill>
                  <a:srgbClr val="000000"/>
                </a:solidFill>
              </a:rPr>
              <a:t>raining remotely </a:t>
            </a:r>
            <a:endParaRPr>
              <a:solidFill>
                <a:srgbClr val="000000"/>
              </a:solidFill>
            </a:endParaRPr>
          </a:p>
          <a:p>
            <a:pPr indent="-317500" lvl="1" marL="914400" rtl="0" algn="l">
              <a:spcBef>
                <a:spcPts val="0"/>
              </a:spcBef>
              <a:spcAft>
                <a:spcPts val="0"/>
              </a:spcAft>
              <a:buClr>
                <a:srgbClr val="000000"/>
              </a:buClr>
              <a:buSzPts val="1400"/>
              <a:buChar char="○"/>
            </a:pPr>
            <a:r>
              <a:rPr lang="en" sz="1600">
                <a:solidFill>
                  <a:srgbClr val="000000"/>
                </a:solidFill>
              </a:rPr>
              <a:t>a single</a:t>
            </a:r>
            <a:r>
              <a:rPr lang="en">
                <a:solidFill>
                  <a:srgbClr val="000000"/>
                </a:solidFill>
              </a:rPr>
              <a:t> </a:t>
            </a:r>
            <a:r>
              <a:rPr lang="en" sz="1800">
                <a:solidFill>
                  <a:srgbClr val="000000"/>
                </a:solidFill>
              </a:rPr>
              <a:t>Texas Advanced Computing Center (TACC) </a:t>
            </a:r>
            <a:r>
              <a:rPr lang="en" sz="1600">
                <a:solidFill>
                  <a:srgbClr val="000000"/>
                </a:solidFill>
              </a:rPr>
              <a:t> </a:t>
            </a:r>
            <a:r>
              <a:rPr lang="en" sz="1600">
                <a:solidFill>
                  <a:srgbClr val="000000"/>
                </a:solidFill>
              </a:rPr>
              <a:t>Maverick 2 GTX node </a:t>
            </a:r>
            <a:endParaRPr sz="1600">
              <a:solidFill>
                <a:srgbClr val="000000"/>
              </a:solidFill>
            </a:endParaRPr>
          </a:p>
          <a:p>
            <a:pPr indent="-330200" lvl="1" marL="914400" rtl="0" algn="l">
              <a:spcBef>
                <a:spcPts val="0"/>
              </a:spcBef>
              <a:spcAft>
                <a:spcPts val="0"/>
              </a:spcAft>
              <a:buClr>
                <a:srgbClr val="000000"/>
              </a:buClr>
              <a:buSzPts val="1600"/>
              <a:buChar char="○"/>
            </a:pPr>
            <a:r>
              <a:rPr lang="en" sz="1600">
                <a:solidFill>
                  <a:srgbClr val="000000"/>
                </a:solidFill>
              </a:rPr>
              <a:t>128 GB RAM</a:t>
            </a:r>
            <a:endParaRPr sz="1600">
              <a:solidFill>
                <a:srgbClr val="000000"/>
              </a:solidFill>
            </a:endParaRPr>
          </a:p>
          <a:p>
            <a:pPr indent="-330200" lvl="1" marL="914400" rtl="0" algn="l">
              <a:spcBef>
                <a:spcPts val="0"/>
              </a:spcBef>
              <a:spcAft>
                <a:spcPts val="0"/>
              </a:spcAft>
              <a:buClr>
                <a:srgbClr val="000000"/>
              </a:buClr>
              <a:buSzPts val="1600"/>
              <a:buChar char="○"/>
            </a:pPr>
            <a:r>
              <a:rPr lang="en" sz="1600">
                <a:solidFill>
                  <a:srgbClr val="000000"/>
                </a:solidFill>
              </a:rPr>
              <a:t>two 8-core 2.1 Ghz Intel Xeon processors </a:t>
            </a:r>
            <a:endParaRPr sz="1600">
              <a:solidFill>
                <a:srgbClr val="000000"/>
              </a:solidFill>
            </a:endParaRPr>
          </a:p>
          <a:p>
            <a:pPr indent="-330200" lvl="1" marL="914400" rtl="0" algn="l">
              <a:spcBef>
                <a:spcPts val="0"/>
              </a:spcBef>
              <a:spcAft>
                <a:spcPts val="0"/>
              </a:spcAft>
              <a:buClr>
                <a:srgbClr val="000000"/>
              </a:buClr>
              <a:buSzPts val="1600"/>
              <a:buChar char="○"/>
            </a:pPr>
            <a:r>
              <a:rPr lang="en" sz="1600">
                <a:solidFill>
                  <a:srgbClr val="000000"/>
                </a:solidFill>
              </a:rPr>
              <a:t>4 NVidia 1080-TI GPUs</a:t>
            </a:r>
            <a:endParaRPr sz="1600">
              <a:solidFill>
                <a:srgbClr val="000000"/>
              </a:solidFill>
            </a:endParaRPr>
          </a:p>
          <a:p>
            <a:pPr indent="-342900" lvl="0" marL="457200" rtl="0" algn="l">
              <a:spcBef>
                <a:spcPts val="0"/>
              </a:spcBef>
              <a:spcAft>
                <a:spcPts val="0"/>
              </a:spcAft>
              <a:buClr>
                <a:srgbClr val="000000"/>
              </a:buClr>
              <a:buSzPts val="1800"/>
              <a:buChar char="●"/>
            </a:pPr>
            <a:r>
              <a:rPr lang="en">
                <a:solidFill>
                  <a:schemeClr val="dk1"/>
                </a:solidFill>
              </a:rPr>
              <a:t>2 hours to train</a:t>
            </a:r>
            <a:endParaRPr sz="1600">
              <a:solidFill>
                <a:srgbClr val="000000"/>
              </a:solidFill>
            </a:endParaRPr>
          </a:p>
        </p:txBody>
      </p:sp>
      <p:sp>
        <p:nvSpPr>
          <p:cNvPr id="336" name="Google Shape;336;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37" name="Google Shape;337;p35"/>
          <p:cNvSpPr txBox="1"/>
          <p:nvPr/>
        </p:nvSpPr>
        <p:spPr>
          <a:xfrm>
            <a:off x="305050" y="3235675"/>
            <a:ext cx="8520600" cy="1427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Char char="●"/>
            </a:pPr>
            <a:r>
              <a:rPr lang="en" sz="1800">
                <a:solidFill>
                  <a:schemeClr val="dk1"/>
                </a:solidFill>
              </a:rPr>
              <a:t>Trained using 1,000 SLforge-generated models.</a:t>
            </a:r>
            <a:endParaRPr sz="1800">
              <a:solidFill>
                <a:schemeClr val="dk1"/>
              </a:solidFill>
            </a:endParaRPr>
          </a:p>
          <a:p>
            <a:pPr indent="-330200" lvl="1" marL="914400" rtl="0" algn="l">
              <a:lnSpc>
                <a:spcPct val="115000"/>
              </a:lnSpc>
              <a:spcBef>
                <a:spcPts val="0"/>
              </a:spcBef>
              <a:spcAft>
                <a:spcPts val="0"/>
              </a:spcAft>
              <a:buClr>
                <a:schemeClr val="dk1"/>
              </a:buClr>
              <a:buSzPts val="1600"/>
              <a:buChar char="○"/>
            </a:pPr>
            <a:r>
              <a:rPr lang="en" sz="1600">
                <a:solidFill>
                  <a:schemeClr val="dk1"/>
                </a:solidFill>
              </a:rPr>
              <a:t> third-party models are quite diverse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1000"/>
                                        <p:tgtEl>
                                          <p:spTgt spid="3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1" name="Shape 341"/>
        <p:cNvGrpSpPr/>
        <p:nvPr/>
      </p:nvGrpSpPr>
      <p:grpSpPr>
        <a:xfrm>
          <a:off x="0" y="0"/>
          <a:ext cx="0" cy="0"/>
          <a:chOff x="0" y="0"/>
          <a:chExt cx="0" cy="0"/>
        </a:xfrm>
      </p:grpSpPr>
      <p:sp>
        <p:nvSpPr>
          <p:cNvPr id="342" name="Google Shape;342;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RQ1: Can a LSTM-based deep learning approach generate valid Simulink models?</a:t>
            </a:r>
            <a:endParaRPr/>
          </a:p>
        </p:txBody>
      </p:sp>
      <p:sp>
        <p:nvSpPr>
          <p:cNvPr id="343" name="Google Shape;343;p36"/>
          <p:cNvSpPr txBox="1"/>
          <p:nvPr>
            <p:ph idx="1" type="body"/>
          </p:nvPr>
        </p:nvSpPr>
        <p:spPr>
          <a:xfrm>
            <a:off x="311700" y="1502375"/>
            <a:ext cx="8520600" cy="1033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Generate 1,024 Simulink models from our trained LSTM network in a laptop</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13 minutes to generate</a:t>
            </a:r>
            <a:endParaRPr>
              <a:solidFill>
                <a:srgbClr val="000000"/>
              </a:solidFill>
            </a:endParaRPr>
          </a:p>
        </p:txBody>
      </p:sp>
      <p:graphicFrame>
        <p:nvGraphicFramePr>
          <p:cNvPr id="344" name="Google Shape;344;p36"/>
          <p:cNvGraphicFramePr/>
          <p:nvPr/>
        </p:nvGraphicFramePr>
        <p:xfrm>
          <a:off x="850875" y="2696175"/>
          <a:ext cx="3000000" cy="3000000"/>
        </p:xfrm>
        <a:graphic>
          <a:graphicData uri="http://schemas.openxmlformats.org/drawingml/2006/table">
            <a:tbl>
              <a:tblPr>
                <a:noFill/>
                <a:tableStyleId>{25A79491-A7FC-4EC8-9813-DA1E02B6222F}</a:tableStyleId>
              </a:tblPr>
              <a:tblGrid>
                <a:gridCol w="3619500"/>
                <a:gridCol w="3619500"/>
              </a:tblGrid>
              <a:tr h="381000">
                <a:tc>
                  <a:txBody>
                    <a:bodyPr/>
                    <a:lstStyle/>
                    <a:p>
                      <a:pPr indent="0" lvl="0" marL="0" rtl="0" algn="l">
                        <a:spcBef>
                          <a:spcPts val="0"/>
                        </a:spcBef>
                        <a:spcAft>
                          <a:spcPts val="0"/>
                        </a:spcAft>
                        <a:buNone/>
                      </a:pPr>
                      <a:r>
                        <a:rPr b="1" lang="en"/>
                        <a:t>Sampling Type</a:t>
                      </a:r>
                      <a:r>
                        <a:rPr lang="en"/>
                        <a:t> </a:t>
                      </a:r>
                      <a:endParaRPr/>
                    </a:p>
                  </a:txBody>
                  <a:tcPr marT="91425" marB="91425" marR="91425" marL="91425"/>
                </a:tc>
                <a:tc>
                  <a:txBody>
                    <a:bodyPr/>
                    <a:lstStyle/>
                    <a:p>
                      <a:pPr indent="0" lvl="0" marL="0" rtl="0" algn="l">
                        <a:spcBef>
                          <a:spcPts val="0"/>
                        </a:spcBef>
                        <a:spcAft>
                          <a:spcPts val="0"/>
                        </a:spcAft>
                        <a:buNone/>
                      </a:pPr>
                      <a:r>
                        <a:rPr b="1" lang="en"/>
                        <a:t>Valid model %</a:t>
                      </a:r>
                      <a:endParaRPr b="1"/>
                    </a:p>
                  </a:txBody>
                  <a:tcPr marT="91425" marB="91425" marR="91425" marL="91425"/>
                </a:tc>
              </a:tr>
              <a:tr h="381000">
                <a:tc>
                  <a:txBody>
                    <a:bodyPr/>
                    <a:lstStyle/>
                    <a:p>
                      <a:pPr indent="0" lvl="0" marL="0" rtl="0" algn="l">
                        <a:spcBef>
                          <a:spcPts val="0"/>
                        </a:spcBef>
                        <a:spcAft>
                          <a:spcPts val="0"/>
                        </a:spcAft>
                        <a:buNone/>
                      </a:pPr>
                      <a:r>
                        <a:rPr lang="en"/>
                        <a:t>Sampling with randomization (T) =0.8</a:t>
                      </a:r>
                      <a:endParaRPr/>
                    </a:p>
                  </a:txBody>
                  <a:tcPr marT="91425" marB="91425" marR="91425" marL="91425"/>
                </a:tc>
                <a:tc>
                  <a:txBody>
                    <a:bodyPr/>
                    <a:lstStyle/>
                    <a:p>
                      <a:pPr indent="0" lvl="0" marL="0" rtl="0" algn="l">
                        <a:spcBef>
                          <a:spcPts val="0"/>
                        </a:spcBef>
                        <a:spcAft>
                          <a:spcPts val="0"/>
                        </a:spcAft>
                        <a:buNone/>
                      </a:pPr>
                      <a:r>
                        <a:rPr lang="en"/>
                        <a:t>92.8</a:t>
                      </a:r>
                      <a:endParaRPr/>
                    </a:p>
                  </a:txBody>
                  <a:tcPr marT="91425" marB="91425" marR="91425" marL="91425"/>
                </a:tc>
              </a:tr>
              <a:tr h="381000">
                <a:tc>
                  <a:txBody>
                    <a:bodyPr/>
                    <a:lstStyle/>
                    <a:p>
                      <a:pPr indent="0" lvl="0" marL="0" rtl="0" algn="l">
                        <a:spcBef>
                          <a:spcPts val="0"/>
                        </a:spcBef>
                        <a:spcAft>
                          <a:spcPts val="0"/>
                        </a:spcAft>
                        <a:buNone/>
                      </a:pPr>
                      <a:r>
                        <a:rPr lang="en"/>
                        <a:t>Top-k, k =10</a:t>
                      </a:r>
                      <a:endParaRPr/>
                    </a:p>
                  </a:txBody>
                  <a:tcPr marT="91425" marB="91425" marR="91425" marL="91425"/>
                </a:tc>
                <a:tc>
                  <a:txBody>
                    <a:bodyPr/>
                    <a:lstStyle/>
                    <a:p>
                      <a:pPr indent="0" lvl="0" marL="0" rtl="0" algn="l">
                        <a:spcBef>
                          <a:spcPts val="0"/>
                        </a:spcBef>
                        <a:spcAft>
                          <a:spcPts val="0"/>
                        </a:spcAft>
                        <a:buNone/>
                      </a:pPr>
                      <a:r>
                        <a:rPr lang="en"/>
                        <a:t>92.5</a:t>
                      </a:r>
                      <a:endParaRPr/>
                    </a:p>
                  </a:txBody>
                  <a:tcPr marT="91425" marB="91425" marR="91425" marL="91425"/>
                </a:tc>
              </a:tr>
              <a:tr h="381000">
                <a:tc>
                  <a:txBody>
                    <a:bodyPr/>
                    <a:lstStyle/>
                    <a:p>
                      <a:pPr indent="0" lvl="0" marL="0" rtl="0" algn="l">
                        <a:spcBef>
                          <a:spcPts val="0"/>
                        </a:spcBef>
                        <a:spcAft>
                          <a:spcPts val="0"/>
                        </a:spcAft>
                        <a:buNone/>
                      </a:pPr>
                      <a:r>
                        <a:rPr lang="en"/>
                        <a:t>Top-p, p=0.9</a:t>
                      </a:r>
                      <a:endParaRPr/>
                    </a:p>
                  </a:txBody>
                  <a:tcPr marT="91425" marB="91425" marR="91425" marL="91425"/>
                </a:tc>
                <a:tc>
                  <a:txBody>
                    <a:bodyPr/>
                    <a:lstStyle/>
                    <a:p>
                      <a:pPr indent="0" lvl="0" marL="0" rtl="0" algn="l">
                        <a:spcBef>
                          <a:spcPts val="0"/>
                        </a:spcBef>
                        <a:spcAft>
                          <a:spcPts val="0"/>
                        </a:spcAft>
                        <a:buNone/>
                      </a:pPr>
                      <a:r>
                        <a:rPr lang="en"/>
                        <a:t>94.4</a:t>
                      </a:r>
                      <a:endParaRPr/>
                    </a:p>
                  </a:txBody>
                  <a:tcPr marT="91425" marB="91425" marR="91425" marL="91425"/>
                </a:tc>
              </a:tr>
            </a:tbl>
          </a:graphicData>
        </a:graphic>
      </p:graphicFrame>
      <p:sp>
        <p:nvSpPr>
          <p:cNvPr id="345" name="Google Shape;345;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4"/>
                                        </p:tgtEl>
                                        <p:attrNameLst>
                                          <p:attrName>style.visibility</p:attrName>
                                        </p:attrNameLst>
                                      </p:cBhvr>
                                      <p:to>
                                        <p:strVal val="visible"/>
                                      </p:to>
                                    </p:set>
                                    <p:animEffect filter="fade" transition="in">
                                      <p:cBhvr>
                                        <p:cTn dur="1000"/>
                                        <p:tgtEl>
                                          <p:spTgt spid="3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9" name="Shape 349"/>
        <p:cNvGrpSpPr/>
        <p:nvPr/>
      </p:nvGrpSpPr>
      <p:grpSpPr>
        <a:xfrm>
          <a:off x="0" y="0"/>
          <a:ext cx="0" cy="0"/>
          <a:chOff x="0" y="0"/>
          <a:chExt cx="0" cy="0"/>
        </a:xfrm>
      </p:grpSpPr>
      <p:sp>
        <p:nvSpPr>
          <p:cNvPr id="350" name="Google Shape;350;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RQ2 Can a LSTM-based deep learning approach find bugs in the Simulink toolchain?</a:t>
            </a:r>
            <a:endParaRPr/>
          </a:p>
        </p:txBody>
      </p:sp>
      <p:sp>
        <p:nvSpPr>
          <p:cNvPr id="351" name="Google Shape;351;p37"/>
          <p:cNvSpPr txBox="1"/>
          <p:nvPr>
            <p:ph idx="1" type="body"/>
          </p:nvPr>
        </p:nvSpPr>
        <p:spPr>
          <a:xfrm>
            <a:off x="311700" y="1474125"/>
            <a:ext cx="8520600" cy="1558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Triggered 6 Simulink crashes</a:t>
            </a:r>
            <a:endParaRPr>
              <a:solidFill>
                <a:srgbClr val="000000"/>
              </a:solidFill>
            </a:endParaRPr>
          </a:p>
          <a:p>
            <a:pPr indent="-330200" lvl="1" marL="914400" rtl="0" algn="l">
              <a:spcBef>
                <a:spcPts val="0"/>
              </a:spcBef>
              <a:spcAft>
                <a:spcPts val="0"/>
              </a:spcAft>
              <a:buClr>
                <a:srgbClr val="000000"/>
              </a:buClr>
              <a:buSzPts val="1600"/>
              <a:buChar char="○"/>
            </a:pPr>
            <a:r>
              <a:rPr lang="en" sz="1600">
                <a:solidFill>
                  <a:srgbClr val="000000"/>
                </a:solidFill>
              </a:rPr>
              <a:t>five crashes  - while Simulink opened a model </a:t>
            </a:r>
            <a:endParaRPr sz="1600">
              <a:solidFill>
                <a:srgbClr val="000000"/>
              </a:solidFill>
            </a:endParaRPr>
          </a:p>
          <a:p>
            <a:pPr indent="-330200" lvl="1" marL="914400" rtl="0" algn="l">
              <a:spcBef>
                <a:spcPts val="0"/>
              </a:spcBef>
              <a:spcAft>
                <a:spcPts val="0"/>
              </a:spcAft>
              <a:buClr>
                <a:srgbClr val="000000"/>
              </a:buClr>
              <a:buSzPts val="1600"/>
              <a:buChar char="○"/>
            </a:pPr>
            <a:r>
              <a:rPr lang="en" sz="1600">
                <a:solidFill>
                  <a:srgbClr val="000000"/>
                </a:solidFill>
              </a:rPr>
              <a:t>one crash - while Simulink compiled a model (after successfully opening it).</a:t>
            </a:r>
            <a:endParaRPr sz="1600">
              <a:solidFill>
                <a:srgbClr val="000000"/>
              </a:solidFill>
            </a:endParaRPr>
          </a:p>
          <a:p>
            <a:pPr indent="-330200" lvl="1" marL="914400" rtl="0" algn="l">
              <a:spcBef>
                <a:spcPts val="0"/>
              </a:spcBef>
              <a:spcAft>
                <a:spcPts val="0"/>
              </a:spcAft>
              <a:buClr>
                <a:srgbClr val="000000"/>
              </a:buClr>
              <a:buSzPts val="1600"/>
              <a:buChar char="○"/>
            </a:pPr>
            <a:r>
              <a:rPr lang="en" sz="1600">
                <a:solidFill>
                  <a:schemeClr val="dk1"/>
                </a:solidFill>
              </a:rPr>
              <a:t>t</a:t>
            </a:r>
            <a:r>
              <a:rPr lang="en" sz="1600">
                <a:solidFill>
                  <a:schemeClr val="dk1"/>
                </a:solidFill>
              </a:rPr>
              <a:t>ested on Matlab</a:t>
            </a:r>
            <a:r>
              <a:rPr lang="en" sz="1600">
                <a:solidFill>
                  <a:schemeClr val="accent2"/>
                </a:solidFill>
                <a:highlight>
                  <a:srgbClr val="FFFFFF"/>
                </a:highlight>
              </a:rPr>
              <a:t> R2017a and R2018a. </a:t>
            </a:r>
            <a:endParaRPr sz="2100">
              <a:solidFill>
                <a:srgbClr val="000000"/>
              </a:solidFill>
            </a:endParaRPr>
          </a:p>
          <a:p>
            <a:pPr indent="0" lvl="0" marL="0" rtl="0" algn="l">
              <a:spcBef>
                <a:spcPts val="1600"/>
              </a:spcBef>
              <a:spcAft>
                <a:spcPts val="1600"/>
              </a:spcAft>
              <a:buNone/>
            </a:pPr>
            <a:r>
              <a:t/>
            </a:r>
            <a:endParaRPr/>
          </a:p>
        </p:txBody>
      </p:sp>
      <p:sp>
        <p:nvSpPr>
          <p:cNvPr id="352" name="Google Shape;352;p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53" name="Google Shape;353;p37"/>
          <p:cNvSpPr txBox="1"/>
          <p:nvPr/>
        </p:nvSpPr>
        <p:spPr>
          <a:xfrm>
            <a:off x="338925" y="3100175"/>
            <a:ext cx="8493300" cy="14961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Char char="●"/>
            </a:pPr>
            <a:r>
              <a:rPr lang="en" sz="1800">
                <a:solidFill>
                  <a:schemeClr val="dk1"/>
                </a:solidFill>
              </a:rPr>
              <a:t>Report 2 issues as bugs </a:t>
            </a:r>
            <a:endParaRPr sz="1800">
              <a:solidFill>
                <a:schemeClr val="dk1"/>
              </a:solidFill>
            </a:endParaRPr>
          </a:p>
          <a:p>
            <a:pPr indent="-330200" lvl="1" marL="914400" rtl="0" algn="l">
              <a:lnSpc>
                <a:spcPct val="115000"/>
              </a:lnSpc>
              <a:spcBef>
                <a:spcPts val="0"/>
              </a:spcBef>
              <a:spcAft>
                <a:spcPts val="0"/>
              </a:spcAft>
              <a:buClr>
                <a:schemeClr val="dk1"/>
              </a:buClr>
              <a:buSzPts val="1600"/>
              <a:buChar char="○"/>
            </a:pPr>
            <a:r>
              <a:rPr lang="en" sz="1600">
                <a:solidFill>
                  <a:schemeClr val="dk1"/>
                </a:solidFill>
              </a:rPr>
              <a:t>One representative of five crashes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3"/>
                                        </p:tgtEl>
                                        <p:attrNameLst>
                                          <p:attrName>style.visibility</p:attrName>
                                        </p:attrNameLst>
                                      </p:cBhvr>
                                      <p:to>
                                        <p:strVal val="visible"/>
                                      </p:to>
                                    </p:set>
                                    <p:animEffect filter="fade" transition="in">
                                      <p:cBhvr>
                                        <p:cTn dur="1000"/>
                                        <p:tgtEl>
                                          <p:spTgt spid="3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7" name="Shape 357"/>
        <p:cNvGrpSpPr/>
        <p:nvPr/>
      </p:nvGrpSpPr>
      <p:grpSpPr>
        <a:xfrm>
          <a:off x="0" y="0"/>
          <a:ext cx="0" cy="0"/>
          <a:chOff x="0" y="0"/>
          <a:chExt cx="0" cy="0"/>
        </a:xfrm>
      </p:grpSpPr>
      <p:sp>
        <p:nvSpPr>
          <p:cNvPr id="358" name="Google Shape;358;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Valid Input Model (Likely New Bug) : </a:t>
            </a:r>
            <a:r>
              <a:rPr lang="en"/>
              <a:t>TSC 03632450</a:t>
            </a:r>
            <a:r>
              <a:rPr lang="en"/>
              <a:t>  </a:t>
            </a:r>
            <a:endParaRPr/>
          </a:p>
        </p:txBody>
      </p:sp>
      <p:sp>
        <p:nvSpPr>
          <p:cNvPr id="359" name="Google Shape;359;p38"/>
          <p:cNvSpPr txBox="1"/>
          <p:nvPr>
            <p:ph idx="1" type="body"/>
          </p:nvPr>
        </p:nvSpPr>
        <p:spPr>
          <a:xfrm>
            <a:off x="5422000" y="1152475"/>
            <a:ext cx="3410400" cy="1394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25 blocks and 12 connections</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Crashes Simulink when compiling</a:t>
            </a:r>
            <a:r>
              <a:rPr lang="en">
                <a:solidFill>
                  <a:schemeClr val="dk1"/>
                </a:solidFill>
              </a:rPr>
              <a:t> </a:t>
            </a:r>
            <a:endParaRPr>
              <a:solidFill>
                <a:srgbClr val="000000"/>
              </a:solidFill>
            </a:endParaRPr>
          </a:p>
        </p:txBody>
      </p:sp>
      <p:pic>
        <p:nvPicPr>
          <p:cNvPr id="360" name="Google Shape;360;p38"/>
          <p:cNvPicPr preferRelativeResize="0"/>
          <p:nvPr/>
        </p:nvPicPr>
        <p:blipFill>
          <a:blip r:embed="rId3">
            <a:alphaModFix/>
          </a:blip>
          <a:stretch>
            <a:fillRect/>
          </a:stretch>
        </p:blipFill>
        <p:spPr>
          <a:xfrm>
            <a:off x="381400" y="1102000"/>
            <a:ext cx="4774351" cy="3517351"/>
          </a:xfrm>
          <a:prstGeom prst="rect">
            <a:avLst/>
          </a:prstGeom>
          <a:noFill/>
          <a:ln cap="flat" cmpd="sng" w="9525">
            <a:solidFill>
              <a:schemeClr val="dk2"/>
            </a:solidFill>
            <a:prstDash val="solid"/>
            <a:round/>
            <a:headEnd len="sm" w="sm" type="none"/>
            <a:tailEnd len="sm" w="sm" type="none"/>
          </a:ln>
        </p:spPr>
      </p:pic>
      <p:sp>
        <p:nvSpPr>
          <p:cNvPr id="361" name="Google Shape;361;p38"/>
          <p:cNvSpPr/>
          <p:nvPr/>
        </p:nvSpPr>
        <p:spPr>
          <a:xfrm>
            <a:off x="2880525" y="3927775"/>
            <a:ext cx="992400" cy="631200"/>
          </a:xfrm>
          <a:prstGeom prst="ellipse">
            <a:avLst/>
          </a:prstGeom>
          <a:noFill/>
          <a:ln cap="flat" cmpd="sng" w="9525">
            <a:solidFill>
              <a:srgbClr val="FF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38"/>
          <p:cNvSpPr/>
          <p:nvPr/>
        </p:nvSpPr>
        <p:spPr>
          <a:xfrm>
            <a:off x="4033250" y="3927775"/>
            <a:ext cx="1591500" cy="4902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63" name="Google Shape;363;p38"/>
          <p:cNvPicPr preferRelativeResize="0"/>
          <p:nvPr/>
        </p:nvPicPr>
        <p:blipFill>
          <a:blip r:embed="rId4">
            <a:alphaModFix/>
          </a:blip>
          <a:stretch>
            <a:fillRect/>
          </a:stretch>
        </p:blipFill>
        <p:spPr>
          <a:xfrm>
            <a:off x="6591238" y="3714800"/>
            <a:ext cx="1236374" cy="916162"/>
          </a:xfrm>
          <a:prstGeom prst="rect">
            <a:avLst/>
          </a:prstGeom>
          <a:noFill/>
          <a:ln>
            <a:noFill/>
          </a:ln>
        </p:spPr>
      </p:pic>
      <p:sp>
        <p:nvSpPr>
          <p:cNvPr id="364" name="Google Shape;364;p38"/>
          <p:cNvSpPr txBox="1"/>
          <p:nvPr/>
        </p:nvSpPr>
        <p:spPr>
          <a:xfrm>
            <a:off x="1007675" y="4768900"/>
            <a:ext cx="3612600" cy="24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DeepFuzzSL Generated model</a:t>
            </a:r>
            <a:endParaRPr/>
          </a:p>
        </p:txBody>
      </p:sp>
      <p:sp>
        <p:nvSpPr>
          <p:cNvPr id="365" name="Google Shape;365;p38"/>
          <p:cNvSpPr txBox="1"/>
          <p:nvPr/>
        </p:nvSpPr>
        <p:spPr>
          <a:xfrm>
            <a:off x="6252750" y="4558975"/>
            <a:ext cx="2019300" cy="21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Signal Generator block </a:t>
            </a:r>
            <a:r>
              <a:rPr lang="en"/>
              <a:t>g</a:t>
            </a:r>
            <a:r>
              <a:rPr lang="en"/>
              <a:t>enerated by SLforge</a:t>
            </a:r>
            <a:endParaRPr/>
          </a:p>
        </p:txBody>
      </p:sp>
      <p:sp>
        <p:nvSpPr>
          <p:cNvPr id="366" name="Google Shape;366;p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67" name="Google Shape;367;p38"/>
          <p:cNvSpPr txBox="1"/>
          <p:nvPr/>
        </p:nvSpPr>
        <p:spPr>
          <a:xfrm>
            <a:off x="5438200" y="1986225"/>
            <a:ext cx="3378000" cy="105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800">
              <a:solidFill>
                <a:schemeClr val="dk1"/>
              </a:solidFill>
            </a:endParaRPr>
          </a:p>
          <a:p>
            <a:pPr indent="-342900" lvl="0" marL="457200" rtl="0" algn="l">
              <a:lnSpc>
                <a:spcPct val="115000"/>
              </a:lnSpc>
              <a:spcBef>
                <a:spcPts val="1600"/>
              </a:spcBef>
              <a:spcAft>
                <a:spcPts val="0"/>
              </a:spcAft>
              <a:buClr>
                <a:schemeClr val="dk1"/>
              </a:buClr>
              <a:buSzPts val="1800"/>
              <a:buChar char="●"/>
            </a:pPr>
            <a:r>
              <a:rPr lang="en" sz="1800">
                <a:solidFill>
                  <a:schemeClr val="dk1"/>
                </a:solidFill>
              </a:rPr>
              <a:t>Missed by SLForge</a:t>
            </a:r>
            <a:endParaRPr sz="1800">
              <a:solidFill>
                <a:schemeClr val="dk1"/>
              </a:solidFill>
            </a:endParaRPr>
          </a:p>
          <a:p>
            <a:pPr indent="-317500" lvl="1" marL="914400" rtl="0" algn="l">
              <a:lnSpc>
                <a:spcPct val="115000"/>
              </a:lnSpc>
              <a:spcBef>
                <a:spcPts val="0"/>
              </a:spcBef>
              <a:spcAft>
                <a:spcPts val="0"/>
              </a:spcAft>
              <a:buClr>
                <a:schemeClr val="dk1"/>
              </a:buClr>
              <a:buSzPts val="1400"/>
              <a:buChar char="○"/>
            </a:pPr>
            <a:r>
              <a:rPr lang="en">
                <a:solidFill>
                  <a:schemeClr val="dk1"/>
                </a:solidFill>
              </a:rPr>
              <a:t>SLForge calls API to generate the Signal Generator block.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1"/>
                                        </p:tgtEl>
                                        <p:attrNameLst>
                                          <p:attrName>style.visibility</p:attrName>
                                        </p:attrNameLst>
                                      </p:cBhvr>
                                      <p:to>
                                        <p:strVal val="visible"/>
                                      </p:to>
                                    </p:set>
                                    <p:animEffect filter="fade" transition="in">
                                      <p:cBhvr>
                                        <p:cTn dur="1000"/>
                                        <p:tgtEl>
                                          <p:spTgt spid="3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1000"/>
                                        <p:tgtEl>
                                          <p:spTgt spid="362"/>
                                        </p:tgtEl>
                                      </p:cBhvr>
                                    </p:animEffect>
                                  </p:childTnLst>
                                </p:cTn>
                              </p:par>
                              <p:par>
                                <p:cTn fill="hold" nodeType="with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1000"/>
                                        <p:tgtEl>
                                          <p:spTgt spid="363"/>
                                        </p:tgtEl>
                                      </p:cBhvr>
                                    </p:animEffect>
                                  </p:childTnLst>
                                </p:cTn>
                              </p:par>
                              <p:par>
                                <p:cTn fill="hold" nodeType="with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1000"/>
                                        <p:tgtEl>
                                          <p:spTgt spid="365"/>
                                        </p:tgtEl>
                                      </p:cBhvr>
                                    </p:animEffect>
                                  </p:childTnLst>
                                </p:cTn>
                              </p:par>
                              <p:par>
                                <p:cTn fill="hold" nodeType="with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1000"/>
                                        <p:tgtEl>
                                          <p:spTgt spid="3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1" name="Shape 371"/>
        <p:cNvGrpSpPr/>
        <p:nvPr/>
      </p:nvGrpSpPr>
      <p:grpSpPr>
        <a:xfrm>
          <a:off x="0" y="0"/>
          <a:ext cx="0" cy="0"/>
          <a:chOff x="0" y="0"/>
          <a:chExt cx="0" cy="0"/>
        </a:xfrm>
      </p:grpSpPr>
      <p:sp>
        <p:nvSpPr>
          <p:cNvPr id="372" name="Google Shape;372;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Conclusions</a:t>
            </a:r>
            <a:endParaRPr/>
          </a:p>
        </p:txBody>
      </p:sp>
      <p:sp>
        <p:nvSpPr>
          <p:cNvPr id="373" name="Google Shape;373;p3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chemeClr val="dk1"/>
                </a:solidFill>
              </a:rPr>
              <a:t>DeepFuzzSL is the first work that uses deep learning for random Simulink model generation to test the Simulink toolchain</a:t>
            </a:r>
            <a:endParaRPr sz="1600">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Found 2 bugs in Simulink toolchain</a:t>
            </a:r>
            <a:endParaRPr>
              <a:solidFill>
                <a:srgbClr val="000000"/>
              </a:solidFill>
            </a:endParaRPr>
          </a:p>
          <a:p>
            <a:pPr indent="-330200" lvl="1" marL="914400" rtl="0" algn="l">
              <a:spcBef>
                <a:spcPts val="0"/>
              </a:spcBef>
              <a:spcAft>
                <a:spcPts val="0"/>
              </a:spcAft>
              <a:buClr>
                <a:srgbClr val="000000"/>
              </a:buClr>
              <a:buSzPts val="1600"/>
              <a:buChar char="○"/>
            </a:pPr>
            <a:r>
              <a:rPr lang="en" sz="1600">
                <a:solidFill>
                  <a:srgbClr val="000000"/>
                </a:solidFill>
              </a:rPr>
              <a:t>Simulink vendor MathWorks confirmed these as bugs </a:t>
            </a:r>
            <a:endParaRPr sz="1600">
              <a:solidFill>
                <a:srgbClr val="000000"/>
              </a:solidFill>
            </a:endParaRPr>
          </a:p>
          <a:p>
            <a:pPr indent="-330200" lvl="1" marL="914400" rtl="0" algn="l">
              <a:spcBef>
                <a:spcPts val="0"/>
              </a:spcBef>
              <a:spcAft>
                <a:spcPts val="0"/>
              </a:spcAft>
              <a:buClr>
                <a:srgbClr val="000000"/>
              </a:buClr>
              <a:buSzPts val="1600"/>
              <a:buChar char="○"/>
            </a:pPr>
            <a:r>
              <a:rPr lang="en" sz="1600">
                <a:solidFill>
                  <a:srgbClr val="000000"/>
                </a:solidFill>
              </a:rPr>
              <a:t>One bug missed by previous State of the art tool</a:t>
            </a:r>
            <a:endParaRPr sz="1600">
              <a:solidFill>
                <a:srgbClr val="000000"/>
              </a:solidFill>
            </a:endParaRPr>
          </a:p>
          <a:p>
            <a:pPr indent="0" lvl="0" marL="457200" rtl="0" algn="l">
              <a:spcBef>
                <a:spcPts val="1600"/>
              </a:spcBef>
              <a:spcAft>
                <a:spcPts val="0"/>
              </a:spcAft>
              <a:buNone/>
            </a:pPr>
            <a:r>
              <a:rPr lang="en">
                <a:solidFill>
                  <a:srgbClr val="000000"/>
                </a:solidFill>
              </a:rPr>
              <a:t> Source code available (BSD license)</a:t>
            </a:r>
            <a:endParaRPr>
              <a:solidFill>
                <a:srgbClr val="000000"/>
              </a:solidFill>
            </a:endParaRPr>
          </a:p>
          <a:p>
            <a:pPr indent="-349250" lvl="1" marL="914400" rtl="0" algn="l">
              <a:spcBef>
                <a:spcPts val="1600"/>
              </a:spcBef>
              <a:spcAft>
                <a:spcPts val="0"/>
              </a:spcAft>
              <a:buClr>
                <a:srgbClr val="000000"/>
              </a:buClr>
              <a:buSzPts val="1900"/>
              <a:buChar char="○"/>
            </a:pPr>
            <a:r>
              <a:rPr lang="en" sz="1600" u="sng">
                <a:solidFill>
                  <a:srgbClr val="000000"/>
                </a:solidFill>
                <a:hlinkClick r:id="rId3"/>
              </a:rPr>
              <a:t>https://github.com/50417/DeepFuzzSL</a:t>
            </a:r>
            <a:endParaRPr sz="1900">
              <a:solidFill>
                <a:srgbClr val="000000"/>
              </a:solidFill>
            </a:endParaRPr>
          </a:p>
          <a:p>
            <a:pPr indent="0" lvl="0" marL="0" rtl="0" algn="l">
              <a:spcBef>
                <a:spcPts val="1600"/>
              </a:spcBef>
              <a:spcAft>
                <a:spcPts val="1600"/>
              </a:spcAft>
              <a:buNone/>
            </a:pPr>
            <a:r>
              <a:t/>
            </a:r>
            <a:endParaRPr/>
          </a:p>
        </p:txBody>
      </p:sp>
      <p:sp>
        <p:nvSpPr>
          <p:cNvPr id="374" name="Google Shape;374;p3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8" name="Shape 378"/>
        <p:cNvGrpSpPr/>
        <p:nvPr/>
      </p:nvGrpSpPr>
      <p:grpSpPr>
        <a:xfrm>
          <a:off x="0" y="0"/>
          <a:ext cx="0" cy="0"/>
          <a:chOff x="0" y="0"/>
          <a:chExt cx="0" cy="0"/>
        </a:xfrm>
      </p:grpSpPr>
      <p:sp>
        <p:nvSpPr>
          <p:cNvPr id="379" name="Google Shape;379;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Acknowledgements</a:t>
            </a:r>
            <a:endParaRPr/>
          </a:p>
        </p:txBody>
      </p:sp>
      <p:sp>
        <p:nvSpPr>
          <p:cNvPr id="380" name="Google Shape;380;p4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The authors acknowledge the Texas Advanced Computing Center (TACC) at The University of Texas at Austin for providing HPC resources that have contributed to the research results reported within this paper. Christoph Csallner has a potential research conflict of interest due to a financial interest with Microsoft and The Trade Desk. A management plan has been created to preserve objectivity in research in accordance with UTA policy. This material is based upon work supported by the National Science Foundation (NSF) under Grant No. 1527398 and 1911017 and a gift from MathWorks. </a:t>
            </a:r>
            <a:endParaRPr/>
          </a:p>
        </p:txBody>
      </p:sp>
      <p:sp>
        <p:nvSpPr>
          <p:cNvPr id="381" name="Google Shape;381;p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82" name="Google Shape;382;p40"/>
          <p:cNvPicPr preferRelativeResize="0"/>
          <p:nvPr/>
        </p:nvPicPr>
        <p:blipFill>
          <a:blip r:embed="rId3">
            <a:alphaModFix/>
          </a:blip>
          <a:stretch>
            <a:fillRect/>
          </a:stretch>
        </p:blipFill>
        <p:spPr>
          <a:xfrm>
            <a:off x="7858575" y="34375"/>
            <a:ext cx="1247425" cy="1254176"/>
          </a:xfrm>
          <a:prstGeom prst="rect">
            <a:avLst/>
          </a:prstGeom>
          <a:noFill/>
          <a:ln>
            <a:noFill/>
          </a:ln>
        </p:spPr>
      </p:pic>
      <p:pic>
        <p:nvPicPr>
          <p:cNvPr id="383" name="Google Shape;383;p40"/>
          <p:cNvPicPr preferRelativeResize="0"/>
          <p:nvPr/>
        </p:nvPicPr>
        <p:blipFill>
          <a:blip r:embed="rId4">
            <a:alphaModFix/>
          </a:blip>
          <a:stretch>
            <a:fillRect/>
          </a:stretch>
        </p:blipFill>
        <p:spPr>
          <a:xfrm>
            <a:off x="4411956" y="3953750"/>
            <a:ext cx="4517694" cy="919775"/>
          </a:xfrm>
          <a:prstGeom prst="rect">
            <a:avLst/>
          </a:prstGeom>
          <a:noFill/>
          <a:ln>
            <a:noFill/>
          </a:ln>
        </p:spPr>
      </p:pic>
      <p:pic>
        <p:nvPicPr>
          <p:cNvPr id="384" name="Google Shape;384;p40"/>
          <p:cNvPicPr preferRelativeResize="0"/>
          <p:nvPr/>
        </p:nvPicPr>
        <p:blipFill>
          <a:blip r:embed="rId5">
            <a:alphaModFix/>
          </a:blip>
          <a:stretch>
            <a:fillRect/>
          </a:stretch>
        </p:blipFill>
        <p:spPr>
          <a:xfrm>
            <a:off x="802000" y="4051200"/>
            <a:ext cx="2788050" cy="7248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8" name="Shape 388"/>
        <p:cNvGrpSpPr/>
        <p:nvPr/>
      </p:nvGrpSpPr>
      <p:grpSpPr>
        <a:xfrm>
          <a:off x="0" y="0"/>
          <a:ext cx="0" cy="0"/>
          <a:chOff x="0" y="0"/>
          <a:chExt cx="0" cy="0"/>
        </a:xfrm>
      </p:grpSpPr>
      <p:sp>
        <p:nvSpPr>
          <p:cNvPr id="389" name="Google Shape;389;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Invalid Input Model (Known Bug)</a:t>
            </a:r>
            <a:endParaRPr/>
          </a:p>
        </p:txBody>
      </p:sp>
      <p:sp>
        <p:nvSpPr>
          <p:cNvPr id="390" name="Google Shape;390;p4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generated model consists of 3 discrete transfer function blocks</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MathWorks Support determined that the generated model misses a certain parameter (OutputPortMap)</a:t>
            </a:r>
            <a:endParaRPr>
              <a:solidFill>
                <a:srgbClr val="000000"/>
              </a:solidFill>
            </a:endParaRPr>
          </a:p>
        </p:txBody>
      </p:sp>
      <p:pic>
        <p:nvPicPr>
          <p:cNvPr id="391" name="Google Shape;391;p41"/>
          <p:cNvPicPr preferRelativeResize="0"/>
          <p:nvPr/>
        </p:nvPicPr>
        <p:blipFill>
          <a:blip r:embed="rId3">
            <a:alphaModFix/>
          </a:blip>
          <a:stretch>
            <a:fillRect/>
          </a:stretch>
        </p:blipFill>
        <p:spPr>
          <a:xfrm>
            <a:off x="1018500" y="2460600"/>
            <a:ext cx="6002751" cy="2385950"/>
          </a:xfrm>
          <a:prstGeom prst="rect">
            <a:avLst/>
          </a:prstGeom>
          <a:noFill/>
          <a:ln>
            <a:noFill/>
          </a:ln>
        </p:spPr>
      </p:pic>
      <p:sp>
        <p:nvSpPr>
          <p:cNvPr id="392" name="Google Shape;392;p4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5"/>
          <p:cNvSpPr txBox="1"/>
          <p:nvPr>
            <p:ph type="title"/>
          </p:nvPr>
        </p:nvSpPr>
        <p:spPr>
          <a:xfrm>
            <a:off x="356400" y="1638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rgbClr val="000000"/>
                </a:solidFill>
              </a:rPr>
              <a:t>What is the problem?</a:t>
            </a:r>
            <a:endParaRPr>
              <a:solidFill>
                <a:srgbClr val="000000"/>
              </a:solidFill>
            </a:endParaRPr>
          </a:p>
          <a:p>
            <a:pPr indent="0" lvl="0" marL="0" rtl="0" algn="l">
              <a:spcBef>
                <a:spcPts val="1600"/>
              </a:spcBef>
              <a:spcAft>
                <a:spcPts val="0"/>
              </a:spcAft>
              <a:buNone/>
            </a:pPr>
            <a:r>
              <a:t/>
            </a:r>
            <a:endParaRPr/>
          </a:p>
        </p:txBody>
      </p:sp>
      <p:pic>
        <p:nvPicPr>
          <p:cNvPr id="70" name="Google Shape;70;p15"/>
          <p:cNvPicPr preferRelativeResize="0"/>
          <p:nvPr/>
        </p:nvPicPr>
        <p:blipFill>
          <a:blip r:embed="rId3">
            <a:alphaModFix/>
          </a:blip>
          <a:stretch>
            <a:fillRect/>
          </a:stretch>
        </p:blipFill>
        <p:spPr>
          <a:xfrm>
            <a:off x="164875" y="2727525"/>
            <a:ext cx="1529050" cy="1467442"/>
          </a:xfrm>
          <a:prstGeom prst="rect">
            <a:avLst/>
          </a:prstGeom>
          <a:noFill/>
          <a:ln>
            <a:noFill/>
          </a:ln>
        </p:spPr>
      </p:pic>
      <p:sp>
        <p:nvSpPr>
          <p:cNvPr id="71" name="Google Shape;71;p15"/>
          <p:cNvSpPr txBox="1"/>
          <p:nvPr/>
        </p:nvSpPr>
        <p:spPr>
          <a:xfrm>
            <a:off x="465250" y="4199350"/>
            <a:ext cx="1104600" cy="22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Engineer</a:t>
            </a:r>
            <a:endParaRPr/>
          </a:p>
        </p:txBody>
      </p:sp>
      <p:sp>
        <p:nvSpPr>
          <p:cNvPr id="72" name="Google Shape;72;p15"/>
          <p:cNvSpPr/>
          <p:nvPr/>
        </p:nvSpPr>
        <p:spPr>
          <a:xfrm>
            <a:off x="465250" y="949975"/>
            <a:ext cx="1990800" cy="1348500"/>
          </a:xfrm>
          <a:prstGeom prst="wedgeEllipseCallout">
            <a:avLst>
              <a:gd fmla="val -20833" name="adj1"/>
              <a:gd fmla="val 62500" name="adj2"/>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3" name="Google Shape;73;p15"/>
          <p:cNvPicPr preferRelativeResize="0"/>
          <p:nvPr/>
        </p:nvPicPr>
        <p:blipFill>
          <a:blip r:embed="rId4">
            <a:alphaModFix/>
          </a:blip>
          <a:stretch>
            <a:fillRect/>
          </a:stretch>
        </p:blipFill>
        <p:spPr>
          <a:xfrm>
            <a:off x="711550" y="1203125"/>
            <a:ext cx="892025" cy="446025"/>
          </a:xfrm>
          <a:prstGeom prst="rect">
            <a:avLst/>
          </a:prstGeom>
          <a:noFill/>
          <a:ln>
            <a:noFill/>
          </a:ln>
        </p:spPr>
      </p:pic>
      <p:pic>
        <p:nvPicPr>
          <p:cNvPr id="74" name="Google Shape;74;p15"/>
          <p:cNvPicPr preferRelativeResize="0"/>
          <p:nvPr/>
        </p:nvPicPr>
        <p:blipFill>
          <a:blip r:embed="rId5">
            <a:alphaModFix/>
          </a:blip>
          <a:stretch>
            <a:fillRect/>
          </a:stretch>
        </p:blipFill>
        <p:spPr>
          <a:xfrm>
            <a:off x="1693929" y="1313687"/>
            <a:ext cx="596671" cy="621075"/>
          </a:xfrm>
          <a:prstGeom prst="rect">
            <a:avLst/>
          </a:prstGeom>
          <a:noFill/>
          <a:ln>
            <a:noFill/>
          </a:ln>
        </p:spPr>
      </p:pic>
      <p:pic>
        <p:nvPicPr>
          <p:cNvPr id="75" name="Google Shape;75;p15"/>
          <p:cNvPicPr preferRelativeResize="0"/>
          <p:nvPr/>
        </p:nvPicPr>
        <p:blipFill>
          <a:blip r:embed="rId6">
            <a:alphaModFix/>
          </a:blip>
          <a:stretch>
            <a:fillRect/>
          </a:stretch>
        </p:blipFill>
        <p:spPr>
          <a:xfrm>
            <a:off x="975125" y="1551450"/>
            <a:ext cx="718800" cy="718800"/>
          </a:xfrm>
          <a:prstGeom prst="rect">
            <a:avLst/>
          </a:prstGeom>
          <a:noFill/>
          <a:ln>
            <a:noFill/>
          </a:ln>
        </p:spPr>
      </p:pic>
      <p:sp>
        <p:nvSpPr>
          <p:cNvPr id="76" name="Google Shape;76;p15"/>
          <p:cNvSpPr txBox="1"/>
          <p:nvPr/>
        </p:nvSpPr>
        <p:spPr>
          <a:xfrm>
            <a:off x="62250" y="1764000"/>
            <a:ext cx="564600" cy="29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CPS</a:t>
            </a:r>
            <a:endParaRPr/>
          </a:p>
        </p:txBody>
      </p:sp>
      <p:sp>
        <p:nvSpPr>
          <p:cNvPr id="77" name="Google Shape;77;p15"/>
          <p:cNvSpPr txBox="1"/>
          <p:nvPr/>
        </p:nvSpPr>
        <p:spPr>
          <a:xfrm>
            <a:off x="6301125" y="4269550"/>
            <a:ext cx="2614200" cy="22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CPS: Cyber Physical System</a:t>
            </a:r>
            <a:endParaRPr/>
          </a:p>
          <a:p>
            <a:pPr indent="0" lvl="0" marL="0" rtl="0" algn="l">
              <a:spcBef>
                <a:spcPts val="0"/>
              </a:spcBef>
              <a:spcAft>
                <a:spcPts val="0"/>
              </a:spcAft>
              <a:buClr>
                <a:schemeClr val="dk1"/>
              </a:buClr>
              <a:buSzPts val="1100"/>
              <a:buFont typeface="Arial"/>
              <a:buNone/>
            </a:pPr>
            <a:r>
              <a:t/>
            </a:r>
            <a:endParaRPr sz="800">
              <a:solidFill>
                <a:schemeClr val="dk1"/>
              </a:solidFill>
              <a:highlight>
                <a:srgbClr val="E4E8EE"/>
              </a:highlight>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None/>
            </a:pPr>
            <a:r>
              <a:t/>
            </a:r>
            <a:endParaRPr/>
          </a:p>
        </p:txBody>
      </p:sp>
      <p:pic>
        <p:nvPicPr>
          <p:cNvPr id="78" name="Google Shape;78;p15"/>
          <p:cNvPicPr preferRelativeResize="0"/>
          <p:nvPr/>
        </p:nvPicPr>
        <p:blipFill>
          <a:blip r:embed="rId7">
            <a:alphaModFix/>
          </a:blip>
          <a:stretch>
            <a:fillRect/>
          </a:stretch>
        </p:blipFill>
        <p:spPr>
          <a:xfrm>
            <a:off x="2987000" y="3390600"/>
            <a:ext cx="2015800" cy="764400"/>
          </a:xfrm>
          <a:prstGeom prst="rect">
            <a:avLst/>
          </a:prstGeom>
          <a:noFill/>
          <a:ln>
            <a:noFill/>
          </a:ln>
        </p:spPr>
      </p:pic>
      <p:sp>
        <p:nvSpPr>
          <p:cNvPr id="79" name="Google Shape;79;p15"/>
          <p:cNvSpPr/>
          <p:nvPr/>
        </p:nvSpPr>
        <p:spPr>
          <a:xfrm rot="-4534">
            <a:off x="1780837" y="3603605"/>
            <a:ext cx="909901" cy="338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5"/>
          <p:cNvSpPr/>
          <p:nvPr/>
        </p:nvSpPr>
        <p:spPr>
          <a:xfrm rot="-1501963">
            <a:off x="5037204" y="2929482"/>
            <a:ext cx="787691" cy="338224"/>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1" name="Google Shape;81;p15"/>
          <p:cNvPicPr preferRelativeResize="0"/>
          <p:nvPr/>
        </p:nvPicPr>
        <p:blipFill>
          <a:blip r:embed="rId8">
            <a:alphaModFix/>
          </a:blip>
          <a:stretch>
            <a:fillRect/>
          </a:stretch>
        </p:blipFill>
        <p:spPr>
          <a:xfrm>
            <a:off x="3425900" y="814675"/>
            <a:ext cx="1290000" cy="1222925"/>
          </a:xfrm>
          <a:prstGeom prst="rect">
            <a:avLst/>
          </a:prstGeom>
          <a:noFill/>
          <a:ln>
            <a:noFill/>
          </a:ln>
        </p:spPr>
      </p:pic>
      <p:pic>
        <p:nvPicPr>
          <p:cNvPr id="82" name="Google Shape;82;p15"/>
          <p:cNvPicPr preferRelativeResize="0"/>
          <p:nvPr/>
        </p:nvPicPr>
        <p:blipFill>
          <a:blip r:embed="rId9">
            <a:alphaModFix/>
          </a:blip>
          <a:stretch>
            <a:fillRect/>
          </a:stretch>
        </p:blipFill>
        <p:spPr>
          <a:xfrm>
            <a:off x="5153425" y="581825"/>
            <a:ext cx="3802426" cy="1740350"/>
          </a:xfrm>
          <a:prstGeom prst="rect">
            <a:avLst/>
          </a:prstGeom>
          <a:noFill/>
          <a:ln>
            <a:noFill/>
          </a:ln>
        </p:spPr>
      </p:pic>
      <p:sp>
        <p:nvSpPr>
          <p:cNvPr id="83" name="Google Shape;83;p15"/>
          <p:cNvSpPr/>
          <p:nvPr/>
        </p:nvSpPr>
        <p:spPr>
          <a:xfrm rot="10794943">
            <a:off x="2701300" y="1282792"/>
            <a:ext cx="815701" cy="338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5"/>
          <p:cNvSpPr txBox="1"/>
          <p:nvPr/>
        </p:nvSpPr>
        <p:spPr>
          <a:xfrm>
            <a:off x="3544237" y="2115750"/>
            <a:ext cx="1104600" cy="22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Executable</a:t>
            </a:r>
            <a:endParaRPr/>
          </a:p>
        </p:txBody>
      </p:sp>
      <p:sp>
        <p:nvSpPr>
          <p:cNvPr id="85" name="Google Shape;85;p15"/>
          <p:cNvSpPr txBox="1"/>
          <p:nvPr/>
        </p:nvSpPr>
        <p:spPr>
          <a:xfrm>
            <a:off x="5736625" y="2392050"/>
            <a:ext cx="3219300" cy="22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System Model as Block Diagram [2]</a:t>
            </a:r>
            <a:endParaRPr/>
          </a:p>
        </p:txBody>
      </p:sp>
      <p:sp>
        <p:nvSpPr>
          <p:cNvPr id="86" name="Google Shape;86;p15"/>
          <p:cNvSpPr/>
          <p:nvPr/>
        </p:nvSpPr>
        <p:spPr>
          <a:xfrm rot="-5405093">
            <a:off x="3824367" y="2632507"/>
            <a:ext cx="607501" cy="338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5"/>
          <p:cNvSpPr txBox="1"/>
          <p:nvPr/>
        </p:nvSpPr>
        <p:spPr>
          <a:xfrm>
            <a:off x="401100" y="4760075"/>
            <a:ext cx="8431200" cy="288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800">
                <a:solidFill>
                  <a:schemeClr val="dk2"/>
                </a:solidFill>
              </a:rPr>
              <a:t>Image Source [2]  from Chowdhury et al. SLEMI: Equivalence Modulo Input (EMI) Based Mutation of CPS Models for Finding Compiler Bugs in Simulink. ICSE 2020</a:t>
            </a:r>
            <a:endParaRPr sz="800"/>
          </a:p>
        </p:txBody>
      </p:sp>
      <p:pic>
        <p:nvPicPr>
          <p:cNvPr id="88" name="Google Shape;88;p15"/>
          <p:cNvPicPr preferRelativeResize="0"/>
          <p:nvPr/>
        </p:nvPicPr>
        <p:blipFill>
          <a:blip r:embed="rId10">
            <a:alphaModFix/>
          </a:blip>
          <a:stretch>
            <a:fillRect/>
          </a:stretch>
        </p:blipFill>
        <p:spPr>
          <a:xfrm>
            <a:off x="3613763" y="992400"/>
            <a:ext cx="965526" cy="867474"/>
          </a:xfrm>
          <a:prstGeom prst="rect">
            <a:avLst/>
          </a:prstGeom>
          <a:noFill/>
          <a:ln>
            <a:noFill/>
          </a:ln>
        </p:spPr>
      </p:pic>
      <p:sp>
        <p:nvSpPr>
          <p:cNvPr id="89" name="Google Shape;89;p15"/>
          <p:cNvSpPr txBox="1"/>
          <p:nvPr/>
        </p:nvSpPr>
        <p:spPr>
          <a:xfrm rot="-1501014">
            <a:off x="4602134" y="2778816"/>
            <a:ext cx="1072631" cy="366824"/>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Prototype</a:t>
            </a:r>
            <a:endParaRPr/>
          </a:p>
        </p:txBody>
      </p:sp>
      <p:sp>
        <p:nvSpPr>
          <p:cNvPr id="90" name="Google Shape;90;p15"/>
          <p:cNvSpPr txBox="1"/>
          <p:nvPr/>
        </p:nvSpPr>
        <p:spPr>
          <a:xfrm>
            <a:off x="2540850" y="2608975"/>
            <a:ext cx="1341000" cy="49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Generate and compile code</a:t>
            </a:r>
            <a:endParaRPr/>
          </a:p>
        </p:txBody>
      </p:sp>
      <p:sp>
        <p:nvSpPr>
          <p:cNvPr id="91" name="Google Shape;91;p15"/>
          <p:cNvSpPr txBox="1"/>
          <p:nvPr/>
        </p:nvSpPr>
        <p:spPr>
          <a:xfrm>
            <a:off x="2742400" y="949975"/>
            <a:ext cx="1341000" cy="49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Deploy</a:t>
            </a:r>
            <a:endParaRPr/>
          </a:p>
        </p:txBody>
      </p:sp>
      <p:pic>
        <p:nvPicPr>
          <p:cNvPr id="92" name="Google Shape;92;p15"/>
          <p:cNvPicPr preferRelativeResize="0"/>
          <p:nvPr/>
        </p:nvPicPr>
        <p:blipFill>
          <a:blip r:embed="rId10">
            <a:alphaModFix/>
          </a:blip>
          <a:stretch>
            <a:fillRect/>
          </a:stretch>
        </p:blipFill>
        <p:spPr>
          <a:xfrm>
            <a:off x="3613750" y="3265650"/>
            <a:ext cx="965526" cy="867474"/>
          </a:xfrm>
          <a:prstGeom prst="rect">
            <a:avLst/>
          </a:prstGeom>
          <a:noFill/>
          <a:ln>
            <a:noFill/>
          </a:ln>
        </p:spPr>
      </p:pic>
      <p:pic>
        <p:nvPicPr>
          <p:cNvPr id="93" name="Google Shape;93;p15"/>
          <p:cNvPicPr preferRelativeResize="0"/>
          <p:nvPr/>
        </p:nvPicPr>
        <p:blipFill>
          <a:blip r:embed="rId10">
            <a:alphaModFix/>
          </a:blip>
          <a:stretch>
            <a:fillRect/>
          </a:stretch>
        </p:blipFill>
        <p:spPr>
          <a:xfrm>
            <a:off x="851750" y="1170125"/>
            <a:ext cx="965526" cy="867474"/>
          </a:xfrm>
          <a:prstGeom prst="rect">
            <a:avLst/>
          </a:prstGeom>
          <a:noFill/>
          <a:ln>
            <a:noFill/>
          </a:ln>
        </p:spPr>
      </p:pic>
      <p:sp>
        <p:nvSpPr>
          <p:cNvPr id="94" name="Google Shape;94;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95" name="Google Shape;95;p15"/>
          <p:cNvSpPr/>
          <p:nvPr/>
        </p:nvSpPr>
        <p:spPr>
          <a:xfrm rot="10795346">
            <a:off x="4579300" y="1303731"/>
            <a:ext cx="664801" cy="2448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5"/>
          <p:cNvSpPr txBox="1"/>
          <p:nvPr/>
        </p:nvSpPr>
        <p:spPr>
          <a:xfrm>
            <a:off x="1903400" y="3887425"/>
            <a:ext cx="664800" cy="24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use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1000"/>
                                        <p:tgtEl>
                                          <p:spTgt spid="79"/>
                                        </p:tgtEl>
                                      </p:cBhvr>
                                    </p:animEffect>
                                  </p:childTnLst>
                                </p:cTn>
                              </p:par>
                              <p:par>
                                <p:cTn fill="hold" nodeType="with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000"/>
                                        <p:tgtEl>
                                          <p:spTgt spid="96"/>
                                        </p:tgtEl>
                                      </p:cBhvr>
                                    </p:animEffect>
                                  </p:childTnLst>
                                </p:cTn>
                              </p:par>
                              <p:par>
                                <p:cTn fill="hold" nodeType="withEffect" presetClass="entr" presetID="10" presetSubtype="0">
                                  <p:stCondLst>
                                    <p:cond delay="0"/>
                                  </p:stCondLst>
                                  <p:childTnLst>
                                    <p:set>
                                      <p:cBhvr>
                                        <p:cTn dur="1" fill="hold">
                                          <p:stCondLst>
                                            <p:cond delay="0"/>
                                          </p:stCondLst>
                                        </p:cTn>
                                        <p:tgtEl>
                                          <p:spTgt spid="78"/>
                                        </p:tgtEl>
                                        <p:attrNameLst>
                                          <p:attrName>style.visibility</p:attrName>
                                        </p:attrNameLst>
                                      </p:cBhvr>
                                      <p:to>
                                        <p:strVal val="visible"/>
                                      </p:to>
                                    </p:set>
                                    <p:animEffect filter="fade" transition="in">
                                      <p:cBhvr>
                                        <p:cTn dur="1000"/>
                                        <p:tgtEl>
                                          <p:spTgt spid="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gtEl>
                                        <p:attrNameLst>
                                          <p:attrName>style.visibility</p:attrName>
                                        </p:attrNameLst>
                                      </p:cBhvr>
                                      <p:to>
                                        <p:strVal val="visible"/>
                                      </p:to>
                                    </p:set>
                                    <p:animEffect filter="fade" transition="in">
                                      <p:cBhvr>
                                        <p:cTn dur="1000"/>
                                        <p:tgtEl>
                                          <p:spTgt spid="80"/>
                                        </p:tgtEl>
                                      </p:cBhvr>
                                    </p:animEffect>
                                  </p:childTnLst>
                                </p:cTn>
                              </p:par>
                              <p:par>
                                <p:cTn fill="hold" nodeType="with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1000"/>
                                        <p:tgtEl>
                                          <p:spTgt spid="82"/>
                                        </p:tgtEl>
                                      </p:cBhvr>
                                    </p:animEffect>
                                  </p:childTnLst>
                                </p:cTn>
                              </p:par>
                              <p:par>
                                <p:cTn fill="hold" nodeType="with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1000"/>
                                        <p:tgtEl>
                                          <p:spTgt spid="85"/>
                                        </p:tgtEl>
                                      </p:cBhvr>
                                    </p:animEffect>
                                  </p:childTnLst>
                                </p:cTn>
                              </p:par>
                              <p:par>
                                <p:cTn fill="hold" nodeType="with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1000"/>
                                        <p:tgtEl>
                                          <p:spTgt spid="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
                                        </p:tgtEl>
                                        <p:attrNameLst>
                                          <p:attrName>style.visibility</p:attrName>
                                        </p:attrNameLst>
                                      </p:cBhvr>
                                      <p:to>
                                        <p:strVal val="visible"/>
                                      </p:to>
                                    </p:set>
                                    <p:animEffect filter="fade" transition="in">
                                      <p:cBhvr>
                                        <p:cTn dur="1000"/>
                                        <p:tgtEl>
                                          <p:spTgt spid="81"/>
                                        </p:tgtEl>
                                      </p:cBhvr>
                                    </p:animEffect>
                                  </p:childTnLst>
                                </p:cTn>
                              </p:par>
                              <p:par>
                                <p:cTn fill="hold" nodeType="with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1000"/>
                                        <p:tgtEl>
                                          <p:spTgt spid="86"/>
                                        </p:tgtEl>
                                      </p:cBhvr>
                                    </p:animEffect>
                                  </p:childTnLst>
                                </p:cTn>
                              </p:par>
                              <p:par>
                                <p:cTn fill="hold" nodeType="with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1000"/>
                                        <p:tgtEl>
                                          <p:spTgt spid="90"/>
                                        </p:tgtEl>
                                      </p:cBhvr>
                                    </p:animEffect>
                                  </p:childTnLst>
                                </p:cTn>
                              </p:par>
                              <p:par>
                                <p:cTn fill="hold" nodeType="with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par>
                                <p:cTn fill="hold" nodeType="with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1000"/>
                                        <p:tgtEl>
                                          <p:spTgt spid="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par>
                                <p:cTn fill="hold" nodeType="withEffect" presetClass="entr" presetID="10" presetSubtype="0">
                                  <p:stCondLst>
                                    <p:cond delay="0"/>
                                  </p:stCondLst>
                                  <p:childTnLst>
                                    <p:set>
                                      <p:cBhvr>
                                        <p:cTn dur="1" fill="hold">
                                          <p:stCondLst>
                                            <p:cond delay="0"/>
                                          </p:stCondLst>
                                        </p:cTn>
                                        <p:tgtEl>
                                          <p:spTgt spid="83"/>
                                        </p:tgtEl>
                                        <p:attrNameLst>
                                          <p:attrName>style.visibility</p:attrName>
                                        </p:attrNameLst>
                                      </p:cBhvr>
                                      <p:to>
                                        <p:strVal val="visible"/>
                                      </p:to>
                                    </p:set>
                                    <p:animEffect filter="fade" transition="in">
                                      <p:cBhvr>
                                        <p:cTn dur="1000"/>
                                        <p:tgtEl>
                                          <p:spTgt spid="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is the problem hard?</a:t>
            </a:r>
            <a:endParaRPr/>
          </a:p>
        </p:txBody>
      </p:sp>
      <p:sp>
        <p:nvSpPr>
          <p:cNvPr id="102" name="Google Shape;102;p16"/>
          <p:cNvSpPr txBox="1"/>
          <p:nvPr>
            <p:ph idx="1" type="body"/>
          </p:nvPr>
        </p:nvSpPr>
        <p:spPr>
          <a:xfrm>
            <a:off x="311700" y="1208950"/>
            <a:ext cx="57747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 Large Code base (MLOCs)</a:t>
            </a:r>
            <a:endParaRPr>
              <a:solidFill>
                <a:srgbClr val="000000"/>
              </a:solidFill>
            </a:endParaRPr>
          </a:p>
          <a:p>
            <a:pPr indent="0" lvl="0" marL="0" rtl="0" algn="l">
              <a:spcBef>
                <a:spcPts val="1600"/>
              </a:spcBef>
              <a:spcAft>
                <a:spcPts val="0"/>
              </a:spcAft>
              <a:buNone/>
            </a:pPr>
            <a:r>
              <a:rPr lang="en">
                <a:solidFill>
                  <a:srgbClr val="000000"/>
                </a:solidFill>
              </a:rPr>
              <a:t>[-] No complete and/or updated formal specification</a:t>
            </a:r>
            <a:endParaRPr>
              <a:solidFill>
                <a:srgbClr val="000000"/>
              </a:solidFill>
            </a:endParaRPr>
          </a:p>
          <a:p>
            <a:pPr indent="0" lvl="0" marL="0" rtl="0" algn="l">
              <a:spcBef>
                <a:spcPts val="1600"/>
              </a:spcBef>
              <a:spcAft>
                <a:spcPts val="0"/>
              </a:spcAft>
              <a:buNone/>
            </a:pPr>
            <a:r>
              <a:rPr lang="en">
                <a:solidFill>
                  <a:srgbClr val="000000"/>
                </a:solidFill>
              </a:rPr>
              <a:t>[-] Rapid release cycles</a:t>
            </a:r>
            <a:endParaRPr>
              <a:solidFill>
                <a:srgbClr val="000000"/>
              </a:solidFill>
            </a:endParaRPr>
          </a:p>
          <a:p>
            <a:pPr indent="0" lvl="0" marL="0" rtl="0" algn="l">
              <a:spcBef>
                <a:spcPts val="1600"/>
              </a:spcBef>
              <a:spcAft>
                <a:spcPts val="0"/>
              </a:spcAft>
              <a:buNone/>
            </a:pPr>
            <a:r>
              <a:t/>
            </a:r>
            <a:endParaRPr>
              <a:solidFill>
                <a:srgbClr val="000000"/>
              </a:solidFill>
            </a:endParaRPr>
          </a:p>
          <a:p>
            <a:pPr indent="0" lvl="0" marL="0" rtl="0" algn="l">
              <a:spcBef>
                <a:spcPts val="0"/>
              </a:spcBef>
              <a:spcAft>
                <a:spcPts val="0"/>
              </a:spcAft>
              <a:buNone/>
            </a:pPr>
            <a:r>
              <a:t/>
            </a:r>
            <a:endParaRPr>
              <a:solidFill>
                <a:srgbClr val="000000"/>
              </a:solidFill>
            </a:endParaRPr>
          </a:p>
          <a:p>
            <a:pPr indent="0" lvl="0" marL="0" rtl="0" algn="l">
              <a:spcBef>
                <a:spcPts val="0"/>
              </a:spcBef>
              <a:spcAft>
                <a:spcPts val="0"/>
              </a:spcAft>
              <a:buNone/>
            </a:pPr>
            <a:r>
              <a:t/>
            </a:r>
            <a:endParaRPr>
              <a:solidFill>
                <a:srgbClr val="000000"/>
              </a:solidFill>
            </a:endParaRPr>
          </a:p>
          <a:p>
            <a:pPr indent="0" lvl="0" marL="0" rtl="0" algn="l">
              <a:spcBef>
                <a:spcPts val="1600"/>
              </a:spcBef>
              <a:spcAft>
                <a:spcPts val="0"/>
              </a:spcAft>
              <a:buNone/>
            </a:pPr>
            <a:r>
              <a:t/>
            </a:r>
            <a:endParaRPr>
              <a:solidFill>
                <a:srgbClr val="000000"/>
              </a:solidFill>
            </a:endParaRPr>
          </a:p>
          <a:p>
            <a:pPr indent="0" lvl="0" marL="0" rtl="0" algn="l">
              <a:spcBef>
                <a:spcPts val="1600"/>
              </a:spcBef>
              <a:spcAft>
                <a:spcPts val="1600"/>
              </a:spcAft>
              <a:buNone/>
            </a:pPr>
            <a:r>
              <a:t/>
            </a:r>
            <a:endParaRPr>
              <a:solidFill>
                <a:srgbClr val="000000"/>
              </a:solidFill>
            </a:endParaRPr>
          </a:p>
        </p:txBody>
      </p:sp>
      <p:pic>
        <p:nvPicPr>
          <p:cNvPr id="103" name="Google Shape;103;p16"/>
          <p:cNvPicPr preferRelativeResize="0"/>
          <p:nvPr/>
        </p:nvPicPr>
        <p:blipFill>
          <a:blip r:embed="rId3">
            <a:alphaModFix/>
          </a:blip>
          <a:stretch>
            <a:fillRect/>
          </a:stretch>
        </p:blipFill>
        <p:spPr>
          <a:xfrm>
            <a:off x="6034100" y="571000"/>
            <a:ext cx="2933700" cy="2819400"/>
          </a:xfrm>
          <a:prstGeom prst="rect">
            <a:avLst/>
          </a:prstGeom>
          <a:noFill/>
          <a:ln>
            <a:noFill/>
          </a:ln>
        </p:spPr>
      </p:pic>
      <p:sp>
        <p:nvSpPr>
          <p:cNvPr id="104" name="Google Shape;104;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108" name="Shape 108"/>
        <p:cNvGrpSpPr/>
        <p:nvPr/>
      </p:nvGrpSpPr>
      <p:grpSpPr>
        <a:xfrm>
          <a:off x="0" y="0"/>
          <a:ext cx="0" cy="0"/>
          <a:chOff x="0" y="0"/>
          <a:chExt cx="0" cy="0"/>
        </a:xfrm>
      </p:grpSpPr>
      <p:sp>
        <p:nvSpPr>
          <p:cNvPr id="109" name="Google Shape;10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Fuzzing/ Randomized Differential Testing</a:t>
            </a:r>
            <a:endParaRPr/>
          </a:p>
        </p:txBody>
      </p:sp>
      <p:sp>
        <p:nvSpPr>
          <p:cNvPr id="110" name="Google Shape;110;p17"/>
          <p:cNvSpPr txBox="1"/>
          <p:nvPr>
            <p:ph idx="1" type="body"/>
          </p:nvPr>
        </p:nvSpPr>
        <p:spPr>
          <a:xfrm>
            <a:off x="311700" y="113432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Font typeface="Arial"/>
              <a:buChar char="●"/>
            </a:pPr>
            <a:r>
              <a:rPr lang="en">
                <a:solidFill>
                  <a:srgbClr val="000000"/>
                </a:solidFill>
              </a:rPr>
              <a:t>Well established technique for compiler validation</a:t>
            </a:r>
            <a:endParaRPr>
              <a:solidFill>
                <a:srgbClr val="000000"/>
              </a:solidFill>
            </a:endParaRPr>
          </a:p>
          <a:p>
            <a:pPr indent="-342900" lvl="0" marL="457200" rtl="0" algn="l">
              <a:spcBef>
                <a:spcPts val="0"/>
              </a:spcBef>
              <a:spcAft>
                <a:spcPts val="0"/>
              </a:spcAft>
              <a:buClr>
                <a:srgbClr val="000000"/>
              </a:buClr>
              <a:buSzPts val="1800"/>
              <a:buFont typeface="Arial"/>
              <a:buChar char="●"/>
            </a:pPr>
            <a:r>
              <a:rPr lang="en">
                <a:solidFill>
                  <a:srgbClr val="000000"/>
                </a:solidFill>
              </a:rPr>
              <a:t>Stress  test compiler using random test case.</a:t>
            </a:r>
            <a:endParaRPr>
              <a:solidFill>
                <a:srgbClr val="000000"/>
              </a:solidFill>
            </a:endParaRPr>
          </a:p>
          <a:p>
            <a:pPr indent="-342900" lvl="0" marL="457200" rtl="0" algn="l">
              <a:spcBef>
                <a:spcPts val="0"/>
              </a:spcBef>
              <a:spcAft>
                <a:spcPts val="0"/>
              </a:spcAft>
              <a:buClr>
                <a:srgbClr val="000000"/>
              </a:buClr>
              <a:buSzPts val="1800"/>
              <a:buFont typeface="Arial"/>
              <a:buChar char="●"/>
            </a:pPr>
            <a:r>
              <a:rPr lang="en">
                <a:solidFill>
                  <a:srgbClr val="000000"/>
                </a:solidFill>
              </a:rPr>
              <a:t>State-of-the-art fuzzer are language dependent</a:t>
            </a:r>
            <a:endParaRPr>
              <a:solidFill>
                <a:srgbClr val="000000"/>
              </a:solidFill>
            </a:endParaRPr>
          </a:p>
          <a:p>
            <a:pPr indent="-330200" lvl="1" marL="914400" rtl="0" algn="l">
              <a:spcBef>
                <a:spcPts val="0"/>
              </a:spcBef>
              <a:spcAft>
                <a:spcPts val="0"/>
              </a:spcAft>
              <a:buClr>
                <a:srgbClr val="000000"/>
              </a:buClr>
              <a:buSzPts val="1600"/>
              <a:buFont typeface="Arial"/>
              <a:buChar char="○"/>
            </a:pPr>
            <a:r>
              <a:rPr lang="en" sz="1600">
                <a:solidFill>
                  <a:srgbClr val="000000"/>
                </a:solidFill>
              </a:rPr>
              <a:t>Depend on the language grammar</a:t>
            </a:r>
            <a:endParaRPr sz="1600">
              <a:solidFill>
                <a:srgbClr val="000000"/>
              </a:solidFill>
            </a:endParaRPr>
          </a:p>
          <a:p>
            <a:pPr indent="-330200" lvl="1" marL="914400" rtl="0" algn="l">
              <a:spcBef>
                <a:spcPts val="0"/>
              </a:spcBef>
              <a:spcAft>
                <a:spcPts val="0"/>
              </a:spcAft>
              <a:buClr>
                <a:srgbClr val="000000"/>
              </a:buClr>
              <a:buSzPts val="1600"/>
              <a:buFont typeface="Arial"/>
              <a:buChar char="○"/>
            </a:pPr>
            <a:r>
              <a:rPr lang="en" sz="1600">
                <a:solidFill>
                  <a:srgbClr val="000000"/>
                </a:solidFill>
              </a:rPr>
              <a:t>Requires expert knowledge </a:t>
            </a:r>
            <a:endParaRPr sz="1600">
              <a:solidFill>
                <a:srgbClr val="000000"/>
              </a:solidFill>
            </a:endParaRPr>
          </a:p>
          <a:p>
            <a:pPr indent="-330200" lvl="1" marL="914400" rtl="0" algn="l">
              <a:spcBef>
                <a:spcPts val="0"/>
              </a:spcBef>
              <a:spcAft>
                <a:spcPts val="0"/>
              </a:spcAft>
              <a:buClr>
                <a:srgbClr val="000000"/>
              </a:buClr>
              <a:buSzPts val="1600"/>
              <a:buFont typeface="Arial"/>
              <a:buChar char="○"/>
            </a:pPr>
            <a:r>
              <a:rPr lang="en" sz="1600">
                <a:solidFill>
                  <a:srgbClr val="000000"/>
                </a:solidFill>
              </a:rPr>
              <a:t>Considerable effort to port to other languages</a:t>
            </a:r>
            <a:endParaRPr sz="1600">
              <a:solidFill>
                <a:srgbClr val="000000"/>
              </a:solidFill>
            </a:endParaRPr>
          </a:p>
        </p:txBody>
      </p:sp>
      <p:pic>
        <p:nvPicPr>
          <p:cNvPr id="111" name="Google Shape;111;p17"/>
          <p:cNvPicPr preferRelativeResize="0"/>
          <p:nvPr/>
        </p:nvPicPr>
        <p:blipFill>
          <a:blip r:embed="rId3">
            <a:alphaModFix/>
          </a:blip>
          <a:stretch>
            <a:fillRect/>
          </a:stretch>
        </p:blipFill>
        <p:spPr>
          <a:xfrm>
            <a:off x="6010850" y="1134325"/>
            <a:ext cx="2729800" cy="1851150"/>
          </a:xfrm>
          <a:prstGeom prst="rect">
            <a:avLst/>
          </a:prstGeom>
          <a:noFill/>
          <a:ln>
            <a:noFill/>
          </a:ln>
        </p:spPr>
      </p:pic>
      <p:sp>
        <p:nvSpPr>
          <p:cNvPr id="112" name="Google Shape;112;p17"/>
          <p:cNvSpPr txBox="1"/>
          <p:nvPr/>
        </p:nvSpPr>
        <p:spPr>
          <a:xfrm>
            <a:off x="597875" y="4633550"/>
            <a:ext cx="6286500" cy="32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Image taken from :https://embed.cs.utah.edu/csmith/</a:t>
            </a:r>
            <a:endParaRPr/>
          </a:p>
        </p:txBody>
      </p:sp>
      <p:sp>
        <p:nvSpPr>
          <p:cNvPr id="113" name="Google Shape;113;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Randomized Differential Testing : SLforge</a:t>
            </a:r>
            <a:endParaRPr/>
          </a:p>
        </p:txBody>
      </p:sp>
      <p:sp>
        <p:nvSpPr>
          <p:cNvPr id="119" name="Google Shape;119;p18"/>
          <p:cNvSpPr txBox="1"/>
          <p:nvPr>
            <p:ph idx="1" type="body"/>
          </p:nvPr>
        </p:nvSpPr>
        <p:spPr>
          <a:xfrm>
            <a:off x="5951025" y="1152475"/>
            <a:ext cx="28812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000000"/>
              </a:solidFill>
            </a:endParaRPr>
          </a:p>
          <a:p>
            <a:pPr indent="0" lvl="0" marL="0" rtl="0" algn="l">
              <a:spcBef>
                <a:spcPts val="1600"/>
              </a:spcBef>
              <a:spcAft>
                <a:spcPts val="0"/>
              </a:spcAft>
              <a:buNone/>
            </a:pPr>
            <a:r>
              <a:rPr lang="en">
                <a:solidFill>
                  <a:srgbClr val="000000"/>
                </a:solidFill>
              </a:rPr>
              <a:t>[+] Don’t need full formal language specification to find bugs</a:t>
            </a:r>
            <a:endParaRPr>
              <a:solidFill>
                <a:srgbClr val="000000"/>
              </a:solidFill>
            </a:endParaRPr>
          </a:p>
          <a:p>
            <a:pPr indent="0" lvl="0" marL="0" rtl="0" algn="l">
              <a:spcBef>
                <a:spcPts val="1600"/>
              </a:spcBef>
              <a:spcAft>
                <a:spcPts val="0"/>
              </a:spcAft>
              <a:buClr>
                <a:schemeClr val="dk1"/>
              </a:buClr>
              <a:buSzPts val="1100"/>
              <a:buFont typeface="Arial"/>
              <a:buNone/>
            </a:pPr>
            <a:r>
              <a:rPr lang="en">
                <a:solidFill>
                  <a:srgbClr val="000000"/>
                </a:solidFill>
              </a:rPr>
              <a:t>[+] No false warnings if undefined behaviors are avoided</a:t>
            </a:r>
            <a:endParaRPr>
              <a:solidFill>
                <a:srgbClr val="000000"/>
              </a:solidFill>
            </a:endParaRPr>
          </a:p>
          <a:p>
            <a:pPr indent="0" lvl="0" marL="0" rtl="0" algn="l">
              <a:spcBef>
                <a:spcPts val="1600"/>
              </a:spcBef>
              <a:spcAft>
                <a:spcPts val="1600"/>
              </a:spcAft>
              <a:buNone/>
            </a:pPr>
            <a:r>
              <a:t/>
            </a:r>
            <a:endParaRPr/>
          </a:p>
        </p:txBody>
      </p:sp>
      <p:sp>
        <p:nvSpPr>
          <p:cNvPr id="120" name="Google Shape;120;p18"/>
          <p:cNvSpPr/>
          <p:nvPr/>
        </p:nvSpPr>
        <p:spPr>
          <a:xfrm>
            <a:off x="228375" y="1018275"/>
            <a:ext cx="1521600" cy="690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Random model generator (“fuzzer”)</a:t>
            </a:r>
            <a:endParaRPr/>
          </a:p>
        </p:txBody>
      </p:sp>
      <p:sp>
        <p:nvSpPr>
          <p:cNvPr id="121" name="Google Shape;121;p18"/>
          <p:cNvSpPr/>
          <p:nvPr/>
        </p:nvSpPr>
        <p:spPr>
          <a:xfrm>
            <a:off x="1416950" y="2061388"/>
            <a:ext cx="1270200" cy="621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Compiler </a:t>
            </a:r>
            <a:endParaRPr/>
          </a:p>
          <a:p>
            <a:pPr indent="0" lvl="0" marL="0" rtl="0" algn="ctr">
              <a:spcBef>
                <a:spcPts val="0"/>
              </a:spcBef>
              <a:spcAft>
                <a:spcPts val="0"/>
              </a:spcAft>
              <a:buNone/>
            </a:pPr>
            <a:r>
              <a:rPr lang="en"/>
              <a:t>optimizer on</a:t>
            </a:r>
            <a:endParaRPr/>
          </a:p>
        </p:txBody>
      </p:sp>
      <p:sp>
        <p:nvSpPr>
          <p:cNvPr id="122" name="Google Shape;122;p18"/>
          <p:cNvSpPr/>
          <p:nvPr/>
        </p:nvSpPr>
        <p:spPr>
          <a:xfrm>
            <a:off x="2726675" y="989813"/>
            <a:ext cx="869400" cy="846900"/>
          </a:xfrm>
          <a:prstGeom prst="foldedCorner">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Simulink models</a:t>
            </a:r>
            <a:endParaRPr/>
          </a:p>
        </p:txBody>
      </p:sp>
      <p:sp>
        <p:nvSpPr>
          <p:cNvPr id="123" name="Google Shape;123;p18"/>
          <p:cNvSpPr/>
          <p:nvPr/>
        </p:nvSpPr>
        <p:spPr>
          <a:xfrm rot="5400000">
            <a:off x="1912225" y="2772901"/>
            <a:ext cx="285300" cy="237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4" name="Google Shape;124;p18"/>
          <p:cNvPicPr preferRelativeResize="0"/>
          <p:nvPr/>
        </p:nvPicPr>
        <p:blipFill>
          <a:blip r:embed="rId3">
            <a:alphaModFix/>
          </a:blip>
          <a:stretch>
            <a:fillRect/>
          </a:stretch>
        </p:blipFill>
        <p:spPr>
          <a:xfrm>
            <a:off x="1750000" y="3100400"/>
            <a:ext cx="604108" cy="572700"/>
          </a:xfrm>
          <a:prstGeom prst="rect">
            <a:avLst/>
          </a:prstGeom>
          <a:noFill/>
          <a:ln>
            <a:noFill/>
          </a:ln>
        </p:spPr>
      </p:pic>
      <p:sp>
        <p:nvSpPr>
          <p:cNvPr id="125" name="Google Shape;125;p18"/>
          <p:cNvSpPr/>
          <p:nvPr/>
        </p:nvSpPr>
        <p:spPr>
          <a:xfrm>
            <a:off x="1416950" y="4091088"/>
            <a:ext cx="1270200" cy="621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Output 1</a:t>
            </a:r>
            <a:endParaRPr/>
          </a:p>
        </p:txBody>
      </p:sp>
      <p:sp>
        <p:nvSpPr>
          <p:cNvPr id="126" name="Google Shape;126;p18"/>
          <p:cNvSpPr/>
          <p:nvPr/>
        </p:nvSpPr>
        <p:spPr>
          <a:xfrm rot="5400000">
            <a:off x="1909400" y="3745551"/>
            <a:ext cx="285300" cy="237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8"/>
          <p:cNvSpPr/>
          <p:nvPr/>
        </p:nvSpPr>
        <p:spPr>
          <a:xfrm>
            <a:off x="3652700" y="2061388"/>
            <a:ext cx="1270200" cy="621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chemeClr val="dk1"/>
                </a:solidFill>
              </a:rPr>
              <a:t>C</a:t>
            </a:r>
            <a:r>
              <a:rPr lang="en">
                <a:solidFill>
                  <a:schemeClr val="dk1"/>
                </a:solidFill>
              </a:rPr>
              <a:t>ompiler </a:t>
            </a:r>
            <a:endParaRPr>
              <a:solidFill>
                <a:schemeClr val="dk1"/>
              </a:solidFill>
            </a:endParaRPr>
          </a:p>
          <a:p>
            <a:pPr indent="0" lvl="0" marL="0" rtl="0" algn="ctr">
              <a:spcBef>
                <a:spcPts val="0"/>
              </a:spcBef>
              <a:spcAft>
                <a:spcPts val="0"/>
              </a:spcAft>
              <a:buClr>
                <a:schemeClr val="dk1"/>
              </a:buClr>
              <a:buSzPts val="1100"/>
              <a:buFont typeface="Arial"/>
              <a:buNone/>
            </a:pPr>
            <a:r>
              <a:rPr lang="en">
                <a:solidFill>
                  <a:schemeClr val="dk1"/>
                </a:solidFill>
              </a:rPr>
              <a:t>optimizer off</a:t>
            </a:r>
            <a:endParaRPr/>
          </a:p>
        </p:txBody>
      </p:sp>
      <p:sp>
        <p:nvSpPr>
          <p:cNvPr id="128" name="Google Shape;128;p18"/>
          <p:cNvSpPr/>
          <p:nvPr/>
        </p:nvSpPr>
        <p:spPr>
          <a:xfrm rot="5400000">
            <a:off x="4145150" y="2772901"/>
            <a:ext cx="285300" cy="237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9" name="Google Shape;129;p18"/>
          <p:cNvPicPr preferRelativeResize="0"/>
          <p:nvPr/>
        </p:nvPicPr>
        <p:blipFill>
          <a:blip r:embed="rId3">
            <a:alphaModFix/>
          </a:blip>
          <a:stretch>
            <a:fillRect/>
          </a:stretch>
        </p:blipFill>
        <p:spPr>
          <a:xfrm>
            <a:off x="3985750" y="3100400"/>
            <a:ext cx="604107" cy="572700"/>
          </a:xfrm>
          <a:prstGeom prst="rect">
            <a:avLst/>
          </a:prstGeom>
          <a:noFill/>
          <a:ln>
            <a:noFill/>
          </a:ln>
        </p:spPr>
      </p:pic>
      <p:sp>
        <p:nvSpPr>
          <p:cNvPr id="130" name="Google Shape;130;p18"/>
          <p:cNvSpPr/>
          <p:nvPr/>
        </p:nvSpPr>
        <p:spPr>
          <a:xfrm>
            <a:off x="3652700" y="4091088"/>
            <a:ext cx="1270200" cy="621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Output 2</a:t>
            </a:r>
            <a:endParaRPr/>
          </a:p>
        </p:txBody>
      </p:sp>
      <p:sp>
        <p:nvSpPr>
          <p:cNvPr id="131" name="Google Shape;131;p18"/>
          <p:cNvSpPr/>
          <p:nvPr/>
        </p:nvSpPr>
        <p:spPr>
          <a:xfrm rot="5400000">
            <a:off x="4145150" y="3697251"/>
            <a:ext cx="285300" cy="237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8"/>
          <p:cNvSpPr/>
          <p:nvPr/>
        </p:nvSpPr>
        <p:spPr>
          <a:xfrm>
            <a:off x="2879100" y="4276000"/>
            <a:ext cx="423300" cy="208800"/>
          </a:xfrm>
          <a:prstGeom prst="lef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8"/>
          <p:cNvSpPr txBox="1"/>
          <p:nvPr/>
        </p:nvSpPr>
        <p:spPr>
          <a:xfrm>
            <a:off x="2434688" y="2798200"/>
            <a:ext cx="1473300" cy="23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CPS toolchain compile</a:t>
            </a:r>
            <a:endParaRPr/>
          </a:p>
        </p:txBody>
      </p:sp>
      <p:sp>
        <p:nvSpPr>
          <p:cNvPr id="134" name="Google Shape;134;p18"/>
          <p:cNvSpPr txBox="1"/>
          <p:nvPr/>
        </p:nvSpPr>
        <p:spPr>
          <a:xfrm>
            <a:off x="2433263" y="3673100"/>
            <a:ext cx="1473300" cy="23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Execute </a:t>
            </a:r>
            <a:endParaRPr/>
          </a:p>
        </p:txBody>
      </p:sp>
      <p:sp>
        <p:nvSpPr>
          <p:cNvPr id="135" name="Google Shape;135;p18"/>
          <p:cNvSpPr txBox="1"/>
          <p:nvPr/>
        </p:nvSpPr>
        <p:spPr>
          <a:xfrm>
            <a:off x="2354088" y="4405775"/>
            <a:ext cx="1473300" cy="23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compare</a:t>
            </a:r>
            <a:endParaRPr/>
          </a:p>
        </p:txBody>
      </p:sp>
      <p:sp>
        <p:nvSpPr>
          <p:cNvPr id="136" name="Google Shape;136;p18"/>
          <p:cNvSpPr/>
          <p:nvPr/>
        </p:nvSpPr>
        <p:spPr>
          <a:xfrm rot="10800000">
            <a:off x="1953375" y="1709200"/>
            <a:ext cx="750900" cy="352200"/>
          </a:xfrm>
          <a:prstGeom prst="bentUpArrow">
            <a:avLst>
              <a:gd fmla="val 25000" name="adj1"/>
              <a:gd fmla="val 25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8"/>
          <p:cNvSpPr/>
          <p:nvPr/>
        </p:nvSpPr>
        <p:spPr>
          <a:xfrm>
            <a:off x="1789675" y="1266700"/>
            <a:ext cx="869400" cy="2853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8"/>
          <p:cNvSpPr txBox="1"/>
          <p:nvPr/>
        </p:nvSpPr>
        <p:spPr>
          <a:xfrm>
            <a:off x="1529213" y="1018275"/>
            <a:ext cx="1473300" cy="23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generate</a:t>
            </a:r>
            <a:endParaRPr/>
          </a:p>
        </p:txBody>
      </p:sp>
      <p:sp>
        <p:nvSpPr>
          <p:cNvPr id="139" name="Google Shape;139;p18"/>
          <p:cNvSpPr/>
          <p:nvPr/>
        </p:nvSpPr>
        <p:spPr>
          <a:xfrm flipH="1" rot="10800000">
            <a:off x="3618475" y="1709200"/>
            <a:ext cx="750900" cy="352200"/>
          </a:xfrm>
          <a:prstGeom prst="bentUpArrow">
            <a:avLst>
              <a:gd fmla="val 25000" name="adj1"/>
              <a:gd fmla="val 25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8"/>
          <p:cNvSpPr txBox="1"/>
          <p:nvPr/>
        </p:nvSpPr>
        <p:spPr>
          <a:xfrm>
            <a:off x="1614850" y="4801550"/>
            <a:ext cx="3662400" cy="20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If Output 1 ≠ Output 2: Likely </a:t>
            </a:r>
            <a:r>
              <a:rPr b="1" lang="en"/>
              <a:t>compiler bug</a:t>
            </a:r>
            <a:endParaRPr b="1"/>
          </a:p>
        </p:txBody>
      </p:sp>
      <p:sp>
        <p:nvSpPr>
          <p:cNvPr id="141" name="Google Shape;141;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000"/>
                                        <p:tgtEl>
                                          <p:spTgt spid="122"/>
                                        </p:tgtEl>
                                      </p:cBhvr>
                                    </p:animEffect>
                                  </p:childTnLst>
                                </p:cTn>
                              </p:par>
                              <p:par>
                                <p:cTn fill="hold" nodeType="with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000"/>
                                        <p:tgtEl>
                                          <p:spTgt spid="137"/>
                                        </p:tgtEl>
                                      </p:cBhvr>
                                    </p:animEffect>
                                  </p:childTnLst>
                                </p:cTn>
                              </p:par>
                              <p:par>
                                <p:cTn fill="hold" nodeType="with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000"/>
                                        <p:tgtEl>
                                          <p:spTgt spid="1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par>
                                <p:cTn fill="hold" nodeType="with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000"/>
                                        <p:tgtEl>
                                          <p:spTgt spid="136"/>
                                        </p:tgtEl>
                                      </p:cBhvr>
                                    </p:animEffect>
                                  </p:childTnLst>
                                </p:cTn>
                              </p:par>
                              <p:par>
                                <p:cTn fill="hold" nodeType="with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par>
                                <p:cTn fill="hold" nodeType="with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000"/>
                                        <p:tgtEl>
                                          <p:spTgt spid="123"/>
                                        </p:tgtEl>
                                      </p:cBhvr>
                                    </p:animEffect>
                                  </p:childTnLst>
                                </p:cTn>
                              </p:par>
                              <p:par>
                                <p:cTn fill="hold" nodeType="with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par>
                                <p:cTn fill="hold" nodeType="with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000"/>
                                        <p:tgtEl>
                                          <p:spTgt spid="128"/>
                                        </p:tgtEl>
                                      </p:cBhvr>
                                    </p:animEffect>
                                  </p:childTnLst>
                                </p:cTn>
                              </p:par>
                              <p:par>
                                <p:cTn fill="hold" nodeType="with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par>
                                <p:cTn fill="hold" nodeType="with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1000"/>
                                        <p:tgtEl>
                                          <p:spTgt spid="1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000"/>
                                        <p:tgtEl>
                                          <p:spTgt spid="125"/>
                                        </p:tgtEl>
                                      </p:cBhvr>
                                    </p:animEffect>
                                  </p:childTnLst>
                                </p:cTn>
                              </p:par>
                              <p:par>
                                <p:cTn fill="hold" nodeType="with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000"/>
                                        <p:tgtEl>
                                          <p:spTgt spid="126"/>
                                        </p:tgtEl>
                                      </p:cBhvr>
                                    </p:animEffect>
                                  </p:childTnLst>
                                </p:cTn>
                              </p:par>
                              <p:par>
                                <p:cTn fill="hold" nodeType="with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1000"/>
                                        <p:tgtEl>
                                          <p:spTgt spid="130"/>
                                        </p:tgtEl>
                                      </p:cBhvr>
                                    </p:animEffect>
                                  </p:childTnLst>
                                </p:cTn>
                              </p:par>
                              <p:par>
                                <p:cTn fill="hold" nodeType="with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000"/>
                                        <p:tgtEl>
                                          <p:spTgt spid="131"/>
                                        </p:tgtEl>
                                      </p:cBhvr>
                                    </p:animEffect>
                                  </p:childTnLst>
                                </p:cTn>
                              </p:par>
                              <p:par>
                                <p:cTn fill="hold" nodeType="with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par>
                                <p:cTn fill="hold" nodeType="with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1000"/>
                                        <p:tgtEl>
                                          <p:spTgt spid="135"/>
                                        </p:tgtEl>
                                      </p:cBhvr>
                                    </p:animEffect>
                                  </p:childTnLst>
                                </p:cTn>
                              </p:par>
                              <p:par>
                                <p:cTn fill="hold" nodeType="with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000"/>
                                        <p:tgtEl>
                                          <p:spTgt spid="1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1000"/>
                                        <p:tgtEl>
                                          <p:spTgt spid="1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Motivation: SLforge</a:t>
            </a:r>
            <a:endParaRPr/>
          </a:p>
        </p:txBody>
      </p:sp>
      <p:sp>
        <p:nvSpPr>
          <p:cNvPr id="147" name="Google Shape;147;p19"/>
          <p:cNvSpPr txBox="1"/>
          <p:nvPr>
            <p:ph idx="1" type="body"/>
          </p:nvPr>
        </p:nvSpPr>
        <p:spPr>
          <a:xfrm>
            <a:off x="399775" y="3531175"/>
            <a:ext cx="6497400" cy="147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 Require to manually update the rules (expensive)</a:t>
            </a:r>
            <a:endParaRPr>
              <a:solidFill>
                <a:srgbClr val="000000"/>
              </a:solidFill>
            </a:endParaRPr>
          </a:p>
          <a:p>
            <a:pPr indent="0" lvl="0" marL="0" rtl="0" algn="l">
              <a:spcBef>
                <a:spcPts val="1600"/>
              </a:spcBef>
              <a:spcAft>
                <a:spcPts val="0"/>
              </a:spcAft>
              <a:buNone/>
            </a:pPr>
            <a:r>
              <a:rPr lang="en">
                <a:solidFill>
                  <a:srgbClr val="000000"/>
                </a:solidFill>
              </a:rPr>
              <a:t>[-] only incorporates documented specification </a:t>
            </a:r>
            <a:endParaRPr>
              <a:solidFill>
                <a:srgbClr val="000000"/>
              </a:solidFill>
            </a:endParaRPr>
          </a:p>
          <a:p>
            <a:pPr indent="0" lvl="0" marL="0" rtl="0" algn="l">
              <a:spcBef>
                <a:spcPts val="1600"/>
              </a:spcBef>
              <a:spcAft>
                <a:spcPts val="0"/>
              </a:spcAft>
              <a:buNone/>
            </a:pPr>
            <a:r>
              <a:rPr lang="en">
                <a:solidFill>
                  <a:schemeClr val="dk1"/>
                </a:solidFill>
              </a:rPr>
              <a:t>[-] Does not generalize to other tool chains. (</a:t>
            </a:r>
            <a:r>
              <a:rPr lang="en" sz="1600">
                <a:solidFill>
                  <a:schemeClr val="dk1"/>
                </a:solidFill>
              </a:rPr>
              <a:t>Platform specific)</a:t>
            </a:r>
            <a:endParaRPr>
              <a:solidFill>
                <a:srgbClr val="000000"/>
              </a:solidFill>
            </a:endParaRPr>
          </a:p>
          <a:p>
            <a:pPr indent="0" lvl="0" marL="0" rtl="0" algn="l">
              <a:spcBef>
                <a:spcPts val="1600"/>
              </a:spcBef>
              <a:spcAft>
                <a:spcPts val="0"/>
              </a:spcAft>
              <a:buNone/>
            </a:pPr>
            <a:r>
              <a:t/>
            </a:r>
            <a:endParaRPr>
              <a:solidFill>
                <a:srgbClr val="000000"/>
              </a:solidFill>
            </a:endParaRPr>
          </a:p>
          <a:p>
            <a:pPr indent="0" lvl="0" marL="0" rtl="0" algn="l">
              <a:spcBef>
                <a:spcPts val="1600"/>
              </a:spcBef>
              <a:spcAft>
                <a:spcPts val="0"/>
              </a:spcAft>
              <a:buNone/>
            </a:pPr>
            <a:r>
              <a:t/>
            </a:r>
            <a:endParaRPr>
              <a:solidFill>
                <a:schemeClr val="dk1"/>
              </a:solidFill>
            </a:endParaRPr>
          </a:p>
          <a:p>
            <a:pPr indent="0" lvl="0" marL="0" rtl="0" algn="l">
              <a:spcBef>
                <a:spcPts val="1600"/>
              </a:spcBef>
              <a:spcAft>
                <a:spcPts val="1600"/>
              </a:spcAft>
              <a:buNone/>
            </a:pPr>
            <a:r>
              <a:t/>
            </a:r>
            <a:endParaRPr>
              <a:solidFill>
                <a:srgbClr val="000000"/>
              </a:solidFill>
            </a:endParaRPr>
          </a:p>
        </p:txBody>
      </p:sp>
      <p:sp>
        <p:nvSpPr>
          <p:cNvPr id="148" name="Google Shape;148;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49" name="Google Shape;149;p19"/>
          <p:cNvSpPr txBox="1"/>
          <p:nvPr/>
        </p:nvSpPr>
        <p:spPr>
          <a:xfrm>
            <a:off x="399775" y="1018825"/>
            <a:ext cx="6162000" cy="1552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rPr>
              <a:t>[+] State of the art random model generator</a:t>
            </a:r>
            <a:endParaRPr sz="1800">
              <a:solidFill>
                <a:schemeClr val="dk1"/>
              </a:solidFill>
            </a:endParaRPr>
          </a:p>
          <a:p>
            <a:pPr indent="0" lvl="0" marL="0" rtl="0" algn="l">
              <a:lnSpc>
                <a:spcPct val="115000"/>
              </a:lnSpc>
              <a:spcBef>
                <a:spcPts val="1600"/>
              </a:spcBef>
              <a:spcAft>
                <a:spcPts val="0"/>
              </a:spcAft>
              <a:buClr>
                <a:schemeClr val="dk1"/>
              </a:buClr>
              <a:buSzPts val="1100"/>
              <a:buFont typeface="Arial"/>
              <a:buNone/>
            </a:pPr>
            <a:r>
              <a:rPr lang="en" sz="1800">
                <a:solidFill>
                  <a:schemeClr val="dk1"/>
                </a:solidFill>
              </a:rPr>
              <a:t>[+] Found 8 new confirmed Simulink bugs </a:t>
            </a:r>
            <a:endParaRPr sz="1800">
              <a:solidFill>
                <a:schemeClr val="dk1"/>
              </a:solidFill>
            </a:endParaRPr>
          </a:p>
          <a:p>
            <a:pPr indent="0" lvl="0" marL="0" rtl="0" algn="l">
              <a:lnSpc>
                <a:spcPct val="115000"/>
              </a:lnSpc>
              <a:spcBef>
                <a:spcPts val="1600"/>
              </a:spcBef>
              <a:spcAft>
                <a:spcPts val="1600"/>
              </a:spcAft>
              <a:buClr>
                <a:schemeClr val="dk1"/>
              </a:buClr>
              <a:buSzPts val="1100"/>
              <a:buFont typeface="Arial"/>
              <a:buNone/>
            </a:pPr>
            <a:r>
              <a:rPr lang="en" sz="1800">
                <a:solidFill>
                  <a:schemeClr val="dk1"/>
                </a:solidFill>
              </a:rPr>
              <a:t>[+] Randomized Differential Testing </a:t>
            </a:r>
            <a:endParaRPr/>
          </a:p>
        </p:txBody>
      </p:sp>
      <p:sp>
        <p:nvSpPr>
          <p:cNvPr id="150" name="Google Shape;150;p19"/>
          <p:cNvSpPr txBox="1"/>
          <p:nvPr/>
        </p:nvSpPr>
        <p:spPr>
          <a:xfrm>
            <a:off x="379675" y="2598125"/>
            <a:ext cx="6202200" cy="1081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lang="en" sz="1800">
                <a:solidFill>
                  <a:schemeClr val="dk1"/>
                </a:solidFill>
              </a:rPr>
              <a:t>Parsed semi-formal free specifications from Simulink’s web page automatically, and rigorously incorporated them.</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000"/>
                                        <p:tgtEl>
                                          <p:spTgt spid="1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Motivation: DeepSmith</a:t>
            </a:r>
            <a:endParaRPr/>
          </a:p>
        </p:txBody>
      </p:sp>
      <p:pic>
        <p:nvPicPr>
          <p:cNvPr id="156" name="Google Shape;156;p20"/>
          <p:cNvPicPr preferRelativeResize="0"/>
          <p:nvPr/>
        </p:nvPicPr>
        <p:blipFill>
          <a:blip r:embed="rId3">
            <a:alphaModFix/>
          </a:blip>
          <a:stretch>
            <a:fillRect/>
          </a:stretch>
        </p:blipFill>
        <p:spPr>
          <a:xfrm>
            <a:off x="4857968" y="397950"/>
            <a:ext cx="4230932" cy="4812549"/>
          </a:xfrm>
          <a:prstGeom prst="rect">
            <a:avLst/>
          </a:prstGeom>
          <a:noFill/>
          <a:ln>
            <a:noFill/>
          </a:ln>
        </p:spPr>
      </p:pic>
      <p:sp>
        <p:nvSpPr>
          <p:cNvPr id="157" name="Google Shape;157;p20"/>
          <p:cNvSpPr txBox="1"/>
          <p:nvPr/>
        </p:nvSpPr>
        <p:spPr>
          <a:xfrm>
            <a:off x="311700" y="4822200"/>
            <a:ext cx="8462400" cy="19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t>Figure 1 Source:</a:t>
            </a:r>
            <a:r>
              <a:rPr lang="en"/>
              <a:t> </a:t>
            </a:r>
            <a:r>
              <a:rPr lang="en" sz="1100">
                <a:latin typeface="Open Sans"/>
                <a:ea typeface="Open Sans"/>
                <a:cs typeface="Open Sans"/>
                <a:sym typeface="Open Sans"/>
              </a:rPr>
              <a:t>Cummins et al. Compiler fuzzing through deep learning. ISSTA 2018</a:t>
            </a:r>
            <a:endParaRPr sz="1100">
              <a:latin typeface="Open Sans"/>
              <a:ea typeface="Open Sans"/>
              <a:cs typeface="Open Sans"/>
              <a:sym typeface="Open Sans"/>
            </a:endParaRPr>
          </a:p>
        </p:txBody>
      </p:sp>
      <p:sp>
        <p:nvSpPr>
          <p:cNvPr id="158" name="Google Shape;158;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59" name="Google Shape;159;p20"/>
          <p:cNvSpPr txBox="1"/>
          <p:nvPr>
            <p:ph idx="1" type="body"/>
          </p:nvPr>
        </p:nvSpPr>
        <p:spPr>
          <a:xfrm>
            <a:off x="311700" y="1017725"/>
            <a:ext cx="5181900" cy="2009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Font typeface="Arial"/>
              <a:buChar char="●"/>
            </a:pPr>
            <a:r>
              <a:rPr lang="en">
                <a:solidFill>
                  <a:srgbClr val="000000"/>
                </a:solidFill>
              </a:rPr>
              <a:t>Generates realistic program after learning from real world program using </a:t>
            </a:r>
            <a:r>
              <a:rPr b="1" lang="en">
                <a:solidFill>
                  <a:srgbClr val="000000"/>
                </a:solidFill>
              </a:rPr>
              <a:t>Language Modeling</a:t>
            </a:r>
            <a:r>
              <a:rPr lang="en">
                <a:solidFill>
                  <a:srgbClr val="000000"/>
                </a:solidFill>
              </a:rPr>
              <a:t>.</a:t>
            </a:r>
            <a:endParaRPr>
              <a:solidFill>
                <a:srgbClr val="000000"/>
              </a:solidFill>
            </a:endParaRPr>
          </a:p>
          <a:p>
            <a:pPr indent="-342900" lvl="0" marL="457200" rtl="0" algn="l">
              <a:spcBef>
                <a:spcPts val="0"/>
              </a:spcBef>
              <a:spcAft>
                <a:spcPts val="0"/>
              </a:spcAft>
              <a:buClr>
                <a:srgbClr val="000000"/>
              </a:buClr>
              <a:buSzPts val="1800"/>
              <a:buFont typeface="Arial"/>
              <a:buChar char="●"/>
            </a:pPr>
            <a:r>
              <a:rPr lang="en">
                <a:solidFill>
                  <a:srgbClr val="000000"/>
                </a:solidFill>
              </a:rPr>
              <a:t>Found 50+ bugs in OpenCL</a:t>
            </a:r>
            <a:endParaRPr>
              <a:solidFill>
                <a:srgbClr val="000000"/>
              </a:solidFill>
            </a:endParaRPr>
          </a:p>
          <a:p>
            <a:pPr indent="-342900" lvl="0" marL="457200" rtl="0" algn="l">
              <a:spcBef>
                <a:spcPts val="0"/>
              </a:spcBef>
              <a:spcAft>
                <a:spcPts val="0"/>
              </a:spcAft>
              <a:buClr>
                <a:srgbClr val="000000"/>
              </a:buClr>
              <a:buSzPts val="1800"/>
              <a:buFont typeface="Arial"/>
              <a:buChar char="●"/>
            </a:pPr>
            <a:r>
              <a:rPr b="1" lang="en">
                <a:solidFill>
                  <a:srgbClr val="000000"/>
                </a:solidFill>
              </a:rPr>
              <a:t>Claim</a:t>
            </a:r>
            <a:r>
              <a:rPr lang="en">
                <a:solidFill>
                  <a:srgbClr val="000000"/>
                </a:solidFill>
              </a:rPr>
              <a:t>: Easily extensible to other language with minimum engineering effort (LOCs) </a:t>
            </a:r>
            <a:endParaRPr>
              <a:solidFill>
                <a:schemeClr val="dk1"/>
              </a:solidFill>
            </a:endParaRPr>
          </a:p>
          <a:p>
            <a:pPr indent="0" lvl="0" marL="0" rtl="0" algn="l">
              <a:spcBef>
                <a:spcPts val="1600"/>
              </a:spcBef>
              <a:spcAft>
                <a:spcPts val="1600"/>
              </a:spcAft>
              <a:buNone/>
            </a:pPr>
            <a:r>
              <a:t/>
            </a:r>
            <a:endParaRPr/>
          </a:p>
        </p:txBody>
      </p:sp>
      <p:sp>
        <p:nvSpPr>
          <p:cNvPr id="160" name="Google Shape;160;p20"/>
          <p:cNvSpPr txBox="1"/>
          <p:nvPr/>
        </p:nvSpPr>
        <p:spPr>
          <a:xfrm>
            <a:off x="316325" y="3083250"/>
            <a:ext cx="5166000" cy="1710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rPr>
              <a:t>[+] Unlike OpenCL, Simulink language does not have publicly available specification</a:t>
            </a:r>
            <a:endParaRPr sz="1800">
              <a:solidFill>
                <a:schemeClr val="dk1"/>
              </a:solidFill>
            </a:endParaRPr>
          </a:p>
          <a:p>
            <a:pPr indent="-342900" lvl="0" marL="457200" rtl="0" algn="l">
              <a:lnSpc>
                <a:spcPct val="115000"/>
              </a:lnSpc>
              <a:spcBef>
                <a:spcPts val="1600"/>
              </a:spcBef>
              <a:spcAft>
                <a:spcPts val="0"/>
              </a:spcAft>
              <a:buClr>
                <a:schemeClr val="dk1"/>
              </a:buClr>
              <a:buSzPts val="1800"/>
              <a:buChar char="●"/>
            </a:pPr>
            <a:r>
              <a:rPr lang="en" sz="1800">
                <a:solidFill>
                  <a:schemeClr val="dk1"/>
                </a:solidFill>
              </a:rPr>
              <a:t>Using deep learning to generate Simulink model makes more sense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000"/>
                                        <p:tgtEl>
                                          <p:spTgt spid="1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Language Modeling: Recurrent Neural Networks</a:t>
            </a:r>
            <a:endParaRPr/>
          </a:p>
        </p:txBody>
      </p:sp>
      <p:sp>
        <p:nvSpPr>
          <p:cNvPr id="166" name="Google Shape;166;p21"/>
          <p:cNvSpPr txBox="1"/>
          <p:nvPr>
            <p:ph idx="1" type="body"/>
          </p:nvPr>
        </p:nvSpPr>
        <p:spPr>
          <a:xfrm>
            <a:off x="311700" y="1152475"/>
            <a:ext cx="8520600" cy="1716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Arial"/>
              <a:buChar char="●"/>
            </a:pPr>
            <a:r>
              <a:rPr lang="en">
                <a:solidFill>
                  <a:schemeClr val="dk1"/>
                </a:solidFill>
              </a:rPr>
              <a:t>Task of predicting the words that comes next</a:t>
            </a:r>
            <a:endParaRPr>
              <a:solidFill>
                <a:schemeClr val="dk1"/>
              </a:solidFill>
            </a:endParaRPr>
          </a:p>
          <a:p>
            <a:pPr indent="-342900" lvl="0" marL="457200" rtl="0" algn="l">
              <a:spcBef>
                <a:spcPts val="0"/>
              </a:spcBef>
              <a:spcAft>
                <a:spcPts val="0"/>
              </a:spcAft>
              <a:buClr>
                <a:schemeClr val="dk1"/>
              </a:buClr>
              <a:buSzPts val="1800"/>
              <a:buFont typeface="Arial"/>
              <a:buChar char="●"/>
            </a:pPr>
            <a:r>
              <a:rPr lang="en">
                <a:solidFill>
                  <a:schemeClr val="dk1"/>
                </a:solidFill>
              </a:rPr>
              <a:t>Formally, Given a sequence of words x&lt;1&gt;,x&lt;2&gt;...x&lt;t&gt;, compute the probability distribution of next word x&lt;t+1&gt;</a:t>
            </a:r>
            <a:endParaRPr>
              <a:solidFill>
                <a:schemeClr val="dk1"/>
              </a:solidFill>
            </a:endParaRPr>
          </a:p>
          <a:p>
            <a:pPr indent="0" lvl="0" marL="0" rtl="0" algn="l">
              <a:spcBef>
                <a:spcPts val="1600"/>
              </a:spcBef>
              <a:spcAft>
                <a:spcPts val="0"/>
              </a:spcAft>
              <a:buClr>
                <a:schemeClr val="dk1"/>
              </a:buClr>
              <a:buSzPts val="1100"/>
              <a:buFont typeface="Arial"/>
              <a:buNone/>
            </a:pPr>
            <a:r>
              <a:rPr lang="en">
                <a:solidFill>
                  <a:schemeClr val="dk1"/>
                </a:solidFill>
              </a:rPr>
              <a:t>Example : The writer of the books _____  </a:t>
            </a:r>
            <a:endParaRPr>
              <a:solidFill>
                <a:schemeClr val="dk1"/>
              </a:solidFill>
            </a:endParaRPr>
          </a:p>
          <a:p>
            <a:pPr indent="0" lvl="0" marL="0" rtl="0" algn="l">
              <a:spcBef>
                <a:spcPts val="1600"/>
              </a:spcBef>
              <a:spcAft>
                <a:spcPts val="1600"/>
              </a:spcAft>
              <a:buNone/>
            </a:pPr>
            <a:r>
              <a:t/>
            </a:r>
            <a:endParaRPr/>
          </a:p>
        </p:txBody>
      </p:sp>
      <p:pic>
        <p:nvPicPr>
          <p:cNvPr id="167" name="Google Shape;167;p21"/>
          <p:cNvPicPr preferRelativeResize="0"/>
          <p:nvPr/>
        </p:nvPicPr>
        <p:blipFill>
          <a:blip r:embed="rId3">
            <a:alphaModFix/>
          </a:blip>
          <a:stretch>
            <a:fillRect/>
          </a:stretch>
        </p:blipFill>
        <p:spPr>
          <a:xfrm>
            <a:off x="3461799" y="2805400"/>
            <a:ext cx="5603750" cy="2095850"/>
          </a:xfrm>
          <a:prstGeom prst="rect">
            <a:avLst/>
          </a:prstGeom>
          <a:noFill/>
          <a:ln>
            <a:noFill/>
          </a:ln>
        </p:spPr>
      </p:pic>
      <p:sp>
        <p:nvSpPr>
          <p:cNvPr id="168" name="Google Shape;168;p21"/>
          <p:cNvSpPr txBox="1"/>
          <p:nvPr/>
        </p:nvSpPr>
        <p:spPr>
          <a:xfrm>
            <a:off x="492575" y="3031150"/>
            <a:ext cx="2935500" cy="1651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t>Long Short Term Memory</a:t>
            </a:r>
            <a:endParaRPr sz="1800"/>
          </a:p>
          <a:p>
            <a:pPr indent="-342900" lvl="0" marL="457200" rtl="0" algn="l">
              <a:lnSpc>
                <a:spcPct val="115000"/>
              </a:lnSpc>
              <a:spcBef>
                <a:spcPts val="1600"/>
              </a:spcBef>
              <a:spcAft>
                <a:spcPts val="0"/>
              </a:spcAft>
              <a:buClr>
                <a:srgbClr val="000000"/>
              </a:buClr>
              <a:buSzPts val="1800"/>
              <a:buFont typeface="Arial"/>
              <a:buChar char="●"/>
            </a:pPr>
            <a:r>
              <a:rPr lang="en" sz="1800"/>
              <a:t>Variant of RNN</a:t>
            </a:r>
            <a:endParaRPr sz="1800"/>
          </a:p>
          <a:p>
            <a:pPr indent="-342900" lvl="0" marL="457200" rtl="0" algn="l">
              <a:lnSpc>
                <a:spcPct val="115000"/>
              </a:lnSpc>
              <a:spcBef>
                <a:spcPts val="0"/>
              </a:spcBef>
              <a:spcAft>
                <a:spcPts val="0"/>
              </a:spcAft>
              <a:buClr>
                <a:srgbClr val="000000"/>
              </a:buClr>
              <a:buSzPts val="1800"/>
              <a:buFont typeface="Arial"/>
              <a:buChar char="●"/>
            </a:pPr>
            <a:r>
              <a:rPr lang="en" sz="1800"/>
              <a:t>Learns Sequential and Syntactic Recency</a:t>
            </a:r>
            <a:endParaRPr sz="1800"/>
          </a:p>
        </p:txBody>
      </p:sp>
      <p:sp>
        <p:nvSpPr>
          <p:cNvPr id="169" name="Google Shape;169;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