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 id="2147483672" r:id="rId2"/>
    <p:sldMasterId id="2147483660" r:id="rId3"/>
  </p:sldMasterIdLst>
  <p:notesMasterIdLst>
    <p:notesMasterId r:id="rId18"/>
  </p:notesMasterIdLst>
  <p:handoutMasterIdLst>
    <p:handoutMasterId r:id="rId19"/>
  </p:handoutMasterIdLst>
  <p:sldIdLst>
    <p:sldId id="256" r:id="rId4"/>
    <p:sldId id="379" r:id="rId5"/>
    <p:sldId id="320" r:id="rId6"/>
    <p:sldId id="399" r:id="rId7"/>
    <p:sldId id="337" r:id="rId8"/>
    <p:sldId id="375" r:id="rId9"/>
    <p:sldId id="314" r:id="rId10"/>
    <p:sldId id="317" r:id="rId11"/>
    <p:sldId id="377" r:id="rId12"/>
    <p:sldId id="327" r:id="rId13"/>
    <p:sldId id="330" r:id="rId14"/>
    <p:sldId id="331" r:id="rId15"/>
    <p:sldId id="333" r:id="rId16"/>
    <p:sldId id="33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517D5"/>
    <a:srgbClr val="EC2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19" autoAdjust="0"/>
    <p:restoredTop sz="94599" autoAdjust="0"/>
  </p:normalViewPr>
  <p:slideViewPr>
    <p:cSldViewPr>
      <p:cViewPr varScale="1">
        <p:scale>
          <a:sx n="166" d="100"/>
          <a:sy n="166" d="100"/>
        </p:scale>
        <p:origin x="150" y="149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904"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microsoft.com/office/2016/11/relationships/changesInfo" Target="changesInfos/changesInfo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oph Csallner" userId="5eb0978299eb4661" providerId="LiveId" clId="{FCC267B7-DF90-4580-8C39-B5E70F454459}"/>
    <pc:docChg chg="undo redo custSel addSld delSld modSld sldOrd">
      <pc:chgData name="Christoph Csallner" userId="5eb0978299eb4661" providerId="LiveId" clId="{FCC267B7-DF90-4580-8C39-B5E70F454459}" dt="2017-08-23T03:17:46.209" v="3232" actId="20577"/>
      <pc:docMkLst>
        <pc:docMk/>
      </pc:docMkLst>
      <pc:sldChg chg="modSp">
        <pc:chgData name="Christoph Csallner" userId="5eb0978299eb4661" providerId="LiveId" clId="{FCC267B7-DF90-4580-8C39-B5E70F454459}" dt="2017-08-23T03:17:46.209" v="3232" actId="20577"/>
        <pc:sldMkLst>
          <pc:docMk/>
          <pc:sldMk cId="0" sldId="256"/>
        </pc:sldMkLst>
        <pc:spChg chg="mod">
          <ac:chgData name="Christoph Csallner" userId="5eb0978299eb4661" providerId="LiveId" clId="{FCC267B7-DF90-4580-8C39-B5E70F454459}" dt="2017-08-23T03:12:23.374" v="3220" actId="20577"/>
          <ac:spMkLst>
            <pc:docMk/>
            <pc:sldMk cId="0" sldId="256"/>
            <ac:spMk id="2" creationId="{00000000-0000-0000-0000-000000000000}"/>
          </ac:spMkLst>
        </pc:spChg>
        <pc:spChg chg="mod">
          <ac:chgData name="Christoph Csallner" userId="5eb0978299eb4661" providerId="LiveId" clId="{FCC267B7-DF90-4580-8C39-B5E70F454459}" dt="2017-08-23T03:15:47.458" v="3222" actId="20577"/>
          <ac:spMkLst>
            <pc:docMk/>
            <pc:sldMk cId="0" sldId="256"/>
            <ac:spMk id="3" creationId="{00000000-0000-0000-0000-000000000000}"/>
          </ac:spMkLst>
        </pc:spChg>
        <pc:spChg chg="mod">
          <ac:chgData name="Christoph Csallner" userId="5eb0978299eb4661" providerId="LiveId" clId="{FCC267B7-DF90-4580-8C39-B5E70F454459}" dt="2017-08-23T03:17:46.209" v="3232" actId="20577"/>
          <ac:spMkLst>
            <pc:docMk/>
            <pc:sldMk cId="0" sldId="256"/>
            <ac:spMk id="6" creationId="{00000000-0000-0000-0000-000000000000}"/>
          </ac:spMkLst>
        </pc:spChg>
      </pc:sldChg>
      <pc:sldChg chg="del">
        <pc:chgData name="Christoph Csallner" userId="5eb0978299eb4661" providerId="LiveId" clId="{FCC267B7-DF90-4580-8C39-B5E70F454459}" dt="2017-08-21T18:49:34.559" v="56" actId="2696"/>
        <pc:sldMkLst>
          <pc:docMk/>
          <pc:sldMk cId="0" sldId="310"/>
        </pc:sldMkLst>
      </pc:sldChg>
      <pc:sldChg chg="del">
        <pc:chgData name="Christoph Csallner" userId="5eb0978299eb4661" providerId="LiveId" clId="{FCC267B7-DF90-4580-8C39-B5E70F454459}" dt="2017-08-21T18:49:34.563" v="57" actId="2696"/>
        <pc:sldMkLst>
          <pc:docMk/>
          <pc:sldMk cId="0" sldId="312"/>
        </pc:sldMkLst>
      </pc:sldChg>
      <pc:sldChg chg="del">
        <pc:chgData name="Christoph Csallner" userId="5eb0978299eb4661" providerId="LiveId" clId="{FCC267B7-DF90-4580-8C39-B5E70F454459}" dt="2017-08-21T18:49:34.553" v="55" actId="2696"/>
        <pc:sldMkLst>
          <pc:docMk/>
          <pc:sldMk cId="0" sldId="313"/>
        </pc:sldMkLst>
      </pc:sldChg>
      <pc:sldChg chg="modSp modAnim">
        <pc:chgData name="Christoph Csallner" userId="5eb0978299eb4661" providerId="LiveId" clId="{FCC267B7-DF90-4580-8C39-B5E70F454459}" dt="2017-08-21T21:13:19.908" v="977" actId="20577"/>
        <pc:sldMkLst>
          <pc:docMk/>
          <pc:sldMk cId="0" sldId="314"/>
        </pc:sldMkLst>
        <pc:spChg chg="mod">
          <ac:chgData name="Christoph Csallner" userId="5eb0978299eb4661" providerId="LiveId" clId="{FCC267B7-DF90-4580-8C39-B5E70F454459}" dt="2017-08-21T21:13:19.908" v="977" actId="20577"/>
          <ac:spMkLst>
            <pc:docMk/>
            <pc:sldMk cId="0" sldId="314"/>
            <ac:spMk id="2" creationId="{00000000-0000-0000-0000-000000000000}"/>
          </ac:spMkLst>
        </pc:spChg>
      </pc:sldChg>
      <pc:sldChg chg="del">
        <pc:chgData name="Christoph Csallner" userId="5eb0978299eb4661" providerId="LiveId" clId="{FCC267B7-DF90-4580-8C39-B5E70F454459}" dt="2017-08-21T18:51:23.438" v="61" actId="2696"/>
        <pc:sldMkLst>
          <pc:docMk/>
          <pc:sldMk cId="0" sldId="316"/>
        </pc:sldMkLst>
      </pc:sldChg>
      <pc:sldChg chg="modSp modAnim">
        <pc:chgData name="Christoph Csallner" userId="5eb0978299eb4661" providerId="LiveId" clId="{FCC267B7-DF90-4580-8C39-B5E70F454459}" dt="2017-08-21T21:13:35.509" v="988" actId="6549"/>
        <pc:sldMkLst>
          <pc:docMk/>
          <pc:sldMk cId="0" sldId="317"/>
        </pc:sldMkLst>
        <pc:spChg chg="mod">
          <ac:chgData name="Christoph Csallner" userId="5eb0978299eb4661" providerId="LiveId" clId="{FCC267B7-DF90-4580-8C39-B5E70F454459}" dt="2017-08-21T21:13:35.509" v="988" actId="6549"/>
          <ac:spMkLst>
            <pc:docMk/>
            <pc:sldMk cId="0" sldId="317"/>
            <ac:spMk id="2" creationId="{00000000-0000-0000-0000-000000000000}"/>
          </ac:spMkLst>
        </pc:spChg>
      </pc:sldChg>
      <pc:sldChg chg="modSp">
        <pc:chgData name="Christoph Csallner" userId="5eb0978299eb4661" providerId="LiveId" clId="{FCC267B7-DF90-4580-8C39-B5E70F454459}" dt="2017-08-21T20:41:51.405" v="463" actId="6549"/>
        <pc:sldMkLst>
          <pc:docMk/>
          <pc:sldMk cId="0" sldId="320"/>
        </pc:sldMkLst>
        <pc:spChg chg="mod">
          <ac:chgData name="Christoph Csallner" userId="5eb0978299eb4661" providerId="LiveId" clId="{FCC267B7-DF90-4580-8C39-B5E70F454459}" dt="2017-08-21T20:41:51.405" v="463" actId="6549"/>
          <ac:spMkLst>
            <pc:docMk/>
            <pc:sldMk cId="0" sldId="320"/>
            <ac:spMk id="2" creationId="{00000000-0000-0000-0000-000000000000}"/>
          </ac:spMkLst>
        </pc:spChg>
      </pc:sldChg>
      <pc:sldChg chg="modSp">
        <pc:chgData name="Christoph Csallner" userId="5eb0978299eb4661" providerId="LiveId" clId="{FCC267B7-DF90-4580-8C39-B5E70F454459}" dt="2017-08-21T21:15:19.270" v="1013" actId="20577"/>
        <pc:sldMkLst>
          <pc:docMk/>
          <pc:sldMk cId="0" sldId="327"/>
        </pc:sldMkLst>
        <pc:spChg chg="mod">
          <ac:chgData name="Christoph Csallner" userId="5eb0978299eb4661" providerId="LiveId" clId="{FCC267B7-DF90-4580-8C39-B5E70F454459}" dt="2017-08-21T21:15:19.270" v="1013" actId="20577"/>
          <ac:spMkLst>
            <pc:docMk/>
            <pc:sldMk cId="0" sldId="327"/>
            <ac:spMk id="2" creationId="{00000000-0000-0000-0000-000000000000}"/>
          </ac:spMkLst>
        </pc:spChg>
      </pc:sldChg>
      <pc:sldChg chg="add del">
        <pc:chgData name="Christoph Csallner" userId="5eb0978299eb4661" providerId="LiveId" clId="{FCC267B7-DF90-4580-8C39-B5E70F454459}" dt="2017-08-21T18:57:49.189" v="216" actId="2696"/>
        <pc:sldMkLst>
          <pc:docMk/>
          <pc:sldMk cId="0" sldId="328"/>
        </pc:sldMkLst>
      </pc:sldChg>
      <pc:sldChg chg="modSp">
        <pc:chgData name="Christoph Csallner" userId="5eb0978299eb4661" providerId="LiveId" clId="{FCC267B7-DF90-4580-8C39-B5E70F454459}" dt="2017-08-21T21:15:23.844" v="1015" actId="27636"/>
        <pc:sldMkLst>
          <pc:docMk/>
          <pc:sldMk cId="0" sldId="330"/>
        </pc:sldMkLst>
        <pc:spChg chg="mod">
          <ac:chgData name="Christoph Csallner" userId="5eb0978299eb4661" providerId="LiveId" clId="{FCC267B7-DF90-4580-8C39-B5E70F454459}" dt="2017-08-21T21:15:23.844" v="1015" actId="27636"/>
          <ac:spMkLst>
            <pc:docMk/>
            <pc:sldMk cId="0" sldId="330"/>
            <ac:spMk id="2" creationId="{00000000-0000-0000-0000-000000000000}"/>
          </ac:spMkLst>
        </pc:spChg>
      </pc:sldChg>
      <pc:sldChg chg="modSp">
        <pc:chgData name="Christoph Csallner" userId="5eb0978299eb4661" providerId="LiveId" clId="{FCC267B7-DF90-4580-8C39-B5E70F454459}" dt="2017-08-21T21:26:35.029" v="1246" actId="6549"/>
        <pc:sldMkLst>
          <pc:docMk/>
          <pc:sldMk cId="0" sldId="331"/>
        </pc:sldMkLst>
        <pc:spChg chg="mod">
          <ac:chgData name="Christoph Csallner" userId="5eb0978299eb4661" providerId="LiveId" clId="{FCC267B7-DF90-4580-8C39-B5E70F454459}" dt="2017-08-21T20:42:47.100" v="497" actId="20577"/>
          <ac:spMkLst>
            <pc:docMk/>
            <pc:sldMk cId="0" sldId="331"/>
            <ac:spMk id="2" creationId="{00000000-0000-0000-0000-000000000000}"/>
          </ac:spMkLst>
        </pc:spChg>
        <pc:graphicFrameChg chg="mod modGraphic">
          <ac:chgData name="Christoph Csallner" userId="5eb0978299eb4661" providerId="LiveId" clId="{FCC267B7-DF90-4580-8C39-B5E70F454459}" dt="2017-08-21T21:26:35.029" v="1246" actId="6549"/>
          <ac:graphicFrameMkLst>
            <pc:docMk/>
            <pc:sldMk cId="0" sldId="331"/>
            <ac:graphicFrameMk id="6" creationId="{00000000-0000-0000-0000-000000000000}"/>
          </ac:graphicFrameMkLst>
        </pc:graphicFrameChg>
      </pc:sldChg>
      <pc:sldChg chg="del">
        <pc:chgData name="Christoph Csallner" userId="5eb0978299eb4661" providerId="LiveId" clId="{FCC267B7-DF90-4580-8C39-B5E70F454459}" dt="2017-08-21T18:59:55.883" v="267" actId="2696"/>
        <pc:sldMkLst>
          <pc:docMk/>
          <pc:sldMk cId="0" sldId="332"/>
        </pc:sldMkLst>
      </pc:sldChg>
      <pc:sldChg chg="modSp">
        <pc:chgData name="Christoph Csallner" userId="5eb0978299eb4661" providerId="LiveId" clId="{FCC267B7-DF90-4580-8C39-B5E70F454459}" dt="2017-08-21T21:22:37.170" v="1139" actId="20577"/>
        <pc:sldMkLst>
          <pc:docMk/>
          <pc:sldMk cId="0" sldId="333"/>
        </pc:sldMkLst>
        <pc:spChg chg="mod">
          <ac:chgData name="Christoph Csallner" userId="5eb0978299eb4661" providerId="LiveId" clId="{FCC267B7-DF90-4580-8C39-B5E70F454459}" dt="2017-08-21T18:59:05.336" v="261" actId="20577"/>
          <ac:spMkLst>
            <pc:docMk/>
            <pc:sldMk cId="0" sldId="333"/>
            <ac:spMk id="2" creationId="{00000000-0000-0000-0000-000000000000}"/>
          </ac:spMkLst>
        </pc:spChg>
        <pc:graphicFrameChg chg="mod modGraphic">
          <ac:chgData name="Christoph Csallner" userId="5eb0978299eb4661" providerId="LiveId" clId="{FCC267B7-DF90-4580-8C39-B5E70F454459}" dt="2017-08-21T21:22:37.170" v="1139" actId="20577"/>
          <ac:graphicFrameMkLst>
            <pc:docMk/>
            <pc:sldMk cId="0" sldId="333"/>
            <ac:graphicFrameMk id="6" creationId="{00000000-0000-0000-0000-000000000000}"/>
          </ac:graphicFrameMkLst>
        </pc:graphicFrameChg>
      </pc:sldChg>
      <pc:sldChg chg="modSp">
        <pc:chgData name="Christoph Csallner" userId="5eb0978299eb4661" providerId="LiveId" clId="{FCC267B7-DF90-4580-8C39-B5E70F454459}" dt="2017-08-21T21:25:40.124" v="1232" actId="20577"/>
        <pc:sldMkLst>
          <pc:docMk/>
          <pc:sldMk cId="0" sldId="334"/>
        </pc:sldMkLst>
        <pc:spChg chg="mod">
          <ac:chgData name="Christoph Csallner" userId="5eb0978299eb4661" providerId="LiveId" clId="{FCC267B7-DF90-4580-8C39-B5E70F454459}" dt="2017-08-21T18:59:32.430" v="266" actId="20577"/>
          <ac:spMkLst>
            <pc:docMk/>
            <pc:sldMk cId="0" sldId="334"/>
            <ac:spMk id="2" creationId="{00000000-0000-0000-0000-000000000000}"/>
          </ac:spMkLst>
        </pc:spChg>
        <pc:graphicFrameChg chg="mod modGraphic">
          <ac:chgData name="Christoph Csallner" userId="5eb0978299eb4661" providerId="LiveId" clId="{FCC267B7-DF90-4580-8C39-B5E70F454459}" dt="2017-08-21T21:25:40.124" v="1232" actId="20577"/>
          <ac:graphicFrameMkLst>
            <pc:docMk/>
            <pc:sldMk cId="0" sldId="334"/>
            <ac:graphicFrameMk id="6" creationId="{00000000-0000-0000-0000-000000000000}"/>
          </ac:graphicFrameMkLst>
        </pc:graphicFrameChg>
      </pc:sldChg>
      <pc:sldChg chg="addSp delSp modSp addAnim delAnim">
        <pc:chgData name="Christoph Csallner" userId="5eb0978299eb4661" providerId="LiveId" clId="{FCC267B7-DF90-4580-8C39-B5E70F454459}" dt="2017-08-21T21:14:07.381" v="999" actId="6549"/>
        <pc:sldMkLst>
          <pc:docMk/>
          <pc:sldMk cId="0" sldId="337"/>
        </pc:sldMkLst>
        <pc:spChg chg="mod">
          <ac:chgData name="Christoph Csallner" userId="5eb0978299eb4661" providerId="LiveId" clId="{FCC267B7-DF90-4580-8C39-B5E70F454459}" dt="2017-08-21T21:14:07.381" v="999" actId="6549"/>
          <ac:spMkLst>
            <pc:docMk/>
            <pc:sldMk cId="0" sldId="337"/>
            <ac:spMk id="95" creationId="{00000000-0000-0000-0000-000000000000}"/>
          </ac:spMkLst>
        </pc:spChg>
        <pc:grpChg chg="add del">
          <ac:chgData name="Christoph Csallner" userId="5eb0978299eb4661" providerId="LiveId" clId="{FCC267B7-DF90-4580-8C39-B5E70F454459}" dt="2017-08-21T21:12:50.926" v="924" actId="478"/>
          <ac:grpSpMkLst>
            <pc:docMk/>
            <pc:sldMk cId="0" sldId="337"/>
            <ac:grpSpMk id="130" creationId="{00000000-0000-0000-0000-000000000000}"/>
          </ac:grpSpMkLst>
        </pc:grpChg>
      </pc:sldChg>
      <pc:sldChg chg="del ord">
        <pc:chgData name="Christoph Csallner" userId="5eb0978299eb4661" providerId="LiveId" clId="{FCC267B7-DF90-4580-8C39-B5E70F454459}" dt="2017-08-21T18:45:32.677" v="46" actId="2696"/>
        <pc:sldMkLst>
          <pc:docMk/>
          <pc:sldMk cId="0" sldId="372"/>
        </pc:sldMkLst>
      </pc:sldChg>
      <pc:sldChg chg="modSp ord">
        <pc:chgData name="Christoph Csallner" userId="5eb0978299eb4661" providerId="LiveId" clId="{FCC267B7-DF90-4580-8C39-B5E70F454459}" dt="2017-08-21T21:14:40.239" v="1001" actId="20577"/>
        <pc:sldMkLst>
          <pc:docMk/>
          <pc:sldMk cId="0" sldId="375"/>
        </pc:sldMkLst>
        <pc:spChg chg="mod">
          <ac:chgData name="Christoph Csallner" userId="5eb0978299eb4661" providerId="LiveId" clId="{FCC267B7-DF90-4580-8C39-B5E70F454459}" dt="2017-08-21T20:41:39.717" v="455" actId="20577"/>
          <ac:spMkLst>
            <pc:docMk/>
            <pc:sldMk cId="0" sldId="375"/>
            <ac:spMk id="16" creationId="{00000000-0000-0000-0000-000000000000}"/>
          </ac:spMkLst>
        </pc:spChg>
      </pc:sldChg>
      <pc:sldChg chg="del">
        <pc:chgData name="Christoph Csallner" userId="5eb0978299eb4661" providerId="LiveId" clId="{FCC267B7-DF90-4580-8C39-B5E70F454459}" dt="2017-08-21T18:40:23.595" v="22" actId="2696"/>
        <pc:sldMkLst>
          <pc:docMk/>
          <pc:sldMk cId="0" sldId="376"/>
        </pc:sldMkLst>
      </pc:sldChg>
      <pc:sldChg chg="addSp modSp modAnim">
        <pc:chgData name="Christoph Csallner" userId="5eb0978299eb4661" providerId="LiveId" clId="{FCC267B7-DF90-4580-8C39-B5E70F454459}" dt="2017-08-21T18:52:11.835" v="63" actId="20577"/>
        <pc:sldMkLst>
          <pc:docMk/>
          <pc:sldMk cId="0" sldId="377"/>
        </pc:sldMkLst>
        <pc:spChg chg="mod">
          <ac:chgData name="Christoph Csallner" userId="5eb0978299eb4661" providerId="LiveId" clId="{FCC267B7-DF90-4580-8C39-B5E70F454459}" dt="2017-08-21T18:40:11.144" v="21" actId="120"/>
          <ac:spMkLst>
            <pc:docMk/>
            <pc:sldMk cId="0" sldId="377"/>
            <ac:spMk id="16" creationId="{00000000-0000-0000-0000-000000000000}"/>
          </ac:spMkLst>
        </pc:spChg>
        <pc:spChg chg="mod">
          <ac:chgData name="Christoph Csallner" userId="5eb0978299eb4661" providerId="LiveId" clId="{FCC267B7-DF90-4580-8C39-B5E70F454459}" dt="2017-08-21T18:41:16.799" v="30" actId="1076"/>
          <ac:spMkLst>
            <pc:docMk/>
            <pc:sldMk cId="0" sldId="377"/>
            <ac:spMk id="17" creationId="{00000000-0000-0000-0000-000000000000}"/>
          </ac:spMkLst>
        </pc:spChg>
        <pc:spChg chg="mod">
          <ac:chgData name="Christoph Csallner" userId="5eb0978299eb4661" providerId="LiveId" clId="{FCC267B7-DF90-4580-8C39-B5E70F454459}" dt="2017-08-21T18:41:16.799" v="30" actId="1076"/>
          <ac:spMkLst>
            <pc:docMk/>
            <pc:sldMk cId="0" sldId="377"/>
            <ac:spMk id="18" creationId="{00000000-0000-0000-0000-000000000000}"/>
          </ac:spMkLst>
        </pc:spChg>
        <pc:spChg chg="mod">
          <ac:chgData name="Christoph Csallner" userId="5eb0978299eb4661" providerId="LiveId" clId="{FCC267B7-DF90-4580-8C39-B5E70F454459}" dt="2017-08-21T18:41:16.799" v="30" actId="1076"/>
          <ac:spMkLst>
            <pc:docMk/>
            <pc:sldMk cId="0" sldId="377"/>
            <ac:spMk id="19" creationId="{00000000-0000-0000-0000-000000000000}"/>
          </ac:spMkLst>
        </pc:spChg>
        <pc:spChg chg="mod">
          <ac:chgData name="Christoph Csallner" userId="5eb0978299eb4661" providerId="LiveId" clId="{FCC267B7-DF90-4580-8C39-B5E70F454459}" dt="2017-08-21T18:41:16.799" v="30" actId="1076"/>
          <ac:spMkLst>
            <pc:docMk/>
            <pc:sldMk cId="0" sldId="377"/>
            <ac:spMk id="20" creationId="{00000000-0000-0000-0000-000000000000}"/>
          </ac:spMkLst>
        </pc:spChg>
        <pc:spChg chg="mod">
          <ac:chgData name="Christoph Csallner" userId="5eb0978299eb4661" providerId="LiveId" clId="{FCC267B7-DF90-4580-8C39-B5E70F454459}" dt="2017-08-21T18:41:16.799" v="30" actId="1076"/>
          <ac:spMkLst>
            <pc:docMk/>
            <pc:sldMk cId="0" sldId="377"/>
            <ac:spMk id="21" creationId="{00000000-0000-0000-0000-000000000000}"/>
          </ac:spMkLst>
        </pc:spChg>
        <pc:spChg chg="mod">
          <ac:chgData name="Christoph Csallner" userId="5eb0978299eb4661" providerId="LiveId" clId="{FCC267B7-DF90-4580-8C39-B5E70F454459}" dt="2017-08-21T18:41:16.799" v="30" actId="1076"/>
          <ac:spMkLst>
            <pc:docMk/>
            <pc:sldMk cId="0" sldId="377"/>
            <ac:spMk id="22" creationId="{00000000-0000-0000-0000-000000000000}"/>
          </ac:spMkLst>
        </pc:spChg>
        <pc:spChg chg="mod">
          <ac:chgData name="Christoph Csallner" userId="5eb0978299eb4661" providerId="LiveId" clId="{FCC267B7-DF90-4580-8C39-B5E70F454459}" dt="2017-08-21T18:41:16.799" v="30" actId="1076"/>
          <ac:spMkLst>
            <pc:docMk/>
            <pc:sldMk cId="0" sldId="377"/>
            <ac:spMk id="23" creationId="{00000000-0000-0000-0000-000000000000}"/>
          </ac:spMkLst>
        </pc:spChg>
        <pc:spChg chg="mod">
          <ac:chgData name="Christoph Csallner" userId="5eb0978299eb4661" providerId="LiveId" clId="{FCC267B7-DF90-4580-8C39-B5E70F454459}" dt="2017-08-21T18:41:16.799" v="30" actId="1076"/>
          <ac:spMkLst>
            <pc:docMk/>
            <pc:sldMk cId="0" sldId="377"/>
            <ac:spMk id="24" creationId="{00000000-0000-0000-0000-000000000000}"/>
          </ac:spMkLst>
        </pc:spChg>
        <pc:spChg chg="mod">
          <ac:chgData name="Christoph Csallner" userId="5eb0978299eb4661" providerId="LiveId" clId="{FCC267B7-DF90-4580-8C39-B5E70F454459}" dt="2017-08-21T18:41:16.799" v="30" actId="1076"/>
          <ac:spMkLst>
            <pc:docMk/>
            <pc:sldMk cId="0" sldId="377"/>
            <ac:spMk id="25" creationId="{00000000-0000-0000-0000-000000000000}"/>
          </ac:spMkLst>
        </pc:spChg>
        <pc:spChg chg="mod">
          <ac:chgData name="Christoph Csallner" userId="5eb0978299eb4661" providerId="LiveId" clId="{FCC267B7-DF90-4580-8C39-B5E70F454459}" dt="2017-08-21T18:41:16.799" v="30" actId="1076"/>
          <ac:spMkLst>
            <pc:docMk/>
            <pc:sldMk cId="0" sldId="377"/>
            <ac:spMk id="26" creationId="{00000000-0000-0000-0000-000000000000}"/>
          </ac:spMkLst>
        </pc:spChg>
        <pc:spChg chg="mod">
          <ac:chgData name="Christoph Csallner" userId="5eb0978299eb4661" providerId="LiveId" clId="{FCC267B7-DF90-4580-8C39-B5E70F454459}" dt="2017-08-21T18:41:16.799" v="30" actId="1076"/>
          <ac:spMkLst>
            <pc:docMk/>
            <pc:sldMk cId="0" sldId="377"/>
            <ac:spMk id="29" creationId="{00000000-0000-0000-0000-000000000000}"/>
          </ac:spMkLst>
        </pc:spChg>
        <pc:spChg chg="mod">
          <ac:chgData name="Christoph Csallner" userId="5eb0978299eb4661" providerId="LiveId" clId="{FCC267B7-DF90-4580-8C39-B5E70F454459}" dt="2017-08-21T18:41:16.799" v="30" actId="1076"/>
          <ac:spMkLst>
            <pc:docMk/>
            <pc:sldMk cId="0" sldId="377"/>
            <ac:spMk id="30" creationId="{00000000-0000-0000-0000-000000000000}"/>
          </ac:spMkLst>
        </pc:spChg>
        <pc:picChg chg="add mod ord modCrop">
          <ac:chgData name="Christoph Csallner" userId="5eb0978299eb4661" providerId="LiveId" clId="{FCC267B7-DF90-4580-8C39-B5E70F454459}" dt="2017-08-21T18:41:20.877" v="32" actId="14100"/>
          <ac:picMkLst>
            <pc:docMk/>
            <pc:sldMk cId="0" sldId="377"/>
            <ac:picMk id="34" creationId="{01E2559A-7EA7-4AA9-8886-CF48902AABA8}"/>
          </ac:picMkLst>
        </pc:picChg>
        <pc:cxnChg chg="mod">
          <ac:chgData name="Christoph Csallner" userId="5eb0978299eb4661" providerId="LiveId" clId="{FCC267B7-DF90-4580-8C39-B5E70F454459}" dt="2017-08-21T18:41:16.799" v="30" actId="1076"/>
          <ac:cxnSpMkLst>
            <pc:docMk/>
            <pc:sldMk cId="0" sldId="377"/>
            <ac:cxnSpMk id="27" creationId="{00000000-0000-0000-0000-000000000000}"/>
          </ac:cxnSpMkLst>
        </pc:cxnChg>
        <pc:cxnChg chg="mod">
          <ac:chgData name="Christoph Csallner" userId="5eb0978299eb4661" providerId="LiveId" clId="{FCC267B7-DF90-4580-8C39-B5E70F454459}" dt="2017-08-21T18:41:16.799" v="30" actId="1076"/>
          <ac:cxnSpMkLst>
            <pc:docMk/>
            <pc:sldMk cId="0" sldId="377"/>
            <ac:cxnSpMk id="28" creationId="{00000000-0000-0000-0000-000000000000}"/>
          </ac:cxnSpMkLst>
        </pc:cxnChg>
        <pc:cxnChg chg="mod">
          <ac:chgData name="Christoph Csallner" userId="5eb0978299eb4661" providerId="LiveId" clId="{FCC267B7-DF90-4580-8C39-B5E70F454459}" dt="2017-08-21T18:41:16.799" v="30" actId="1076"/>
          <ac:cxnSpMkLst>
            <pc:docMk/>
            <pc:sldMk cId="0" sldId="377"/>
            <ac:cxnSpMk id="31" creationId="{00000000-0000-0000-0000-000000000000}"/>
          </ac:cxnSpMkLst>
        </pc:cxnChg>
        <pc:cxnChg chg="mod">
          <ac:chgData name="Christoph Csallner" userId="5eb0978299eb4661" providerId="LiveId" clId="{FCC267B7-DF90-4580-8C39-B5E70F454459}" dt="2017-08-21T18:41:16.799" v="30" actId="1076"/>
          <ac:cxnSpMkLst>
            <pc:docMk/>
            <pc:sldMk cId="0" sldId="377"/>
            <ac:cxnSpMk id="32" creationId="{00000000-0000-0000-0000-000000000000}"/>
          </ac:cxnSpMkLst>
        </pc:cxnChg>
        <pc:cxnChg chg="mod">
          <ac:chgData name="Christoph Csallner" userId="5eb0978299eb4661" providerId="LiveId" clId="{FCC267B7-DF90-4580-8C39-B5E70F454459}" dt="2017-08-21T18:41:16.799" v="30" actId="1076"/>
          <ac:cxnSpMkLst>
            <pc:docMk/>
            <pc:sldMk cId="0" sldId="377"/>
            <ac:cxnSpMk id="33" creationId="{00000000-0000-0000-0000-000000000000}"/>
          </ac:cxnSpMkLst>
        </pc:cxnChg>
      </pc:sldChg>
      <pc:sldChg chg="modSp">
        <pc:chgData name="Christoph Csallner" userId="5eb0978299eb4661" providerId="LiveId" clId="{FCC267B7-DF90-4580-8C39-B5E70F454459}" dt="2017-08-21T20:42:00.722" v="471" actId="6549"/>
        <pc:sldMkLst>
          <pc:docMk/>
          <pc:sldMk cId="0" sldId="379"/>
        </pc:sldMkLst>
        <pc:spChg chg="mod">
          <ac:chgData name="Christoph Csallner" userId="5eb0978299eb4661" providerId="LiveId" clId="{FCC267B7-DF90-4580-8C39-B5E70F454459}" dt="2017-08-21T20:42:00.722" v="471" actId="6549"/>
          <ac:spMkLst>
            <pc:docMk/>
            <pc:sldMk cId="0" sldId="379"/>
            <ac:spMk id="2" creationId="{00000000-0000-0000-0000-000000000000}"/>
          </ac:spMkLst>
        </pc:spChg>
        <pc:spChg chg="mod">
          <ac:chgData name="Christoph Csallner" userId="5eb0978299eb4661" providerId="LiveId" clId="{FCC267B7-DF90-4580-8C39-B5E70F454459}" dt="2017-08-21T20:33:21.794" v="342" actId="6549"/>
          <ac:spMkLst>
            <pc:docMk/>
            <pc:sldMk cId="0" sldId="379"/>
            <ac:spMk id="25" creationId="{00000000-0000-0000-0000-000000000000}"/>
          </ac:spMkLst>
        </pc:spChg>
      </pc:sldChg>
      <pc:sldChg chg="modSp add">
        <pc:chgData name="Christoph Csallner" userId="5eb0978299eb4661" providerId="LiveId" clId="{FCC267B7-DF90-4580-8C39-B5E70F454459}" dt="2017-08-21T19:05:23.531" v="314" actId="313"/>
        <pc:sldMkLst>
          <pc:docMk/>
          <pc:sldMk cId="1700927745" sldId="380"/>
        </pc:sldMkLst>
        <pc:spChg chg="mod">
          <ac:chgData name="Christoph Csallner" userId="5eb0978299eb4661" providerId="LiveId" clId="{FCC267B7-DF90-4580-8C39-B5E70F454459}" dt="2017-08-21T19:05:23.531" v="314" actId="313"/>
          <ac:spMkLst>
            <pc:docMk/>
            <pc:sldMk cId="1700927745" sldId="380"/>
            <ac:spMk id="2" creationId="{00000000-0000-0000-0000-000000000000}"/>
          </ac:spMkLst>
        </pc:spChg>
        <pc:spChg chg="mod">
          <ac:chgData name="Christoph Csallner" userId="5eb0978299eb4661" providerId="LiveId" clId="{FCC267B7-DF90-4580-8C39-B5E70F454459}" dt="2017-08-21T21:42:45.577" v="1829" actId="20577"/>
          <ac:spMkLst>
            <pc:docMk/>
            <pc:sldMk cId="1700927745" sldId="380"/>
            <ac:spMk id="3" creationId="{00000000-0000-0000-0000-000000000000}"/>
          </ac:spMkLst>
        </pc:spChg>
        <pc:picChg chg="del mod">
          <ac:chgData name="Christoph Csallner" userId="5eb0978299eb4661" providerId="LiveId" clId="{FCC267B7-DF90-4580-8C39-B5E70F454459}" dt="2017-08-21T18:39:36.525" v="14" actId="2696"/>
          <ac:picMkLst>
            <pc:docMk/>
            <pc:sldMk cId="1700927745" sldId="380"/>
            <ac:picMk id="1026" creationId="{00000000-0000-0000-0000-000000000000}"/>
          </ac:picMkLst>
        </pc:picChg>
      </pc:sldChg>
      <pc:sldChg chg="modSp add del ord">
        <pc:chgData name="Christoph Csallner" userId="5eb0978299eb4661" providerId="LiveId" clId="{FCC267B7-DF90-4580-8C39-B5E70F454459}" dt="2017-08-21T21:50:43.040" v="2351" actId="20577"/>
        <pc:sldMkLst>
          <pc:docMk/>
          <pc:sldMk cId="1285498704" sldId="381"/>
        </pc:sldMkLst>
        <pc:spChg chg="mod">
          <ac:chgData name="Christoph Csallner" userId="5eb0978299eb4661" providerId="LiveId" clId="{FCC267B7-DF90-4580-8C39-B5E70F454459}" dt="2017-08-21T21:50:36.992" v="2348" actId="20577"/>
          <ac:spMkLst>
            <pc:docMk/>
            <pc:sldMk cId="1285498704" sldId="381"/>
            <ac:spMk id="2" creationId="{00000000-0000-0000-0000-000000000000}"/>
          </ac:spMkLst>
        </pc:spChg>
      </pc:sldChg>
      <pc:sldChg chg="del">
        <pc:chgData name="Christoph Csallner" userId="5eb0978299eb4661" providerId="LiveId" clId="{FCC267B7-DF90-4580-8C39-B5E70F454459}" dt="2017-08-21T18:43:12.819" v="34" actId="2696"/>
        <pc:sldMkLst>
          <pc:docMk/>
          <pc:sldMk cId="3415159783" sldId="381"/>
        </pc:sldMkLst>
      </pc:sldChg>
      <pc:sldChg chg="modSp add del">
        <pc:chgData name="Christoph Csallner" userId="5eb0978299eb4661" providerId="LiveId" clId="{FCC267B7-DF90-4580-8C39-B5E70F454459}" dt="2017-08-21T21:32:55.942" v="1459" actId="2696"/>
        <pc:sldMkLst>
          <pc:docMk/>
          <pc:sldMk cId="661521050" sldId="382"/>
        </pc:sldMkLst>
        <pc:spChg chg="mod">
          <ac:chgData name="Christoph Csallner" userId="5eb0978299eb4661" providerId="LiveId" clId="{FCC267B7-DF90-4580-8C39-B5E70F454459}" dt="2017-08-21T21:30:51.233" v="1277" actId="20577"/>
          <ac:spMkLst>
            <pc:docMk/>
            <pc:sldMk cId="661521050" sldId="382"/>
            <ac:spMk id="3" creationId="{00000000-0000-0000-0000-000000000000}"/>
          </ac:spMkLst>
        </pc:spChg>
      </pc:sldChg>
      <pc:sldChg chg="modSp add ord">
        <pc:chgData name="Christoph Csallner" userId="5eb0978299eb4661" providerId="LiveId" clId="{FCC267B7-DF90-4580-8C39-B5E70F454459}" dt="2017-08-21T21:49:54.466" v="2342" actId="6549"/>
        <pc:sldMkLst>
          <pc:docMk/>
          <pc:sldMk cId="2056076179" sldId="383"/>
        </pc:sldMkLst>
        <pc:spChg chg="mod">
          <ac:chgData name="Christoph Csallner" userId="5eb0978299eb4661" providerId="LiveId" clId="{FCC267B7-DF90-4580-8C39-B5E70F454459}" dt="2017-08-21T21:49:15.973" v="2294" actId="20577"/>
          <ac:spMkLst>
            <pc:docMk/>
            <pc:sldMk cId="2056076179" sldId="383"/>
            <ac:spMk id="2" creationId="{00000000-0000-0000-0000-000000000000}"/>
          </ac:spMkLst>
        </pc:spChg>
        <pc:spChg chg="mod">
          <ac:chgData name="Christoph Csallner" userId="5eb0978299eb4661" providerId="LiveId" clId="{FCC267B7-DF90-4580-8C39-B5E70F454459}" dt="2017-08-21T21:49:54.466" v="2342" actId="6549"/>
          <ac:spMkLst>
            <pc:docMk/>
            <pc:sldMk cId="2056076179" sldId="383"/>
            <ac:spMk id="3" creationId="{00000000-0000-0000-0000-000000000000}"/>
          </ac:spMkLst>
        </pc:spChg>
      </pc:sldChg>
      <pc:sldChg chg="add del ord">
        <pc:chgData name="Christoph Csallner" userId="5eb0978299eb4661" providerId="LiveId" clId="{FCC267B7-DF90-4580-8C39-B5E70F454459}" dt="2017-08-21T21:37:24.270" v="1688" actId="2696"/>
        <pc:sldMkLst>
          <pc:docMk/>
          <pc:sldMk cId="2411326767" sldId="384"/>
        </pc:sldMkLst>
      </pc:sldChg>
      <pc:sldChg chg="modSp add del">
        <pc:chgData name="Christoph Csallner" userId="5eb0978299eb4661" providerId="LiveId" clId="{FCC267B7-DF90-4580-8C39-B5E70F454459}" dt="2017-08-21T21:47:50.705" v="2215" actId="2696"/>
        <pc:sldMkLst>
          <pc:docMk/>
          <pc:sldMk cId="3730514453" sldId="385"/>
        </pc:sldMkLst>
        <pc:spChg chg="mod">
          <ac:chgData name="Christoph Csallner" userId="5eb0978299eb4661" providerId="LiveId" clId="{FCC267B7-DF90-4580-8C39-B5E70F454459}" dt="2017-08-21T19:05:27.307" v="317" actId="313"/>
          <ac:spMkLst>
            <pc:docMk/>
            <pc:sldMk cId="3730514453" sldId="385"/>
            <ac:spMk id="2" creationId="{00000000-0000-0000-0000-000000000000}"/>
          </ac:spMkLst>
        </pc:spChg>
      </pc:sldChg>
      <pc:sldChg chg="add del ord">
        <pc:chgData name="Christoph Csallner" userId="5eb0978299eb4661" providerId="LiveId" clId="{FCC267B7-DF90-4580-8C39-B5E70F454459}" dt="2017-08-21T21:39:51.560" v="1810" actId="2696"/>
        <pc:sldMkLst>
          <pc:docMk/>
          <pc:sldMk cId="2559998398" sldId="386"/>
        </pc:sldMkLst>
      </pc:sldChg>
      <pc:sldChg chg="modSp add del">
        <pc:chgData name="Christoph Csallner" userId="5eb0978299eb4661" providerId="LiveId" clId="{FCC267B7-DF90-4580-8C39-B5E70F454459}" dt="2017-08-21T21:49:05.783" v="2291" actId="2696"/>
        <pc:sldMkLst>
          <pc:docMk/>
          <pc:sldMk cId="225934375" sldId="387"/>
        </pc:sldMkLst>
        <pc:spChg chg="mod">
          <ac:chgData name="Christoph Csallner" userId="5eb0978299eb4661" providerId="LiveId" clId="{FCC267B7-DF90-4580-8C39-B5E70F454459}" dt="2017-08-21T19:05:27.892" v="318" actId="313"/>
          <ac:spMkLst>
            <pc:docMk/>
            <pc:sldMk cId="225934375" sldId="387"/>
            <ac:spMk id="2" creationId="{00000000-0000-0000-0000-000000000000}"/>
          </ac:spMkLst>
        </pc:spChg>
      </pc:sldChg>
      <pc:sldChg chg="modSp add del">
        <pc:chgData name="Christoph Csallner" userId="5eb0978299eb4661" providerId="LiveId" clId="{FCC267B7-DF90-4580-8C39-B5E70F454459}" dt="2017-08-21T21:50:09.216" v="2343" actId="2696"/>
        <pc:sldMkLst>
          <pc:docMk/>
          <pc:sldMk cId="4093804737" sldId="388"/>
        </pc:sldMkLst>
        <pc:spChg chg="mod">
          <ac:chgData name="Christoph Csallner" userId="5eb0978299eb4661" providerId="LiveId" clId="{FCC267B7-DF90-4580-8C39-B5E70F454459}" dt="2017-08-21T19:05:28.668" v="319" actId="313"/>
          <ac:spMkLst>
            <pc:docMk/>
            <pc:sldMk cId="4093804737" sldId="388"/>
            <ac:spMk id="2" creationId="{00000000-0000-0000-0000-000000000000}"/>
          </ac:spMkLst>
        </pc:spChg>
      </pc:sldChg>
      <pc:sldChg chg="modSp add">
        <pc:chgData name="Christoph Csallner" userId="5eb0978299eb4661" providerId="LiveId" clId="{FCC267B7-DF90-4580-8C39-B5E70F454459}" dt="2017-08-21T21:53:08.521" v="2419" actId="20577"/>
        <pc:sldMkLst>
          <pc:docMk/>
          <pc:sldMk cId="153667435" sldId="389"/>
        </pc:sldMkLst>
        <pc:spChg chg="mod">
          <ac:chgData name="Christoph Csallner" userId="5eb0978299eb4661" providerId="LiveId" clId="{FCC267B7-DF90-4580-8C39-B5E70F454459}" dt="2017-08-21T19:05:29.404" v="320" actId="313"/>
          <ac:spMkLst>
            <pc:docMk/>
            <pc:sldMk cId="153667435" sldId="389"/>
            <ac:spMk id="2" creationId="{00000000-0000-0000-0000-000000000000}"/>
          </ac:spMkLst>
        </pc:spChg>
        <pc:spChg chg="mod">
          <ac:chgData name="Christoph Csallner" userId="5eb0978299eb4661" providerId="LiveId" clId="{FCC267B7-DF90-4580-8C39-B5E70F454459}" dt="2017-08-21T21:53:08.521" v="2419" actId="20577"/>
          <ac:spMkLst>
            <pc:docMk/>
            <pc:sldMk cId="153667435" sldId="389"/>
            <ac:spMk id="3" creationId="{00000000-0000-0000-0000-000000000000}"/>
          </ac:spMkLst>
        </pc:spChg>
      </pc:sldChg>
      <pc:sldChg chg="modSp add del">
        <pc:chgData name="Christoph Csallner" userId="5eb0978299eb4661" providerId="LiveId" clId="{FCC267B7-DF90-4580-8C39-B5E70F454459}" dt="2017-08-21T21:53:31.675" v="2420" actId="2696"/>
        <pc:sldMkLst>
          <pc:docMk/>
          <pc:sldMk cId="325396778" sldId="390"/>
        </pc:sldMkLst>
        <pc:spChg chg="mod">
          <ac:chgData name="Christoph Csallner" userId="5eb0978299eb4661" providerId="LiveId" clId="{FCC267B7-DF90-4580-8C39-B5E70F454459}" dt="2017-08-21T19:05:32.931" v="323" actId="313"/>
          <ac:spMkLst>
            <pc:docMk/>
            <pc:sldMk cId="325396778" sldId="390"/>
            <ac:spMk id="2" creationId="{00000000-0000-0000-0000-000000000000}"/>
          </ac:spMkLst>
        </pc:spChg>
      </pc:sldChg>
      <pc:sldChg chg="modSp add">
        <pc:chgData name="Christoph Csallner" userId="5eb0978299eb4661" providerId="LiveId" clId="{FCC267B7-DF90-4580-8C39-B5E70F454459}" dt="2017-08-21T19:05:37.795" v="329" actId="313"/>
        <pc:sldMkLst>
          <pc:docMk/>
          <pc:sldMk cId="846108408" sldId="391"/>
        </pc:sldMkLst>
        <pc:spChg chg="mod">
          <ac:chgData name="Christoph Csallner" userId="5eb0978299eb4661" providerId="LiveId" clId="{FCC267B7-DF90-4580-8C39-B5E70F454459}" dt="2017-08-21T19:05:33.883" v="324" actId="313"/>
          <ac:spMkLst>
            <pc:docMk/>
            <pc:sldMk cId="846108408" sldId="391"/>
            <ac:spMk id="2" creationId="{00000000-0000-0000-0000-000000000000}"/>
          </ac:spMkLst>
        </pc:spChg>
        <pc:spChg chg="mod">
          <ac:chgData name="Christoph Csallner" userId="5eb0978299eb4661" providerId="LiveId" clId="{FCC267B7-DF90-4580-8C39-B5E70F454459}" dt="2017-08-21T19:05:34.747" v="325" actId="313"/>
          <ac:spMkLst>
            <pc:docMk/>
            <pc:sldMk cId="846108408" sldId="391"/>
            <ac:spMk id="9" creationId="{00000000-0000-0000-0000-000000000000}"/>
          </ac:spMkLst>
        </pc:spChg>
        <pc:spChg chg="mod">
          <ac:chgData name="Christoph Csallner" userId="5eb0978299eb4661" providerId="LiveId" clId="{FCC267B7-DF90-4580-8C39-B5E70F454459}" dt="2017-08-21T19:05:36.219" v="326" actId="313"/>
          <ac:spMkLst>
            <pc:docMk/>
            <pc:sldMk cId="846108408" sldId="391"/>
            <ac:spMk id="17" creationId="{00000000-0000-0000-0000-000000000000}"/>
          </ac:spMkLst>
        </pc:spChg>
        <pc:spChg chg="mod">
          <ac:chgData name="Christoph Csallner" userId="5eb0978299eb4661" providerId="LiveId" clId="{FCC267B7-DF90-4580-8C39-B5E70F454459}" dt="2017-08-21T19:05:36.827" v="327" actId="313"/>
          <ac:spMkLst>
            <pc:docMk/>
            <pc:sldMk cId="846108408" sldId="391"/>
            <ac:spMk id="29" creationId="{00000000-0000-0000-0000-000000000000}"/>
          </ac:spMkLst>
        </pc:spChg>
        <pc:spChg chg="mod">
          <ac:chgData name="Christoph Csallner" userId="5eb0978299eb4661" providerId="LiveId" clId="{FCC267B7-DF90-4580-8C39-B5E70F454459}" dt="2017-08-21T19:05:37.235" v="328" actId="313"/>
          <ac:spMkLst>
            <pc:docMk/>
            <pc:sldMk cId="846108408" sldId="391"/>
            <ac:spMk id="42" creationId="{00000000-0000-0000-0000-000000000000}"/>
          </ac:spMkLst>
        </pc:spChg>
        <pc:spChg chg="mod">
          <ac:chgData name="Christoph Csallner" userId="5eb0978299eb4661" providerId="LiveId" clId="{FCC267B7-DF90-4580-8C39-B5E70F454459}" dt="2017-08-21T19:05:37.795" v="329" actId="313"/>
          <ac:spMkLst>
            <pc:docMk/>
            <pc:sldMk cId="846108408" sldId="391"/>
            <ac:spMk id="55" creationId="{00000000-0000-0000-0000-000000000000}"/>
          </ac:spMkLst>
        </pc:spChg>
      </pc:sldChg>
      <pc:sldChg chg="modSp add">
        <pc:chgData name="Christoph Csallner" userId="5eb0978299eb4661" providerId="LiveId" clId="{FCC267B7-DF90-4580-8C39-B5E70F454459}" dt="2017-08-21T19:05:38.884" v="330" actId="313"/>
        <pc:sldMkLst>
          <pc:docMk/>
          <pc:sldMk cId="3297942652" sldId="392"/>
        </pc:sldMkLst>
        <pc:spChg chg="mod">
          <ac:chgData name="Christoph Csallner" userId="5eb0978299eb4661" providerId="LiveId" clId="{FCC267B7-DF90-4580-8C39-B5E70F454459}" dt="2017-08-21T19:05:38.884" v="330" actId="313"/>
          <ac:spMkLst>
            <pc:docMk/>
            <pc:sldMk cId="3297942652" sldId="392"/>
            <ac:spMk id="2" creationId="{00000000-0000-0000-0000-000000000000}"/>
          </ac:spMkLst>
        </pc:spChg>
      </pc:sldChg>
      <pc:sldChg chg="modSp add">
        <pc:chgData name="Christoph Csallner" userId="5eb0978299eb4661" providerId="LiveId" clId="{FCC267B7-DF90-4580-8C39-B5E70F454459}" dt="2017-08-21T21:54:12.880" v="2423" actId="27636"/>
        <pc:sldMkLst>
          <pc:docMk/>
          <pc:sldMk cId="2274415597" sldId="393"/>
        </pc:sldMkLst>
        <pc:spChg chg="mod">
          <ac:chgData name="Christoph Csallner" userId="5eb0978299eb4661" providerId="LiveId" clId="{FCC267B7-DF90-4580-8C39-B5E70F454459}" dt="2017-08-21T21:54:12.880" v="2423" actId="27636"/>
          <ac:spMkLst>
            <pc:docMk/>
            <pc:sldMk cId="2274415597" sldId="393"/>
            <ac:spMk id="2" creationId="{00000000-0000-0000-0000-000000000000}"/>
          </ac:spMkLst>
        </pc:spChg>
      </pc:sldChg>
      <pc:sldChg chg="modSp add del">
        <pc:chgData name="Christoph Csallner" userId="5eb0978299eb4661" providerId="LiveId" clId="{FCC267B7-DF90-4580-8C39-B5E70F454459}" dt="2017-08-21T21:54:53.537" v="2440" actId="2696"/>
        <pc:sldMkLst>
          <pc:docMk/>
          <pc:sldMk cId="250731828" sldId="394"/>
        </pc:sldMkLst>
        <pc:spChg chg="mod">
          <ac:chgData name="Christoph Csallner" userId="5eb0978299eb4661" providerId="LiveId" clId="{FCC267B7-DF90-4580-8C39-B5E70F454459}" dt="2017-08-21T19:05:40.674" v="332" actId="313"/>
          <ac:spMkLst>
            <pc:docMk/>
            <pc:sldMk cId="250731828" sldId="394"/>
            <ac:spMk id="2" creationId="{00000000-0000-0000-0000-000000000000}"/>
          </ac:spMkLst>
        </pc:spChg>
        <pc:spChg chg="mod">
          <ac:chgData name="Christoph Csallner" userId="5eb0978299eb4661" providerId="LiveId" clId="{FCC267B7-DF90-4580-8C39-B5E70F454459}" dt="2017-08-21T19:05:42.340" v="334" actId="313"/>
          <ac:spMkLst>
            <pc:docMk/>
            <pc:sldMk cId="250731828" sldId="394"/>
            <ac:spMk id="3" creationId="{00000000-0000-0000-0000-000000000000}"/>
          </ac:spMkLst>
        </pc:spChg>
      </pc:sldChg>
      <pc:sldChg chg="modSp add">
        <pc:chgData name="Christoph Csallner" userId="5eb0978299eb4661" providerId="LiveId" clId="{FCC267B7-DF90-4580-8C39-B5E70F454459}" dt="2017-08-21T21:54:58.103" v="2441" actId="1076"/>
        <pc:sldMkLst>
          <pc:docMk/>
          <pc:sldMk cId="3063864413" sldId="395"/>
        </pc:sldMkLst>
        <pc:spChg chg="mod">
          <ac:chgData name="Christoph Csallner" userId="5eb0978299eb4661" providerId="LiveId" clId="{FCC267B7-DF90-4580-8C39-B5E70F454459}" dt="2017-08-21T21:54:51.465" v="2439" actId="6549"/>
          <ac:spMkLst>
            <pc:docMk/>
            <pc:sldMk cId="3063864413" sldId="395"/>
            <ac:spMk id="2" creationId="{00000000-0000-0000-0000-000000000000}"/>
          </ac:spMkLst>
        </pc:spChg>
        <pc:spChg chg="mod">
          <ac:chgData name="Christoph Csallner" userId="5eb0978299eb4661" providerId="LiveId" clId="{FCC267B7-DF90-4580-8C39-B5E70F454459}" dt="2017-08-21T21:54:38.211" v="2427" actId="20577"/>
          <ac:spMkLst>
            <pc:docMk/>
            <pc:sldMk cId="3063864413" sldId="395"/>
            <ac:spMk id="3" creationId="{00000000-0000-0000-0000-000000000000}"/>
          </ac:spMkLst>
        </pc:spChg>
        <pc:graphicFrameChg chg="mod modGraphic">
          <ac:chgData name="Christoph Csallner" userId="5eb0978299eb4661" providerId="LiveId" clId="{FCC267B7-DF90-4580-8C39-B5E70F454459}" dt="2017-08-21T21:54:58.103" v="2441" actId="1076"/>
          <ac:graphicFrameMkLst>
            <pc:docMk/>
            <pc:sldMk cId="3063864413" sldId="395"/>
            <ac:graphicFrameMk id="5" creationId="{00000000-0000-0000-0000-000000000000}"/>
          </ac:graphicFrameMkLst>
        </pc:graphicFrameChg>
      </pc:sldChg>
      <pc:sldChg chg="modSp add">
        <pc:chgData name="Christoph Csallner" userId="5eb0978299eb4661" providerId="LiveId" clId="{FCC267B7-DF90-4580-8C39-B5E70F454459}" dt="2017-08-21T21:55:33.988" v="2463" actId="15"/>
        <pc:sldMkLst>
          <pc:docMk/>
          <pc:sldMk cId="1424665265" sldId="396"/>
        </pc:sldMkLst>
        <pc:spChg chg="mod">
          <ac:chgData name="Christoph Csallner" userId="5eb0978299eb4661" providerId="LiveId" clId="{FCC267B7-DF90-4580-8C39-B5E70F454459}" dt="2017-08-21T21:55:13.043" v="2460" actId="6549"/>
          <ac:spMkLst>
            <pc:docMk/>
            <pc:sldMk cId="1424665265" sldId="396"/>
            <ac:spMk id="2" creationId="{00000000-0000-0000-0000-000000000000}"/>
          </ac:spMkLst>
        </pc:spChg>
        <pc:spChg chg="mod">
          <ac:chgData name="Christoph Csallner" userId="5eb0978299eb4661" providerId="LiveId" clId="{FCC267B7-DF90-4580-8C39-B5E70F454459}" dt="2017-08-21T21:55:17.783" v="2461" actId="6549"/>
          <ac:spMkLst>
            <pc:docMk/>
            <pc:sldMk cId="1424665265" sldId="396"/>
            <ac:spMk id="3" creationId="{00000000-0000-0000-0000-000000000000}"/>
          </ac:spMkLst>
        </pc:spChg>
        <pc:graphicFrameChg chg="mod modGraphic">
          <ac:chgData name="Christoph Csallner" userId="5eb0978299eb4661" providerId="LiveId" clId="{FCC267B7-DF90-4580-8C39-B5E70F454459}" dt="2017-08-21T21:55:33.988" v="2463" actId="15"/>
          <ac:graphicFrameMkLst>
            <pc:docMk/>
            <pc:sldMk cId="1424665265" sldId="396"/>
            <ac:graphicFrameMk id="5" creationId="{00000000-0000-0000-0000-000000000000}"/>
          </ac:graphicFrameMkLst>
        </pc:graphicFrameChg>
      </pc:sldChg>
      <pc:sldChg chg="modSp add">
        <pc:chgData name="Christoph Csallner" userId="5eb0978299eb4661" providerId="LiveId" clId="{FCC267B7-DF90-4580-8C39-B5E70F454459}" dt="2017-08-21T21:56:06.326" v="2490" actId="20577"/>
        <pc:sldMkLst>
          <pc:docMk/>
          <pc:sldMk cId="3724460769" sldId="397"/>
        </pc:sldMkLst>
        <pc:spChg chg="mod">
          <ac:chgData name="Christoph Csallner" userId="5eb0978299eb4661" providerId="LiveId" clId="{FCC267B7-DF90-4580-8C39-B5E70F454459}" dt="2017-08-21T19:05:48.308" v="340" actId="313"/>
          <ac:spMkLst>
            <pc:docMk/>
            <pc:sldMk cId="3724460769" sldId="397"/>
            <ac:spMk id="2" creationId="{00000000-0000-0000-0000-000000000000}"/>
          </ac:spMkLst>
        </pc:spChg>
        <pc:spChg chg="mod">
          <ac:chgData name="Christoph Csallner" userId="5eb0978299eb4661" providerId="LiveId" clId="{FCC267B7-DF90-4580-8C39-B5E70F454459}" dt="2017-08-21T21:56:06.326" v="2490" actId="20577"/>
          <ac:spMkLst>
            <pc:docMk/>
            <pc:sldMk cId="3724460769" sldId="397"/>
            <ac:spMk id="3" creationId="{00000000-0000-0000-0000-000000000000}"/>
          </ac:spMkLst>
        </pc:spChg>
      </pc:sldChg>
      <pc:sldChg chg="addSp delSp modSp add">
        <pc:chgData name="Christoph Csallner" userId="5eb0978299eb4661" providerId="LiveId" clId="{FCC267B7-DF90-4580-8C39-B5E70F454459}" dt="2017-08-21T19:05:01.845" v="313" actId="20577"/>
        <pc:sldMkLst>
          <pc:docMk/>
          <pc:sldMk cId="2696068606" sldId="398"/>
        </pc:sldMkLst>
        <pc:spChg chg="del">
          <ac:chgData name="Christoph Csallner" userId="5eb0978299eb4661" providerId="LiveId" clId="{FCC267B7-DF90-4580-8C39-B5E70F454459}" dt="2017-08-21T19:04:42.697" v="303" actId="20577"/>
          <ac:spMkLst>
            <pc:docMk/>
            <pc:sldMk cId="2696068606" sldId="398"/>
            <ac:spMk id="2" creationId="{20375DBA-0428-4098-8AFC-834D6B23D198}"/>
          </ac:spMkLst>
        </pc:spChg>
        <pc:spChg chg="del">
          <ac:chgData name="Christoph Csallner" userId="5eb0978299eb4661" providerId="LiveId" clId="{FCC267B7-DF90-4580-8C39-B5E70F454459}" dt="2017-08-21T19:04:42.697" v="303" actId="20577"/>
          <ac:spMkLst>
            <pc:docMk/>
            <pc:sldMk cId="2696068606" sldId="398"/>
            <ac:spMk id="3" creationId="{BB30AA70-76D4-41FE-AEB1-44D488BF1C00}"/>
          </ac:spMkLst>
        </pc:spChg>
        <pc:spChg chg="add mod">
          <ac:chgData name="Christoph Csallner" userId="5eb0978299eb4661" providerId="LiveId" clId="{FCC267B7-DF90-4580-8C39-B5E70F454459}" dt="2017-08-21T19:05:01.845" v="313" actId="20577"/>
          <ac:spMkLst>
            <pc:docMk/>
            <pc:sldMk cId="2696068606" sldId="398"/>
            <ac:spMk id="5" creationId="{6E2AE9BD-0F3D-4199-8E55-F2EE4ADE53AC}"/>
          </ac:spMkLst>
        </pc:spChg>
        <pc:spChg chg="add mod">
          <ac:chgData name="Christoph Csallner" userId="5eb0978299eb4661" providerId="LiveId" clId="{FCC267B7-DF90-4580-8C39-B5E70F454459}" dt="2017-08-21T19:04:42.697" v="303" actId="20577"/>
          <ac:spMkLst>
            <pc:docMk/>
            <pc:sldMk cId="2696068606" sldId="398"/>
            <ac:spMk id="6" creationId="{BF1A92B0-9923-40BB-A0B5-8B0845C46170}"/>
          </ac:spMkLst>
        </pc:spChg>
      </pc:sldChg>
      <pc:sldChg chg="modSp add ord">
        <pc:chgData name="Christoph Csallner" userId="5eb0978299eb4661" providerId="LiveId" clId="{FCC267B7-DF90-4580-8C39-B5E70F454459}" dt="2017-08-21T20:57:09.399" v="827" actId="20577"/>
        <pc:sldMkLst>
          <pc:docMk/>
          <pc:sldMk cId="1916809411" sldId="399"/>
        </pc:sldMkLst>
        <pc:spChg chg="mod">
          <ac:chgData name="Christoph Csallner" userId="5eb0978299eb4661" providerId="LiveId" clId="{FCC267B7-DF90-4580-8C39-B5E70F454459}" dt="2017-08-21T20:44:34.846" v="501" actId="20577"/>
          <ac:spMkLst>
            <pc:docMk/>
            <pc:sldMk cId="1916809411" sldId="399"/>
            <ac:spMk id="2" creationId="{00000000-0000-0000-0000-000000000000}"/>
          </ac:spMkLst>
        </pc:spChg>
        <pc:spChg chg="mod">
          <ac:chgData name="Christoph Csallner" userId="5eb0978299eb4661" providerId="LiveId" clId="{FCC267B7-DF90-4580-8C39-B5E70F454459}" dt="2017-08-21T20:57:09.399" v="827" actId="20577"/>
          <ac:spMkLst>
            <pc:docMk/>
            <pc:sldMk cId="1916809411" sldId="399"/>
            <ac:spMk id="3" creationId="{00000000-0000-0000-0000-000000000000}"/>
          </ac:spMkLst>
        </pc:spChg>
      </pc:sldChg>
      <pc:sldChg chg="modSp add ord modAnim">
        <pc:chgData name="Christoph Csallner" userId="5eb0978299eb4661" providerId="LiveId" clId="{FCC267B7-DF90-4580-8C39-B5E70F454459}" dt="2017-08-21T21:44:09.732" v="1870" actId="20577"/>
        <pc:sldMkLst>
          <pc:docMk/>
          <pc:sldMk cId="3683060268" sldId="400"/>
        </pc:sldMkLst>
        <pc:spChg chg="mod">
          <ac:chgData name="Christoph Csallner" userId="5eb0978299eb4661" providerId="LiveId" clId="{FCC267B7-DF90-4580-8C39-B5E70F454459}" dt="2017-08-21T21:40:26.682" v="1815" actId="27636"/>
          <ac:spMkLst>
            <pc:docMk/>
            <pc:sldMk cId="3683060268" sldId="400"/>
            <ac:spMk id="2" creationId="{1EBFC313-959A-4048-98CB-F026DCBDAC2F}"/>
          </ac:spMkLst>
        </pc:spChg>
        <pc:spChg chg="mod">
          <ac:chgData name="Christoph Csallner" userId="5eb0978299eb4661" providerId="LiveId" clId="{FCC267B7-DF90-4580-8C39-B5E70F454459}" dt="2017-08-21T21:44:09.732" v="1870" actId="20577"/>
          <ac:spMkLst>
            <pc:docMk/>
            <pc:sldMk cId="3683060268" sldId="400"/>
            <ac:spMk id="3" creationId="{4FF0B589-DA75-4418-A18A-A6C0217608D5}"/>
          </ac:spMkLst>
        </pc:spChg>
      </pc:sldChg>
      <pc:sldChg chg="modSp add modAnim">
        <pc:chgData name="Christoph Csallner" userId="5eb0978299eb4661" providerId="LiveId" clId="{FCC267B7-DF90-4580-8C39-B5E70F454459}" dt="2017-08-23T03:10:38.836" v="3191" actId="20577"/>
        <pc:sldMkLst>
          <pc:docMk/>
          <pc:sldMk cId="3153819662" sldId="401"/>
        </pc:sldMkLst>
        <pc:spChg chg="mod">
          <ac:chgData name="Christoph Csallner" userId="5eb0978299eb4661" providerId="LiveId" clId="{FCC267B7-DF90-4580-8C39-B5E70F454459}" dt="2017-08-23T02:57:11.987" v="2495" actId="20577"/>
          <ac:spMkLst>
            <pc:docMk/>
            <pc:sldMk cId="3153819662" sldId="401"/>
            <ac:spMk id="2" creationId="{7160ED7E-4F21-43CF-9346-87A50C37EDF6}"/>
          </ac:spMkLst>
        </pc:spChg>
        <pc:spChg chg="mod">
          <ac:chgData name="Christoph Csallner" userId="5eb0978299eb4661" providerId="LiveId" clId="{FCC267B7-DF90-4580-8C39-B5E70F454459}" dt="2017-08-23T03:10:38.836" v="3191" actId="20577"/>
          <ac:spMkLst>
            <pc:docMk/>
            <pc:sldMk cId="3153819662" sldId="401"/>
            <ac:spMk id="3" creationId="{4BFDDFD9-EA77-4B8A-A0DE-B11F5C9EB577}"/>
          </ac:spMkLst>
        </pc:spChg>
      </pc:sldChg>
      <pc:sldChg chg="addSp delSp modSp add">
        <pc:chgData name="Christoph Csallner" userId="5eb0978299eb4661" providerId="LiveId" clId="{FCC267B7-DF90-4580-8C39-B5E70F454459}" dt="2017-08-23T03:10:24.238" v="3188" actId="20577"/>
        <pc:sldMkLst>
          <pc:docMk/>
          <pc:sldMk cId="3004235890" sldId="402"/>
        </pc:sldMkLst>
        <pc:spChg chg="del">
          <ac:chgData name="Christoph Csallner" userId="5eb0978299eb4661" providerId="LiveId" clId="{FCC267B7-DF90-4580-8C39-B5E70F454459}" dt="2017-08-23T03:10:22.081" v="3184" actId="20577"/>
          <ac:spMkLst>
            <pc:docMk/>
            <pc:sldMk cId="3004235890" sldId="402"/>
            <ac:spMk id="2" creationId="{15F288D7-BDEB-40D6-99B2-AF9DEC490E2E}"/>
          </ac:spMkLst>
        </pc:spChg>
        <pc:spChg chg="del">
          <ac:chgData name="Christoph Csallner" userId="5eb0978299eb4661" providerId="LiveId" clId="{FCC267B7-DF90-4580-8C39-B5E70F454459}" dt="2017-08-23T03:10:22.081" v="3184" actId="20577"/>
          <ac:spMkLst>
            <pc:docMk/>
            <pc:sldMk cId="3004235890" sldId="402"/>
            <ac:spMk id="3" creationId="{370A952C-A91E-47E6-822D-CBB7EA752E02}"/>
          </ac:spMkLst>
        </pc:spChg>
        <pc:spChg chg="add mod">
          <ac:chgData name="Christoph Csallner" userId="5eb0978299eb4661" providerId="LiveId" clId="{FCC267B7-DF90-4580-8C39-B5E70F454459}" dt="2017-08-23T03:10:24.238" v="3188" actId="20577"/>
          <ac:spMkLst>
            <pc:docMk/>
            <pc:sldMk cId="3004235890" sldId="402"/>
            <ac:spMk id="5" creationId="{ABB152AC-C597-4E49-A335-A7B908983D3E}"/>
          </ac:spMkLst>
        </pc:spChg>
        <pc:spChg chg="add mod">
          <ac:chgData name="Christoph Csallner" userId="5eb0978299eb4661" providerId="LiveId" clId="{FCC267B7-DF90-4580-8C39-B5E70F454459}" dt="2017-08-23T03:10:22.081" v="3184" actId="20577"/>
          <ac:spMkLst>
            <pc:docMk/>
            <pc:sldMk cId="3004235890" sldId="402"/>
            <ac:spMk id="6" creationId="{90EBD0C1-4F5A-4ED1-AD5A-182A9EBB8F6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8C3E144-529A-B04E-8A4F-CF0543E1C703}" type="datetime1">
              <a:rPr lang="en-US" smtClean="0"/>
              <a:pPr/>
              <a:t>2/13/2018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C6972AF-8ACF-FB47-AA17-F8F25FD624EA}" type="slidenum">
              <a:rPr lang="en-US" smtClean="0"/>
              <a:pPr/>
              <a:t>‹#›</a:t>
            </a:fld>
            <a:endParaRPr lang="en-US"/>
          </a:p>
        </p:txBody>
      </p:sp>
    </p:spTree>
    <p:extLst>
      <p:ext uri="{BB962C8B-B14F-4D97-AF65-F5344CB8AC3E}">
        <p14:creationId xmlns:p14="http://schemas.microsoft.com/office/powerpoint/2010/main" val="287023398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D822A6-38E1-F74C-AF93-5B7F98CACCB0}" type="datetime1">
              <a:rPr lang="en-US" smtClean="0"/>
              <a:pPr/>
              <a:t>2/13/2018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42D4F7-3078-4EB1-89CC-AFA5875E942B}" type="slidenum">
              <a:rPr lang="en-US" smtClean="0"/>
              <a:pPr/>
              <a:t>‹#›</a:t>
            </a:fld>
            <a:endParaRPr lang="en-US"/>
          </a:p>
        </p:txBody>
      </p:sp>
    </p:spTree>
    <p:extLst>
      <p:ext uri="{BB962C8B-B14F-4D97-AF65-F5344CB8AC3E}">
        <p14:creationId xmlns:p14="http://schemas.microsoft.com/office/powerpoint/2010/main" val="122376957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42D4F7-3078-4EB1-89CC-AFA5875E942B}" type="slidenum">
              <a:rPr lang="en-US" smtClean="0"/>
              <a:pPr/>
              <a:t>0</a:t>
            </a:fld>
            <a:endParaRPr lang="en-US"/>
          </a:p>
        </p:txBody>
      </p:sp>
    </p:spTree>
    <p:extLst>
      <p:ext uri="{BB962C8B-B14F-4D97-AF65-F5344CB8AC3E}">
        <p14:creationId xmlns:p14="http://schemas.microsoft.com/office/powerpoint/2010/main" val="1426057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46A80D6-563E-634F-91F1-DC8339732C97}" type="datetime1">
              <a:rPr lang="en-US" smtClean="0"/>
              <a:pPr/>
              <a:t>2/13/2018</a:t>
            </a:fld>
            <a:endParaRPr lang="en-US"/>
          </a:p>
        </p:txBody>
      </p:sp>
      <p:sp>
        <p:nvSpPr>
          <p:cNvPr id="6" name="Slide Number Placeholder 5"/>
          <p:cNvSpPr>
            <a:spLocks noGrp="1"/>
          </p:cNvSpPr>
          <p:nvPr>
            <p:ph type="sldNum" sz="quarter" idx="12"/>
          </p:nvPr>
        </p:nvSpPr>
        <p:spPr/>
        <p:txBody>
          <a:bodyPr/>
          <a:lstStyle/>
          <a:p>
            <a:fld id="{20319323-BF5E-4B31-9661-ECD54057357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AD9FE4-91FB-A140-BA46-51763C65763B}" type="datetime1">
              <a:rPr lang="en-US" smtClean="0"/>
              <a:pPr/>
              <a:t>2/13/2018</a:t>
            </a:fld>
            <a:endParaRPr lang="en-US"/>
          </a:p>
        </p:txBody>
      </p:sp>
      <p:sp>
        <p:nvSpPr>
          <p:cNvPr id="5" name="Footer Placeholder 4"/>
          <p:cNvSpPr>
            <a:spLocks noGrp="1"/>
          </p:cNvSpPr>
          <p:nvPr>
            <p:ph type="ftr" sz="quarter" idx="11"/>
          </p:nvPr>
        </p:nvSpPr>
        <p:spPr/>
        <p:txBody>
          <a:bodyPr/>
          <a:lstStyle/>
          <a:p>
            <a:r>
              <a:rPr lang="en-US"/>
              <a:t>Dynamic Analysis of Evasive Modular Malware</a:t>
            </a:r>
          </a:p>
        </p:txBody>
      </p:sp>
      <p:sp>
        <p:nvSpPr>
          <p:cNvPr id="6" name="Slide Number Placeholder 5"/>
          <p:cNvSpPr>
            <a:spLocks noGrp="1"/>
          </p:cNvSpPr>
          <p:nvPr>
            <p:ph type="sldNum" sz="quarter" idx="12"/>
          </p:nvPr>
        </p:nvSpPr>
        <p:spPr/>
        <p:txBody>
          <a:bodyPr/>
          <a:lstStyle/>
          <a:p>
            <a:fld id="{20319323-BF5E-4B31-9661-ECD54057357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5124C5-F447-0041-BE07-5F50BB34E0F0}" type="datetime1">
              <a:rPr lang="en-US" smtClean="0"/>
              <a:pPr/>
              <a:t>2/13/2018</a:t>
            </a:fld>
            <a:endParaRPr lang="en-US"/>
          </a:p>
        </p:txBody>
      </p:sp>
      <p:sp>
        <p:nvSpPr>
          <p:cNvPr id="5" name="Footer Placeholder 4"/>
          <p:cNvSpPr>
            <a:spLocks noGrp="1"/>
          </p:cNvSpPr>
          <p:nvPr>
            <p:ph type="ftr" sz="quarter" idx="11"/>
          </p:nvPr>
        </p:nvSpPr>
        <p:spPr/>
        <p:txBody>
          <a:bodyPr/>
          <a:lstStyle/>
          <a:p>
            <a:r>
              <a:rPr lang="en-US"/>
              <a:t>Dynamic Analysis of Evasive Modular Malware</a:t>
            </a:r>
          </a:p>
        </p:txBody>
      </p:sp>
      <p:sp>
        <p:nvSpPr>
          <p:cNvPr id="6" name="Slide Number Placeholder 5"/>
          <p:cNvSpPr>
            <a:spLocks noGrp="1"/>
          </p:cNvSpPr>
          <p:nvPr>
            <p:ph type="sldNum" sz="quarter" idx="12"/>
          </p:nvPr>
        </p:nvSpPr>
        <p:spPr/>
        <p:txBody>
          <a:bodyPr/>
          <a:lstStyle/>
          <a:p>
            <a:fld id="{20319323-BF5E-4B31-9661-ECD540573574}"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89AD088-30F9-4687-B3A9-DC0708D06CA8}"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985E1-80D4-4CE8-9E04-B362284EA747}"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9AD088-30F9-4687-B3A9-DC0708D06CA8}"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985E1-80D4-4CE8-9E04-B362284EA747}"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89AD088-30F9-4687-B3A9-DC0708D06CA8}"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985E1-80D4-4CE8-9E04-B362284EA747}"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89AD088-30F9-4687-B3A9-DC0708D06CA8}" type="datetimeFigureOut">
              <a:rPr lang="en-US" smtClean="0"/>
              <a:pPr/>
              <a:t>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985E1-80D4-4CE8-9E04-B362284EA747}"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89AD088-30F9-4687-B3A9-DC0708D06CA8}" type="datetimeFigureOut">
              <a:rPr lang="en-US" smtClean="0"/>
              <a:pPr/>
              <a:t>2/13/2018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9985E1-80D4-4CE8-9E04-B362284EA747}"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89AD088-30F9-4687-B3A9-DC0708D06CA8}" type="datetimeFigureOut">
              <a:rPr lang="en-US" smtClean="0"/>
              <a:pPr/>
              <a:t>2/13/2018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9985E1-80D4-4CE8-9E04-B362284EA747}"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9AD088-30F9-4687-B3A9-DC0708D06CA8}" type="datetimeFigureOut">
              <a:rPr lang="en-US" smtClean="0"/>
              <a:pPr/>
              <a:t>2/13/2018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9985E1-80D4-4CE8-9E04-B362284EA747}"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9AD088-30F9-4687-B3A9-DC0708D06CA8}" type="datetimeFigureOut">
              <a:rPr lang="en-US" smtClean="0"/>
              <a:pPr/>
              <a:t>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985E1-80D4-4CE8-9E04-B362284EA74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500" b="1">
                <a:latin typeface="Helvetica"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sz="2600">
                <a:latin typeface="Helvetica" pitchFamily="34" charset="0"/>
              </a:defRPr>
            </a:lvl1pPr>
            <a:lvl2pPr>
              <a:defRPr sz="2300">
                <a:latin typeface="Helvetica" pitchFamily="34" charset="0"/>
              </a:defRPr>
            </a:lvl2pPr>
            <a:lvl3pPr>
              <a:defRPr sz="2000">
                <a:latin typeface="Helvetica" pitchFamily="34" charset="0"/>
              </a:defRPr>
            </a:lvl3pPr>
            <a:lvl4pPr>
              <a:defRPr sz="1800">
                <a:latin typeface="Helvetica" pitchFamily="34" charset="0"/>
              </a:defRPr>
            </a:lvl4pPr>
            <a:lvl5pPr>
              <a:defRPr sz="1700">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dirty="0"/>
          </a:p>
        </p:txBody>
      </p:sp>
      <p:sp>
        <p:nvSpPr>
          <p:cNvPr id="6" name="Slide Number Placeholder 5"/>
          <p:cNvSpPr>
            <a:spLocks noGrp="1"/>
          </p:cNvSpPr>
          <p:nvPr>
            <p:ph type="sldNum" sz="quarter" idx="12"/>
          </p:nvPr>
        </p:nvSpPr>
        <p:spPr/>
        <p:txBody>
          <a:bodyPr/>
          <a:lstStyle/>
          <a:p>
            <a:fld id="{20319323-BF5E-4B31-9661-ECD540573574}"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9AD088-30F9-4687-B3A9-DC0708D06CA8}" type="datetimeFigureOut">
              <a:rPr lang="en-US" smtClean="0"/>
              <a:pPr/>
              <a:t>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985E1-80D4-4CE8-9E04-B362284EA747}"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9AD088-30F9-4687-B3A9-DC0708D06CA8}"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985E1-80D4-4CE8-9E04-B362284EA747}"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9AD088-30F9-4687-B3A9-DC0708D06CA8}"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985E1-80D4-4CE8-9E04-B362284EA747}"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FBA7E6D-7FC8-4E7C-AE69-741BFD9C8E07}"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565E51-A3F7-4950-BA76-4944C500E940}" type="slidenum">
              <a:rPr lang="en-US" smtClean="0"/>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BA7E6D-7FC8-4E7C-AE69-741BFD9C8E07}"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565E51-A3F7-4950-BA76-4944C500E940}"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FBA7E6D-7FC8-4E7C-AE69-741BFD9C8E07}"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565E51-A3F7-4950-BA76-4944C500E940}" type="slidenum">
              <a:rPr lang="en-US" smtClean="0"/>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FBA7E6D-7FC8-4E7C-AE69-741BFD9C8E07}" type="datetimeFigureOut">
              <a:rPr lang="en-US" smtClean="0"/>
              <a:pPr/>
              <a:t>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565E51-A3F7-4950-BA76-4944C500E940}" type="slidenum">
              <a:rPr lang="en-US" smtClean="0"/>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FBA7E6D-7FC8-4E7C-AE69-741BFD9C8E07}" type="datetimeFigureOut">
              <a:rPr lang="en-US" smtClean="0"/>
              <a:pPr/>
              <a:t>2/13/2018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565E51-A3F7-4950-BA76-4944C500E940}" type="slidenum">
              <a:rPr lang="en-US" smtClean="0"/>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FBA7E6D-7FC8-4E7C-AE69-741BFD9C8E07}" type="datetimeFigureOut">
              <a:rPr lang="en-US" smtClean="0"/>
              <a:pPr/>
              <a:t>2/13/2018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565E51-A3F7-4950-BA76-4944C500E940}" type="slidenum">
              <a:rPr lang="en-US" smtClean="0"/>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BA7E6D-7FC8-4E7C-AE69-741BFD9C8E07}" type="datetimeFigureOut">
              <a:rPr lang="en-US" smtClean="0"/>
              <a:pPr/>
              <a:t>2/13/2018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565E51-A3F7-4950-BA76-4944C500E94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lvl1pPr>
              <a:defRPr/>
            </a:lvl1pPr>
          </a:lstStyle>
          <a:p>
            <a:r>
              <a:rPr lang="en-US" dirty="0"/>
              <a:t>Mixed-Mode Malware and its A</a:t>
            </a:r>
          </a:p>
        </p:txBody>
      </p:sp>
      <p:sp>
        <p:nvSpPr>
          <p:cNvPr id="6" name="Slide Number Placeholder 5"/>
          <p:cNvSpPr>
            <a:spLocks noGrp="1"/>
          </p:cNvSpPr>
          <p:nvPr>
            <p:ph type="sldNum" sz="quarter" idx="12"/>
          </p:nvPr>
        </p:nvSpPr>
        <p:spPr/>
        <p:txBody>
          <a:bodyPr/>
          <a:lstStyle/>
          <a:p>
            <a:fld id="{20319323-BF5E-4B31-9661-ECD540573574}"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BA7E6D-7FC8-4E7C-AE69-741BFD9C8E07}" type="datetimeFigureOut">
              <a:rPr lang="en-US" smtClean="0"/>
              <a:pPr/>
              <a:t>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565E51-A3F7-4950-BA76-4944C500E940}" type="slidenum">
              <a:rPr lang="en-US" smtClean="0"/>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BA7E6D-7FC8-4E7C-AE69-741BFD9C8E07}" type="datetimeFigureOut">
              <a:rPr lang="en-US" smtClean="0"/>
              <a:pPr/>
              <a:t>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565E51-A3F7-4950-BA76-4944C500E940}" type="slidenum">
              <a:rPr lang="en-US" smtClean="0"/>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BA7E6D-7FC8-4E7C-AE69-741BFD9C8E07}"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565E51-A3F7-4950-BA76-4944C500E940}"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BA7E6D-7FC8-4E7C-AE69-741BFD9C8E07}"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565E51-A3F7-4950-BA76-4944C500E94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48F9E7E-B58B-A648-B5FB-048BACC59FBF}" type="datetime1">
              <a:rPr lang="en-US" smtClean="0"/>
              <a:pPr/>
              <a:t>2/13/2018</a:t>
            </a:fld>
            <a:endParaRPr lang="en-US"/>
          </a:p>
        </p:txBody>
      </p:sp>
      <p:sp>
        <p:nvSpPr>
          <p:cNvPr id="6" name="Footer Placeholder 5"/>
          <p:cNvSpPr>
            <a:spLocks noGrp="1"/>
          </p:cNvSpPr>
          <p:nvPr>
            <p:ph type="ftr" sz="quarter" idx="11"/>
          </p:nvPr>
        </p:nvSpPr>
        <p:spPr/>
        <p:txBody>
          <a:bodyPr/>
          <a:lstStyle>
            <a:lvl1pPr>
              <a:defRPr/>
            </a:lvl1pPr>
          </a:lstStyle>
          <a:p>
            <a:r>
              <a:rPr lang="en-US" dirty="0"/>
              <a:t>Mixed-Mode Malware and its Analysis</a:t>
            </a:r>
          </a:p>
        </p:txBody>
      </p:sp>
      <p:sp>
        <p:nvSpPr>
          <p:cNvPr id="7" name="Slide Number Placeholder 6"/>
          <p:cNvSpPr>
            <a:spLocks noGrp="1"/>
          </p:cNvSpPr>
          <p:nvPr>
            <p:ph type="sldNum" sz="quarter" idx="12"/>
          </p:nvPr>
        </p:nvSpPr>
        <p:spPr/>
        <p:txBody>
          <a:bodyPr/>
          <a:lstStyle/>
          <a:p>
            <a:fld id="{20319323-BF5E-4B31-9661-ECD54057357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57B6523-40B9-7044-81EF-B7943B8AB09E}" type="datetime1">
              <a:rPr lang="en-US" smtClean="0"/>
              <a:pPr/>
              <a:t>2/13/2018</a:t>
            </a:fld>
            <a:endParaRPr lang="en-US"/>
          </a:p>
        </p:txBody>
      </p:sp>
      <p:sp>
        <p:nvSpPr>
          <p:cNvPr id="8" name="Footer Placeholder 7"/>
          <p:cNvSpPr>
            <a:spLocks noGrp="1"/>
          </p:cNvSpPr>
          <p:nvPr>
            <p:ph type="ftr" sz="quarter" idx="11"/>
          </p:nvPr>
        </p:nvSpPr>
        <p:spPr/>
        <p:txBody>
          <a:bodyPr/>
          <a:lstStyle/>
          <a:p>
            <a:r>
              <a:rPr lang="en-US"/>
              <a:t>Dynamic Analysis of Evasive Modular Malware</a:t>
            </a:r>
          </a:p>
        </p:txBody>
      </p:sp>
      <p:sp>
        <p:nvSpPr>
          <p:cNvPr id="9" name="Slide Number Placeholder 8"/>
          <p:cNvSpPr>
            <a:spLocks noGrp="1"/>
          </p:cNvSpPr>
          <p:nvPr>
            <p:ph type="sldNum" sz="quarter" idx="12"/>
          </p:nvPr>
        </p:nvSpPr>
        <p:spPr/>
        <p:txBody>
          <a:bodyPr/>
          <a:lstStyle/>
          <a:p>
            <a:fld id="{20319323-BF5E-4B31-9661-ECD54057357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942294-FF45-B54B-BAB0-AB05F3E0E762}" type="datetime1">
              <a:rPr lang="en-US" smtClean="0"/>
              <a:pPr/>
              <a:t>2/13/2018</a:t>
            </a:fld>
            <a:endParaRPr lang="en-US"/>
          </a:p>
        </p:txBody>
      </p:sp>
      <p:sp>
        <p:nvSpPr>
          <p:cNvPr id="4" name="Footer Placeholder 3"/>
          <p:cNvSpPr>
            <a:spLocks noGrp="1"/>
          </p:cNvSpPr>
          <p:nvPr>
            <p:ph type="ftr" sz="quarter" idx="11"/>
          </p:nvPr>
        </p:nvSpPr>
        <p:spPr/>
        <p:txBody>
          <a:bodyPr/>
          <a:lstStyle/>
          <a:p>
            <a:r>
              <a:rPr lang="en-US"/>
              <a:t>Dynamic Analysis of Evasive Modular Malware</a:t>
            </a:r>
          </a:p>
        </p:txBody>
      </p:sp>
      <p:sp>
        <p:nvSpPr>
          <p:cNvPr id="5" name="Slide Number Placeholder 4"/>
          <p:cNvSpPr>
            <a:spLocks noGrp="1"/>
          </p:cNvSpPr>
          <p:nvPr>
            <p:ph type="sldNum" sz="quarter" idx="12"/>
          </p:nvPr>
        </p:nvSpPr>
        <p:spPr/>
        <p:txBody>
          <a:bodyPr/>
          <a:lstStyle/>
          <a:p>
            <a:fld id="{20319323-BF5E-4B31-9661-ECD54057357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637973-89D1-E14B-91F4-928C9B185D6C}" type="datetime1">
              <a:rPr lang="en-US" smtClean="0"/>
              <a:pPr/>
              <a:t>2/13/2018</a:t>
            </a:fld>
            <a:endParaRPr lang="en-US"/>
          </a:p>
        </p:txBody>
      </p:sp>
      <p:sp>
        <p:nvSpPr>
          <p:cNvPr id="3" name="Footer Placeholder 2"/>
          <p:cNvSpPr>
            <a:spLocks noGrp="1"/>
          </p:cNvSpPr>
          <p:nvPr>
            <p:ph type="ftr" sz="quarter" idx="11"/>
          </p:nvPr>
        </p:nvSpPr>
        <p:spPr/>
        <p:txBody>
          <a:bodyPr/>
          <a:lstStyle/>
          <a:p>
            <a:r>
              <a:rPr lang="en-US"/>
              <a:t>Dynamic Analysis of Evasive Modular Malware</a:t>
            </a:r>
          </a:p>
        </p:txBody>
      </p:sp>
      <p:sp>
        <p:nvSpPr>
          <p:cNvPr id="4" name="Slide Number Placeholder 3"/>
          <p:cNvSpPr>
            <a:spLocks noGrp="1"/>
          </p:cNvSpPr>
          <p:nvPr>
            <p:ph type="sldNum" sz="quarter" idx="12"/>
          </p:nvPr>
        </p:nvSpPr>
        <p:spPr/>
        <p:txBody>
          <a:bodyPr/>
          <a:lstStyle/>
          <a:p>
            <a:fld id="{20319323-BF5E-4B31-9661-ECD54057357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5507DA-1E6D-EE41-A7D4-BCE82E3AF746}" type="datetime1">
              <a:rPr lang="en-US" smtClean="0"/>
              <a:pPr/>
              <a:t>2/13/2018</a:t>
            </a:fld>
            <a:endParaRPr lang="en-US"/>
          </a:p>
        </p:txBody>
      </p:sp>
      <p:sp>
        <p:nvSpPr>
          <p:cNvPr id="6" name="Footer Placeholder 5"/>
          <p:cNvSpPr>
            <a:spLocks noGrp="1"/>
          </p:cNvSpPr>
          <p:nvPr>
            <p:ph type="ftr" sz="quarter" idx="11"/>
          </p:nvPr>
        </p:nvSpPr>
        <p:spPr/>
        <p:txBody>
          <a:bodyPr/>
          <a:lstStyle/>
          <a:p>
            <a:r>
              <a:rPr lang="en-US"/>
              <a:t>Dynamic Analysis of Evasive Modular Malware</a:t>
            </a:r>
          </a:p>
        </p:txBody>
      </p:sp>
      <p:sp>
        <p:nvSpPr>
          <p:cNvPr id="7" name="Slide Number Placeholder 6"/>
          <p:cNvSpPr>
            <a:spLocks noGrp="1"/>
          </p:cNvSpPr>
          <p:nvPr>
            <p:ph type="sldNum" sz="quarter" idx="12"/>
          </p:nvPr>
        </p:nvSpPr>
        <p:spPr/>
        <p:txBody>
          <a:bodyPr/>
          <a:lstStyle/>
          <a:p>
            <a:fld id="{20319323-BF5E-4B31-9661-ECD54057357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C5A6CC-1C27-A448-A32D-623A8B1CB5C0}" type="datetime1">
              <a:rPr lang="en-US" smtClean="0"/>
              <a:pPr/>
              <a:t>2/13/2018</a:t>
            </a:fld>
            <a:endParaRPr lang="en-US"/>
          </a:p>
        </p:txBody>
      </p:sp>
      <p:sp>
        <p:nvSpPr>
          <p:cNvPr id="6" name="Footer Placeholder 5"/>
          <p:cNvSpPr>
            <a:spLocks noGrp="1"/>
          </p:cNvSpPr>
          <p:nvPr>
            <p:ph type="ftr" sz="quarter" idx="11"/>
          </p:nvPr>
        </p:nvSpPr>
        <p:spPr/>
        <p:txBody>
          <a:bodyPr/>
          <a:lstStyle/>
          <a:p>
            <a:r>
              <a:rPr lang="en-US"/>
              <a:t>Dynamic Analysis of Evasive Modular Malware</a:t>
            </a:r>
          </a:p>
        </p:txBody>
      </p:sp>
      <p:sp>
        <p:nvSpPr>
          <p:cNvPr id="7" name="Slide Number Placeholder 6"/>
          <p:cNvSpPr>
            <a:spLocks noGrp="1"/>
          </p:cNvSpPr>
          <p:nvPr>
            <p:ph type="sldNum" sz="quarter" idx="12"/>
          </p:nvPr>
        </p:nvSpPr>
        <p:spPr/>
        <p:txBody>
          <a:bodyPr/>
          <a:lstStyle/>
          <a:p>
            <a:fld id="{20319323-BF5E-4B31-9661-ECD54057357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41667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0A54D5-3F32-0143-A6A0-C5DAF749FED7}" type="datetime1">
              <a:rPr lang="en-US" smtClean="0"/>
              <a:pPr/>
              <a:t>2/13/2018</a:t>
            </a:fld>
            <a:endParaRPr lang="en-US"/>
          </a:p>
        </p:txBody>
      </p:sp>
      <p:sp>
        <p:nvSpPr>
          <p:cNvPr id="5" name="Footer Placeholder 4"/>
          <p:cNvSpPr>
            <a:spLocks noGrp="1"/>
          </p:cNvSpPr>
          <p:nvPr>
            <p:ph type="ftr" sz="quarter" idx="3"/>
          </p:nvPr>
        </p:nvSpPr>
        <p:spPr>
          <a:xfrm>
            <a:off x="2743200" y="6553200"/>
            <a:ext cx="3886200" cy="228600"/>
          </a:xfrm>
          <a:prstGeom prst="rect">
            <a:avLst/>
          </a:prstGeom>
        </p:spPr>
        <p:txBody>
          <a:bodyPr vert="horz" lIns="91440" tIns="45720" rIns="91440" bIns="45720" rtlCol="0" anchor="ctr"/>
          <a:lstStyle>
            <a:lvl1pPr algn="ctr">
              <a:defRPr sz="1400">
                <a:solidFill>
                  <a:schemeClr val="tx1">
                    <a:tint val="75000"/>
                  </a:schemeClr>
                </a:solidFill>
                <a:latin typeface="Gill Sans"/>
                <a:cs typeface="Gill Sans"/>
              </a:defRPr>
            </a:lvl1pPr>
          </a:lstStyle>
          <a:p>
            <a:r>
              <a:rPr lang="en-US" dirty="0"/>
              <a:t>Mixed-Mode Malware and Its Analysis</a:t>
            </a:r>
          </a:p>
        </p:txBody>
      </p:sp>
      <p:sp>
        <p:nvSpPr>
          <p:cNvPr id="6" name="Slide Number Placeholder 5"/>
          <p:cNvSpPr>
            <a:spLocks noGrp="1"/>
          </p:cNvSpPr>
          <p:nvPr>
            <p:ph type="sldNum" sz="quarter" idx="4"/>
          </p:nvPr>
        </p:nvSpPr>
        <p:spPr>
          <a:xfrm>
            <a:off x="6858000" y="6416675"/>
            <a:ext cx="2133600" cy="365125"/>
          </a:xfrm>
          <a:prstGeom prst="rect">
            <a:avLst/>
          </a:prstGeom>
        </p:spPr>
        <p:txBody>
          <a:bodyPr vert="horz" lIns="91440" tIns="45720" rIns="91440" bIns="45720" rtlCol="0" anchor="ctr"/>
          <a:lstStyle>
            <a:lvl1pPr algn="r">
              <a:defRPr sz="1600">
                <a:solidFill>
                  <a:schemeClr val="tx1">
                    <a:lumMod val="50000"/>
                    <a:lumOff val="50000"/>
                  </a:schemeClr>
                </a:solidFill>
              </a:defRPr>
            </a:lvl1pPr>
          </a:lstStyle>
          <a:p>
            <a:fld id="{20319323-BF5E-4B31-9661-ECD540573574}"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9AD088-30F9-4687-B3A9-DC0708D06CA8}" type="datetimeFigureOut">
              <a:rPr lang="en-US" smtClean="0"/>
              <a:pPr/>
              <a:t>2/13/2018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9985E1-80D4-4CE8-9E04-B362284EA74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BA7E6D-7FC8-4E7C-AE69-741BFD9C8E07}" type="datetimeFigureOut">
              <a:rPr lang="en-US" smtClean="0"/>
              <a:pPr/>
              <a:t>2/13/2018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565E51-A3F7-4950-BA76-4944C500E94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ranger.uta.edu/~csalln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066800"/>
            <a:ext cx="9144000" cy="1905000"/>
          </a:xfrm>
        </p:spPr>
        <p:txBody>
          <a:bodyPr>
            <a:normAutofit/>
          </a:bodyPr>
          <a:lstStyle/>
          <a:p>
            <a:r>
              <a:rPr lang="en-US" sz="4000" b="1" dirty="0">
                <a:latin typeface="Helvetica" pitchFamily="34" charset="0"/>
                <a:ea typeface="Segoe UI" pitchFamily="34" charset="0"/>
                <a:cs typeface="Segoe UI" pitchFamily="34" charset="0"/>
              </a:rPr>
              <a:t>Analysis of Mixed-mode Malware</a:t>
            </a:r>
          </a:p>
        </p:txBody>
      </p:sp>
      <p:sp>
        <p:nvSpPr>
          <p:cNvPr id="3" name="Subtitle 2"/>
          <p:cNvSpPr>
            <a:spLocks noGrp="1"/>
          </p:cNvSpPr>
          <p:nvPr>
            <p:ph type="subTitle" idx="1"/>
          </p:nvPr>
        </p:nvSpPr>
        <p:spPr>
          <a:xfrm>
            <a:off x="0" y="3657600"/>
            <a:ext cx="9144000" cy="1371600"/>
          </a:xfrm>
        </p:spPr>
        <p:txBody>
          <a:bodyPr>
            <a:noAutofit/>
          </a:bodyPr>
          <a:lstStyle/>
          <a:p>
            <a:r>
              <a:rPr lang="en-US" sz="2400" b="1" u="sng" dirty="0">
                <a:solidFill>
                  <a:schemeClr val="tx1"/>
                </a:solidFill>
                <a:latin typeface="Helvetica" pitchFamily="34" charset="0"/>
                <a:ea typeface="Segoe UI" pitchFamily="34" charset="0"/>
                <a:cs typeface="Segoe UI" pitchFamily="34" charset="0"/>
              </a:rPr>
              <a:t>Christoph Csallner</a:t>
            </a:r>
            <a:r>
              <a:rPr lang="en-US" sz="2400" b="1" dirty="0">
                <a:solidFill>
                  <a:schemeClr val="tx1"/>
                </a:solidFill>
                <a:latin typeface="Helvetica" pitchFamily="34" charset="0"/>
                <a:ea typeface="Segoe UI" pitchFamily="34" charset="0"/>
                <a:cs typeface="Segoe UI" pitchFamily="34" charset="0"/>
              </a:rPr>
              <a:t>, University of Texas at Arlington</a:t>
            </a:r>
            <a:r>
              <a:rPr lang="en-US" sz="2400" dirty="0">
                <a:solidFill>
                  <a:schemeClr val="tx1"/>
                </a:solidFill>
                <a:latin typeface="Helvetica" pitchFamily="34" charset="0"/>
                <a:ea typeface="Segoe UI" pitchFamily="34" charset="0"/>
                <a:cs typeface="Segoe UI" pitchFamily="34" charset="0"/>
              </a:rPr>
              <a:t> </a:t>
            </a:r>
            <a:br>
              <a:rPr lang="en-US" sz="2400" dirty="0">
                <a:solidFill>
                  <a:schemeClr val="tx1"/>
                </a:solidFill>
                <a:latin typeface="Helvetica" pitchFamily="34" charset="0"/>
                <a:ea typeface="Segoe UI" pitchFamily="34" charset="0"/>
                <a:cs typeface="Segoe UI" pitchFamily="34" charset="0"/>
              </a:rPr>
            </a:br>
            <a:r>
              <a:rPr lang="en-US" sz="2400" dirty="0">
                <a:solidFill>
                  <a:schemeClr val="tx1"/>
                </a:solidFill>
                <a:latin typeface="Helvetica" pitchFamily="34" charset="0"/>
                <a:ea typeface="Segoe UI" pitchFamily="34" charset="0"/>
                <a:cs typeface="Segoe UI" pitchFamily="34" charset="0"/>
                <a:hlinkClick r:id="rId3"/>
              </a:rPr>
              <a:t>http://ranger.uta.edu/~csallner/</a:t>
            </a:r>
            <a:r>
              <a:rPr lang="en-US" sz="2400" dirty="0">
                <a:solidFill>
                  <a:schemeClr val="tx1"/>
                </a:solidFill>
                <a:latin typeface="Helvetica" pitchFamily="34" charset="0"/>
                <a:ea typeface="Segoe UI" pitchFamily="34" charset="0"/>
                <a:cs typeface="Segoe UI" pitchFamily="34" charset="0"/>
              </a:rPr>
              <a:t> </a:t>
            </a:r>
          </a:p>
          <a:p>
            <a:r>
              <a:rPr lang="en-US" sz="2400" dirty="0">
                <a:solidFill>
                  <a:schemeClr val="tx1"/>
                </a:solidFill>
                <a:latin typeface="Helvetica" pitchFamily="34" charset="0"/>
                <a:ea typeface="Segoe UI" pitchFamily="34" charset="0"/>
                <a:cs typeface="Segoe UI" pitchFamily="34" charset="0"/>
              </a:rPr>
              <a:t>Joint work with: </a:t>
            </a:r>
            <a:br>
              <a:rPr lang="en-US" sz="2400" dirty="0">
                <a:solidFill>
                  <a:schemeClr val="tx1"/>
                </a:solidFill>
                <a:latin typeface="Helvetica" pitchFamily="34" charset="0"/>
                <a:ea typeface="Segoe UI" pitchFamily="34" charset="0"/>
                <a:cs typeface="Segoe UI" pitchFamily="34" charset="0"/>
              </a:rPr>
            </a:br>
            <a:r>
              <a:rPr lang="en-US" sz="2400" dirty="0">
                <a:solidFill>
                  <a:schemeClr val="tx1"/>
                </a:solidFill>
                <a:latin typeface="Helvetica" pitchFamily="34" charset="0"/>
                <a:ea typeface="Segoe UI" pitchFamily="34" charset="0"/>
                <a:cs typeface="Segoe UI" pitchFamily="34" charset="0"/>
              </a:rPr>
              <a:t>Shabnam Aboughadareh</a:t>
            </a:r>
          </a:p>
        </p:txBody>
      </p:sp>
      <p:sp>
        <p:nvSpPr>
          <p:cNvPr id="6" name="Rectangle 5"/>
          <p:cNvSpPr/>
          <p:nvPr/>
        </p:nvSpPr>
        <p:spPr>
          <a:xfrm>
            <a:off x="762000" y="5983069"/>
            <a:ext cx="7620000" cy="646331"/>
          </a:xfrm>
          <a:prstGeom prst="rect">
            <a:avLst/>
          </a:prstGeom>
        </p:spPr>
        <p:txBody>
          <a:bodyPr wrap="square">
            <a:spAutoFit/>
          </a:bodyPr>
          <a:lstStyle/>
          <a:p>
            <a:r>
              <a:rPr lang="en-US" sz="1200" dirty="0">
                <a:latin typeface="Helvetica" pitchFamily="34" charset="0"/>
                <a:cs typeface="Helvetica" pitchFamily="34" charset="0"/>
              </a:rPr>
              <a:t>This material is based upon work supported by the National Science Foundation under Grants No. 1017305, 1117369, and 1527398. Any opinions, findings, and conclusions or recommendations expressed in this material are those of the author(s) and do not necessarily reflect the views of the National Science Foundation.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Rounded Rectangle 120"/>
          <p:cNvSpPr/>
          <p:nvPr/>
        </p:nvSpPr>
        <p:spPr>
          <a:xfrm>
            <a:off x="1371600" y="2133600"/>
            <a:ext cx="7239000" cy="609600"/>
          </a:xfrm>
          <a:prstGeom prst="round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34" charset="0"/>
              <a:cs typeface="Helvetica" pitchFamily="34" charset="0"/>
            </a:endParaRPr>
          </a:p>
        </p:txBody>
      </p:sp>
      <p:sp>
        <p:nvSpPr>
          <p:cNvPr id="2" name="Title 1"/>
          <p:cNvSpPr>
            <a:spLocks noGrp="1"/>
          </p:cNvSpPr>
          <p:nvPr>
            <p:ph type="title"/>
          </p:nvPr>
        </p:nvSpPr>
        <p:spPr/>
        <p:txBody>
          <a:bodyPr>
            <a:normAutofit/>
          </a:bodyPr>
          <a:lstStyle/>
          <a:p>
            <a:r>
              <a:rPr lang="en-US" dirty="0">
                <a:cs typeface="Helvetica" pitchFamily="34" charset="0"/>
              </a:rPr>
              <a:t>SEMU: Completely outside the guest</a:t>
            </a:r>
          </a:p>
        </p:txBody>
      </p:sp>
      <p:sp>
        <p:nvSpPr>
          <p:cNvPr id="4" name="Slide Number Placeholder 3"/>
          <p:cNvSpPr>
            <a:spLocks noGrp="1"/>
          </p:cNvSpPr>
          <p:nvPr>
            <p:ph type="sldNum" sz="quarter" idx="12"/>
          </p:nvPr>
        </p:nvSpPr>
        <p:spPr/>
        <p:txBody>
          <a:bodyPr/>
          <a:lstStyle/>
          <a:p>
            <a:fld id="{20319323-BF5E-4B31-9661-ECD540573574}" type="slidenum">
              <a:rPr lang="en-US" smtClean="0">
                <a:latin typeface="Helvetica" pitchFamily="34" charset="0"/>
                <a:cs typeface="Helvetica" pitchFamily="34" charset="0"/>
              </a:rPr>
              <a:pPr/>
              <a:t>9</a:t>
            </a:fld>
            <a:endParaRPr lang="en-US">
              <a:latin typeface="Helvetica" pitchFamily="34" charset="0"/>
              <a:cs typeface="Helvetica" pitchFamily="34" charset="0"/>
            </a:endParaRPr>
          </a:p>
        </p:txBody>
      </p:sp>
      <p:sp>
        <p:nvSpPr>
          <p:cNvPr id="103" name="Rounded Rectangle 102"/>
          <p:cNvSpPr/>
          <p:nvPr/>
        </p:nvSpPr>
        <p:spPr>
          <a:xfrm>
            <a:off x="1371600" y="1219200"/>
            <a:ext cx="7239000" cy="2209800"/>
          </a:xfrm>
          <a:prstGeom prst="roundRect">
            <a:avLst>
              <a:gd name="adj" fmla="val 5278"/>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Helvetica" pitchFamily="34" charset="0"/>
              <a:cs typeface="Helvetica" pitchFamily="34" charset="0"/>
            </a:endParaRPr>
          </a:p>
        </p:txBody>
      </p:sp>
      <p:sp>
        <p:nvSpPr>
          <p:cNvPr id="106" name="TextBox 105"/>
          <p:cNvSpPr txBox="1"/>
          <p:nvPr/>
        </p:nvSpPr>
        <p:spPr>
          <a:xfrm>
            <a:off x="228600" y="1905000"/>
            <a:ext cx="1146468" cy="861774"/>
          </a:xfrm>
          <a:prstGeom prst="rect">
            <a:avLst/>
          </a:prstGeom>
          <a:noFill/>
        </p:spPr>
        <p:txBody>
          <a:bodyPr wrap="none" rtlCol="0">
            <a:spAutoFit/>
          </a:bodyPr>
          <a:lstStyle/>
          <a:p>
            <a:r>
              <a:rPr lang="en-US" sz="2500" b="1" dirty="0">
                <a:latin typeface="Helvetica" pitchFamily="34" charset="0"/>
                <a:cs typeface="Helvetica" pitchFamily="34" charset="0"/>
              </a:rPr>
              <a:t>QEMU</a:t>
            </a:r>
          </a:p>
          <a:p>
            <a:pPr algn="ctr"/>
            <a:r>
              <a:rPr lang="en-US" sz="2500" b="1" dirty="0">
                <a:latin typeface="Helvetica" pitchFamily="34" charset="0"/>
                <a:cs typeface="Helvetica" pitchFamily="34" charset="0"/>
              </a:rPr>
              <a:t>VM</a:t>
            </a:r>
          </a:p>
        </p:txBody>
      </p:sp>
      <p:cxnSp>
        <p:nvCxnSpPr>
          <p:cNvPr id="107" name="Straight Connector 106"/>
          <p:cNvCxnSpPr/>
          <p:nvPr/>
        </p:nvCxnSpPr>
        <p:spPr>
          <a:xfrm>
            <a:off x="1371600" y="1752600"/>
            <a:ext cx="7239000"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sp>
        <p:nvSpPr>
          <p:cNvPr id="108" name="TextBox 107"/>
          <p:cNvSpPr txBox="1"/>
          <p:nvPr/>
        </p:nvSpPr>
        <p:spPr>
          <a:xfrm>
            <a:off x="1371600" y="1371600"/>
            <a:ext cx="697627" cy="369332"/>
          </a:xfrm>
          <a:prstGeom prst="rect">
            <a:avLst/>
          </a:prstGeom>
          <a:noFill/>
        </p:spPr>
        <p:txBody>
          <a:bodyPr wrap="none" rtlCol="0">
            <a:spAutoFit/>
          </a:bodyPr>
          <a:lstStyle/>
          <a:p>
            <a:r>
              <a:rPr lang="en-US" b="1" dirty="0">
                <a:latin typeface="Helvetica" pitchFamily="34" charset="0"/>
                <a:cs typeface="Helvetica" pitchFamily="34" charset="0"/>
              </a:rPr>
              <a:t>User</a:t>
            </a:r>
          </a:p>
        </p:txBody>
      </p:sp>
      <p:sp>
        <p:nvSpPr>
          <p:cNvPr id="109" name="TextBox 108"/>
          <p:cNvSpPr txBox="1"/>
          <p:nvPr/>
        </p:nvSpPr>
        <p:spPr>
          <a:xfrm>
            <a:off x="1371600" y="1752600"/>
            <a:ext cx="902811" cy="369332"/>
          </a:xfrm>
          <a:prstGeom prst="rect">
            <a:avLst/>
          </a:prstGeom>
          <a:noFill/>
        </p:spPr>
        <p:txBody>
          <a:bodyPr wrap="none" rtlCol="0">
            <a:spAutoFit/>
          </a:bodyPr>
          <a:lstStyle/>
          <a:p>
            <a:r>
              <a:rPr lang="en-US" b="1" dirty="0">
                <a:latin typeface="Helvetica" pitchFamily="34" charset="0"/>
                <a:cs typeface="Helvetica" pitchFamily="34" charset="0"/>
              </a:rPr>
              <a:t>Kernel</a:t>
            </a:r>
          </a:p>
        </p:txBody>
      </p:sp>
      <p:sp>
        <p:nvSpPr>
          <p:cNvPr id="110" name="Rounded Rectangle 109"/>
          <p:cNvSpPr/>
          <p:nvPr/>
        </p:nvSpPr>
        <p:spPr>
          <a:xfrm>
            <a:off x="1371600" y="3505200"/>
            <a:ext cx="7315200" cy="2362200"/>
          </a:xfrm>
          <a:prstGeom prst="roundRect">
            <a:avLst>
              <a:gd name="adj" fmla="val 4936"/>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Helvetica" pitchFamily="34" charset="0"/>
              <a:cs typeface="Helvetica" pitchFamily="34" charset="0"/>
            </a:endParaRPr>
          </a:p>
        </p:txBody>
      </p:sp>
      <p:sp>
        <p:nvSpPr>
          <p:cNvPr id="111" name="TextBox 110"/>
          <p:cNvSpPr txBox="1"/>
          <p:nvPr/>
        </p:nvSpPr>
        <p:spPr>
          <a:xfrm>
            <a:off x="228600" y="4495800"/>
            <a:ext cx="1074333" cy="477054"/>
          </a:xfrm>
          <a:prstGeom prst="rect">
            <a:avLst/>
          </a:prstGeom>
          <a:noFill/>
        </p:spPr>
        <p:txBody>
          <a:bodyPr wrap="none" rtlCol="0">
            <a:spAutoFit/>
          </a:bodyPr>
          <a:lstStyle/>
          <a:p>
            <a:r>
              <a:rPr lang="en-US" sz="2500" b="1" dirty="0">
                <a:latin typeface="Helvetica" pitchFamily="34" charset="0"/>
                <a:cs typeface="Helvetica" pitchFamily="34" charset="0"/>
              </a:rPr>
              <a:t>HOST</a:t>
            </a:r>
          </a:p>
        </p:txBody>
      </p:sp>
      <p:sp>
        <p:nvSpPr>
          <p:cNvPr id="120" name="Rounded Rectangle 119"/>
          <p:cNvSpPr/>
          <p:nvPr/>
        </p:nvSpPr>
        <p:spPr>
          <a:xfrm>
            <a:off x="1371600" y="2743200"/>
            <a:ext cx="7239000" cy="685800"/>
          </a:xfrm>
          <a:prstGeom prst="round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34" charset="0"/>
              <a:cs typeface="Helvetica" pitchFamily="34" charset="0"/>
            </a:endParaRPr>
          </a:p>
        </p:txBody>
      </p:sp>
      <p:sp>
        <p:nvSpPr>
          <p:cNvPr id="122" name="TextBox 121"/>
          <p:cNvSpPr txBox="1"/>
          <p:nvPr/>
        </p:nvSpPr>
        <p:spPr>
          <a:xfrm>
            <a:off x="4267200" y="2895600"/>
            <a:ext cx="1676400" cy="369332"/>
          </a:xfrm>
          <a:prstGeom prst="rect">
            <a:avLst/>
          </a:prstGeom>
          <a:noFill/>
        </p:spPr>
        <p:txBody>
          <a:bodyPr wrap="square" rtlCol="0">
            <a:spAutoFit/>
          </a:bodyPr>
          <a:lstStyle/>
          <a:p>
            <a:pPr algn="ctr"/>
            <a:r>
              <a:rPr lang="en-US" b="1" dirty="0">
                <a:latin typeface="Helvetica" pitchFamily="34" charset="0"/>
                <a:cs typeface="Helvetica" pitchFamily="34" charset="0"/>
              </a:rPr>
              <a:t>Code</a:t>
            </a:r>
          </a:p>
        </p:txBody>
      </p:sp>
      <p:sp>
        <p:nvSpPr>
          <p:cNvPr id="123" name="TextBox 122"/>
          <p:cNvSpPr txBox="1"/>
          <p:nvPr/>
        </p:nvSpPr>
        <p:spPr>
          <a:xfrm>
            <a:off x="4648200" y="2209800"/>
            <a:ext cx="838200" cy="369332"/>
          </a:xfrm>
          <a:prstGeom prst="rect">
            <a:avLst/>
          </a:prstGeom>
          <a:noFill/>
        </p:spPr>
        <p:txBody>
          <a:bodyPr wrap="square" rtlCol="0">
            <a:spAutoFit/>
          </a:bodyPr>
          <a:lstStyle/>
          <a:p>
            <a:pPr algn="ctr"/>
            <a:r>
              <a:rPr lang="en-US" b="1" dirty="0">
                <a:latin typeface="Helvetica" pitchFamily="34" charset="0"/>
                <a:cs typeface="Helvetica" pitchFamily="34" charset="0"/>
              </a:rPr>
              <a:t>Data</a:t>
            </a:r>
          </a:p>
        </p:txBody>
      </p:sp>
      <p:sp>
        <p:nvSpPr>
          <p:cNvPr id="126" name="Rounded Rectangle 125"/>
          <p:cNvSpPr/>
          <p:nvPr/>
        </p:nvSpPr>
        <p:spPr>
          <a:xfrm>
            <a:off x="6781800" y="4572000"/>
            <a:ext cx="1752600" cy="838200"/>
          </a:xfrm>
          <a:prstGeom prst="round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34" charset="0"/>
              <a:cs typeface="Helvetica" pitchFamily="34" charset="0"/>
            </a:endParaRPr>
          </a:p>
        </p:txBody>
      </p:sp>
      <p:sp>
        <p:nvSpPr>
          <p:cNvPr id="127" name="TextBox 126"/>
          <p:cNvSpPr txBox="1"/>
          <p:nvPr/>
        </p:nvSpPr>
        <p:spPr>
          <a:xfrm>
            <a:off x="6934200" y="4648200"/>
            <a:ext cx="1467068" cy="646331"/>
          </a:xfrm>
          <a:prstGeom prst="rect">
            <a:avLst/>
          </a:prstGeom>
          <a:noFill/>
        </p:spPr>
        <p:txBody>
          <a:bodyPr wrap="none" rtlCol="0">
            <a:spAutoFit/>
          </a:bodyPr>
          <a:lstStyle/>
          <a:p>
            <a:pPr algn="ctr"/>
            <a:r>
              <a:rPr lang="en-US" b="1" dirty="0">
                <a:latin typeface="Helvetica" pitchFamily="34" charset="0"/>
                <a:cs typeface="Helvetica" pitchFamily="34" charset="0"/>
              </a:rPr>
              <a:t>SEMU VMI </a:t>
            </a:r>
          </a:p>
          <a:p>
            <a:pPr algn="ctr"/>
            <a:r>
              <a:rPr lang="en-US" b="1" dirty="0">
                <a:latin typeface="Helvetica" pitchFamily="34" charset="0"/>
                <a:cs typeface="Helvetica" pitchFamily="34" charset="0"/>
              </a:rPr>
              <a:t>Component</a:t>
            </a:r>
          </a:p>
        </p:txBody>
      </p:sp>
      <p:sp>
        <p:nvSpPr>
          <p:cNvPr id="133" name="Rectangle 132"/>
          <p:cNvSpPr/>
          <p:nvPr/>
        </p:nvSpPr>
        <p:spPr>
          <a:xfrm>
            <a:off x="4114800" y="4343400"/>
            <a:ext cx="1547154" cy="609600"/>
          </a:xfrm>
          <a:prstGeom prst="rect">
            <a:avLst/>
          </a:prstGeom>
          <a:solidFill>
            <a:srgbClr val="00B050"/>
          </a:solid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latin typeface="Helvetica" pitchFamily="34" charset="0"/>
                <a:cs typeface="Helvetica" pitchFamily="34" charset="0"/>
              </a:rPr>
              <a:t>Data: Name, </a:t>
            </a:r>
          </a:p>
          <a:p>
            <a:pPr algn="ctr"/>
            <a:r>
              <a:rPr lang="en-US" sz="1600" b="1" dirty="0" err="1">
                <a:solidFill>
                  <a:schemeClr val="tx1"/>
                </a:solidFill>
                <a:latin typeface="Helvetica" pitchFamily="34" charset="0"/>
                <a:cs typeface="Helvetica" pitchFamily="34" charset="0"/>
              </a:rPr>
              <a:t>addr</a:t>
            </a:r>
            <a:r>
              <a:rPr lang="en-US" sz="1600" b="1" dirty="0">
                <a:solidFill>
                  <a:schemeClr val="tx1"/>
                </a:solidFill>
                <a:latin typeface="Helvetica" pitchFamily="34" charset="0"/>
                <a:cs typeface="Helvetica" pitchFamily="34" charset="0"/>
              </a:rPr>
              <a:t>, value</a:t>
            </a:r>
          </a:p>
        </p:txBody>
      </p:sp>
      <p:sp>
        <p:nvSpPr>
          <p:cNvPr id="134" name="Rectangle 133"/>
          <p:cNvSpPr/>
          <p:nvPr/>
        </p:nvSpPr>
        <p:spPr>
          <a:xfrm>
            <a:off x="4114800" y="4953000"/>
            <a:ext cx="1547154" cy="6096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latin typeface="Helvetica" pitchFamily="34" charset="0"/>
                <a:cs typeface="Helvetica" pitchFamily="34" charset="0"/>
              </a:rPr>
              <a:t>Code: Name, </a:t>
            </a:r>
            <a:r>
              <a:rPr lang="en-US" sz="1600" b="1" dirty="0" err="1">
                <a:solidFill>
                  <a:schemeClr val="tx1"/>
                </a:solidFill>
                <a:latin typeface="Helvetica" pitchFamily="34" charset="0"/>
                <a:cs typeface="Helvetica" pitchFamily="34" charset="0"/>
              </a:rPr>
              <a:t>addr</a:t>
            </a:r>
            <a:endParaRPr lang="en-US" sz="1600" b="1" dirty="0">
              <a:solidFill>
                <a:schemeClr val="tx1"/>
              </a:solidFill>
              <a:latin typeface="Helvetica" pitchFamily="34" charset="0"/>
              <a:cs typeface="Helvetica" pitchFamily="34" charset="0"/>
            </a:endParaRPr>
          </a:p>
        </p:txBody>
      </p:sp>
      <p:sp>
        <p:nvSpPr>
          <p:cNvPr id="135" name="TextBox 257"/>
          <p:cNvSpPr txBox="1"/>
          <p:nvPr/>
        </p:nvSpPr>
        <p:spPr>
          <a:xfrm>
            <a:off x="4038600" y="3962400"/>
            <a:ext cx="1752600" cy="369332"/>
          </a:xfrm>
          <a:prstGeom prst="rect">
            <a:avLst/>
          </a:prstGeom>
          <a:noFill/>
        </p:spPr>
        <p:txBody>
          <a:bodyPr wrap="square" rtlCol="0">
            <a:spAutoFit/>
          </a:bodyPr>
          <a:lstStyle>
            <a:defPPr>
              <a:defRPr lang="en-US"/>
            </a:defPPr>
            <a:lvl1pPr marL="0" algn="l" defTabSz="3657600" rtl="0" eaLnBrk="1" latinLnBrk="0" hangingPunct="1">
              <a:defRPr sz="7200" kern="1200">
                <a:solidFill>
                  <a:schemeClr val="tx1"/>
                </a:solidFill>
                <a:latin typeface="+mn-lt"/>
                <a:ea typeface="+mn-ea"/>
                <a:cs typeface="+mn-cs"/>
              </a:defRPr>
            </a:lvl1pPr>
            <a:lvl2pPr marL="1828800" algn="l" defTabSz="3657600" rtl="0" eaLnBrk="1" latinLnBrk="0" hangingPunct="1">
              <a:defRPr sz="7200" kern="1200">
                <a:solidFill>
                  <a:schemeClr val="tx1"/>
                </a:solidFill>
                <a:latin typeface="+mn-lt"/>
                <a:ea typeface="+mn-ea"/>
                <a:cs typeface="+mn-cs"/>
              </a:defRPr>
            </a:lvl2pPr>
            <a:lvl3pPr marL="3657600" algn="l" defTabSz="3657600" rtl="0" eaLnBrk="1" latinLnBrk="0" hangingPunct="1">
              <a:defRPr sz="7200" kern="1200">
                <a:solidFill>
                  <a:schemeClr val="tx1"/>
                </a:solidFill>
                <a:latin typeface="+mn-lt"/>
                <a:ea typeface="+mn-ea"/>
                <a:cs typeface="+mn-cs"/>
              </a:defRPr>
            </a:lvl3pPr>
            <a:lvl4pPr marL="5486400" algn="l" defTabSz="3657600" rtl="0" eaLnBrk="1" latinLnBrk="0" hangingPunct="1">
              <a:defRPr sz="7200" kern="1200">
                <a:solidFill>
                  <a:schemeClr val="tx1"/>
                </a:solidFill>
                <a:latin typeface="+mn-lt"/>
                <a:ea typeface="+mn-ea"/>
                <a:cs typeface="+mn-cs"/>
              </a:defRPr>
            </a:lvl4pPr>
            <a:lvl5pPr marL="7315200" algn="l" defTabSz="3657600" rtl="0" eaLnBrk="1" latinLnBrk="0" hangingPunct="1">
              <a:defRPr sz="7200" kern="1200">
                <a:solidFill>
                  <a:schemeClr val="tx1"/>
                </a:solidFill>
                <a:latin typeface="+mn-lt"/>
                <a:ea typeface="+mn-ea"/>
                <a:cs typeface="+mn-cs"/>
              </a:defRPr>
            </a:lvl5pPr>
            <a:lvl6pPr marL="9144000" algn="l" defTabSz="3657600" rtl="0" eaLnBrk="1" latinLnBrk="0" hangingPunct="1">
              <a:defRPr sz="7200" kern="1200">
                <a:solidFill>
                  <a:schemeClr val="tx1"/>
                </a:solidFill>
                <a:latin typeface="+mn-lt"/>
                <a:ea typeface="+mn-ea"/>
                <a:cs typeface="+mn-cs"/>
              </a:defRPr>
            </a:lvl6pPr>
            <a:lvl7pPr marL="10972800" algn="l" defTabSz="3657600" rtl="0" eaLnBrk="1" latinLnBrk="0" hangingPunct="1">
              <a:defRPr sz="7200" kern="1200">
                <a:solidFill>
                  <a:schemeClr val="tx1"/>
                </a:solidFill>
                <a:latin typeface="+mn-lt"/>
                <a:ea typeface="+mn-ea"/>
                <a:cs typeface="+mn-cs"/>
              </a:defRPr>
            </a:lvl7pPr>
            <a:lvl8pPr marL="12801600" algn="l" defTabSz="3657600" rtl="0" eaLnBrk="1" latinLnBrk="0" hangingPunct="1">
              <a:defRPr sz="7200" kern="1200">
                <a:solidFill>
                  <a:schemeClr val="tx1"/>
                </a:solidFill>
                <a:latin typeface="+mn-lt"/>
                <a:ea typeface="+mn-ea"/>
                <a:cs typeface="+mn-cs"/>
              </a:defRPr>
            </a:lvl8pPr>
            <a:lvl9pPr marL="14630400" algn="l" defTabSz="3657600" rtl="0" eaLnBrk="1" latinLnBrk="0" hangingPunct="1">
              <a:defRPr sz="7200" kern="1200">
                <a:solidFill>
                  <a:schemeClr val="tx1"/>
                </a:solidFill>
                <a:latin typeface="+mn-lt"/>
                <a:ea typeface="+mn-ea"/>
                <a:cs typeface="+mn-cs"/>
              </a:defRPr>
            </a:lvl9pPr>
          </a:lstStyle>
          <a:p>
            <a:r>
              <a:rPr lang="en-US" sz="1800" b="1" dirty="0">
                <a:latin typeface="Helvetica" pitchFamily="34" charset="0"/>
                <a:cs typeface="Helvetica" pitchFamily="34" charset="0"/>
              </a:rPr>
              <a:t>Shadow </a:t>
            </a:r>
            <a:r>
              <a:rPr lang="en-US" sz="1800" b="1" dirty="0" err="1">
                <a:latin typeface="Helvetica" pitchFamily="34" charset="0"/>
                <a:cs typeface="Helvetica" pitchFamily="34" charset="0"/>
              </a:rPr>
              <a:t>Mem</a:t>
            </a:r>
            <a:r>
              <a:rPr lang="en-US" sz="1800" dirty="0">
                <a:latin typeface="Helvetica" pitchFamily="34" charset="0"/>
                <a:cs typeface="Helvetica" pitchFamily="34" charset="0"/>
              </a:rPr>
              <a:t>.</a:t>
            </a:r>
            <a:endParaRPr lang="en-US" sz="1800" dirty="0">
              <a:solidFill>
                <a:srgbClr val="F70FDB"/>
              </a:solidFill>
              <a:latin typeface="Helvetica" pitchFamily="34" charset="0"/>
              <a:cs typeface="Helvetica" pitchFamily="34" charset="0"/>
            </a:endParaRPr>
          </a:p>
        </p:txBody>
      </p:sp>
      <p:sp>
        <p:nvSpPr>
          <p:cNvPr id="136" name="Arc 135"/>
          <p:cNvSpPr/>
          <p:nvPr/>
        </p:nvSpPr>
        <p:spPr>
          <a:xfrm rot="2724025">
            <a:off x="6208101" y="2456617"/>
            <a:ext cx="2061461" cy="2247393"/>
          </a:xfrm>
          <a:prstGeom prst="arc">
            <a:avLst>
              <a:gd name="adj1" fmla="val 15230391"/>
              <a:gd name="adj2" fmla="val 2029408"/>
            </a:avLst>
          </a:prstGeom>
          <a:ln w="38100">
            <a:solidFill>
              <a:schemeClr val="tx1"/>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7" name="TextBox 136"/>
          <p:cNvSpPr txBox="1"/>
          <p:nvPr/>
        </p:nvSpPr>
        <p:spPr>
          <a:xfrm>
            <a:off x="6553200" y="3657600"/>
            <a:ext cx="1518364" cy="646331"/>
          </a:xfrm>
          <a:prstGeom prst="rect">
            <a:avLst/>
          </a:prstGeom>
          <a:noFill/>
        </p:spPr>
        <p:txBody>
          <a:bodyPr wrap="none" rtlCol="0">
            <a:spAutoFit/>
          </a:bodyPr>
          <a:lstStyle/>
          <a:p>
            <a:pPr algn="ctr"/>
            <a:r>
              <a:rPr lang="en-US" b="1" dirty="0">
                <a:latin typeface="Helvetica" pitchFamily="34" charset="0"/>
                <a:cs typeface="Helvetica" pitchFamily="34" charset="0"/>
              </a:rPr>
              <a:t>Reverse</a:t>
            </a:r>
          </a:p>
          <a:p>
            <a:pPr algn="ctr"/>
            <a:r>
              <a:rPr lang="en-US" b="1" dirty="0">
                <a:latin typeface="Helvetica" pitchFamily="34" charset="0"/>
                <a:cs typeface="Helvetica" pitchFamily="34" charset="0"/>
              </a:rPr>
              <a:t>Engineering</a:t>
            </a:r>
          </a:p>
        </p:txBody>
      </p:sp>
      <p:cxnSp>
        <p:nvCxnSpPr>
          <p:cNvPr id="139" name="Straight Arrow Connector 138"/>
          <p:cNvCxnSpPr>
            <a:stCxn id="126" idx="1"/>
            <a:endCxn id="133" idx="3"/>
          </p:cNvCxnSpPr>
          <p:nvPr/>
        </p:nvCxnSpPr>
        <p:spPr>
          <a:xfrm flipH="1" flipV="1">
            <a:off x="5661954" y="4648200"/>
            <a:ext cx="1119846" cy="342900"/>
          </a:xfrm>
          <a:prstGeom prst="straightConnector1">
            <a:avLst/>
          </a:prstGeom>
          <a:ln w="38100">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140" name="Straight Arrow Connector 139"/>
          <p:cNvCxnSpPr>
            <a:stCxn id="126" idx="1"/>
            <a:endCxn id="134" idx="3"/>
          </p:cNvCxnSpPr>
          <p:nvPr/>
        </p:nvCxnSpPr>
        <p:spPr>
          <a:xfrm flipH="1">
            <a:off x="5661954" y="4991100"/>
            <a:ext cx="1119846" cy="266700"/>
          </a:xfrm>
          <a:prstGeom prst="straightConnector1">
            <a:avLst/>
          </a:prstGeom>
          <a:ln w="38100">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145" name="TextBox 144"/>
          <p:cNvSpPr txBox="1"/>
          <p:nvPr/>
        </p:nvSpPr>
        <p:spPr>
          <a:xfrm>
            <a:off x="3352800" y="5867400"/>
            <a:ext cx="3360215" cy="400110"/>
          </a:xfrm>
          <a:prstGeom prst="rect">
            <a:avLst/>
          </a:prstGeom>
          <a:noFill/>
        </p:spPr>
        <p:txBody>
          <a:bodyPr wrap="none" rtlCol="0">
            <a:spAutoFit/>
          </a:bodyPr>
          <a:lstStyle/>
          <a:p>
            <a:r>
              <a:rPr lang="en-US" sz="2000" b="1" dirty="0">
                <a:latin typeface="Helvetica" pitchFamily="34" charset="0"/>
                <a:cs typeface="Helvetica" pitchFamily="34" charset="0"/>
              </a:rPr>
              <a:t>Before malware execution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Rounded Rectangle 120"/>
          <p:cNvSpPr/>
          <p:nvPr/>
        </p:nvSpPr>
        <p:spPr>
          <a:xfrm>
            <a:off x="1371600" y="2133600"/>
            <a:ext cx="7239000" cy="609600"/>
          </a:xfrm>
          <a:prstGeom prst="round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34" charset="0"/>
              <a:cs typeface="Helvetica" pitchFamily="34" charset="0"/>
            </a:endParaRPr>
          </a:p>
        </p:txBody>
      </p:sp>
      <p:sp>
        <p:nvSpPr>
          <p:cNvPr id="2" name="Title 1"/>
          <p:cNvSpPr>
            <a:spLocks noGrp="1"/>
          </p:cNvSpPr>
          <p:nvPr>
            <p:ph type="title"/>
          </p:nvPr>
        </p:nvSpPr>
        <p:spPr/>
        <p:txBody>
          <a:bodyPr>
            <a:normAutofit/>
          </a:bodyPr>
          <a:lstStyle/>
          <a:p>
            <a:r>
              <a:rPr lang="en-US" dirty="0">
                <a:cs typeface="Helvetica" pitchFamily="34" charset="0"/>
              </a:rPr>
              <a:t>SEMU: Completely outside the guest</a:t>
            </a:r>
          </a:p>
        </p:txBody>
      </p:sp>
      <p:sp>
        <p:nvSpPr>
          <p:cNvPr id="4" name="Slide Number Placeholder 3"/>
          <p:cNvSpPr>
            <a:spLocks noGrp="1"/>
          </p:cNvSpPr>
          <p:nvPr>
            <p:ph type="sldNum" sz="quarter" idx="12"/>
          </p:nvPr>
        </p:nvSpPr>
        <p:spPr/>
        <p:txBody>
          <a:bodyPr/>
          <a:lstStyle/>
          <a:p>
            <a:fld id="{20319323-BF5E-4B31-9661-ECD540573574}" type="slidenum">
              <a:rPr lang="en-US" smtClean="0">
                <a:latin typeface="Helvetica" pitchFamily="34" charset="0"/>
                <a:cs typeface="Helvetica" pitchFamily="34" charset="0"/>
              </a:rPr>
              <a:pPr/>
              <a:t>10</a:t>
            </a:fld>
            <a:endParaRPr lang="en-US" dirty="0">
              <a:latin typeface="Helvetica" pitchFamily="34" charset="0"/>
              <a:cs typeface="Helvetica" pitchFamily="34" charset="0"/>
            </a:endParaRPr>
          </a:p>
        </p:txBody>
      </p:sp>
      <p:sp>
        <p:nvSpPr>
          <p:cNvPr id="103" name="Rounded Rectangle 102"/>
          <p:cNvSpPr/>
          <p:nvPr/>
        </p:nvSpPr>
        <p:spPr>
          <a:xfrm>
            <a:off x="1371600" y="1143000"/>
            <a:ext cx="7239000" cy="2286000"/>
          </a:xfrm>
          <a:prstGeom prst="roundRect">
            <a:avLst>
              <a:gd name="adj" fmla="val 5278"/>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Helvetica" pitchFamily="34" charset="0"/>
              <a:cs typeface="Helvetica" pitchFamily="34" charset="0"/>
            </a:endParaRPr>
          </a:p>
        </p:txBody>
      </p:sp>
      <p:sp>
        <p:nvSpPr>
          <p:cNvPr id="106" name="TextBox 105"/>
          <p:cNvSpPr txBox="1"/>
          <p:nvPr/>
        </p:nvSpPr>
        <p:spPr>
          <a:xfrm>
            <a:off x="228600" y="1905000"/>
            <a:ext cx="1146468" cy="861774"/>
          </a:xfrm>
          <a:prstGeom prst="rect">
            <a:avLst/>
          </a:prstGeom>
          <a:noFill/>
        </p:spPr>
        <p:txBody>
          <a:bodyPr wrap="none" rtlCol="0">
            <a:spAutoFit/>
          </a:bodyPr>
          <a:lstStyle/>
          <a:p>
            <a:r>
              <a:rPr lang="en-US" sz="2500" b="1" dirty="0">
                <a:latin typeface="Helvetica" pitchFamily="34" charset="0"/>
                <a:cs typeface="Helvetica" pitchFamily="34" charset="0"/>
              </a:rPr>
              <a:t>QEMU</a:t>
            </a:r>
          </a:p>
          <a:p>
            <a:pPr algn="ctr"/>
            <a:r>
              <a:rPr lang="en-US" sz="2500" b="1" dirty="0">
                <a:latin typeface="Helvetica" pitchFamily="34" charset="0"/>
                <a:cs typeface="Helvetica" pitchFamily="34" charset="0"/>
              </a:rPr>
              <a:t>VM</a:t>
            </a:r>
          </a:p>
        </p:txBody>
      </p:sp>
      <p:cxnSp>
        <p:nvCxnSpPr>
          <p:cNvPr id="107" name="Straight Connector 106"/>
          <p:cNvCxnSpPr/>
          <p:nvPr/>
        </p:nvCxnSpPr>
        <p:spPr>
          <a:xfrm>
            <a:off x="1371600" y="1752600"/>
            <a:ext cx="7239000"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sp>
        <p:nvSpPr>
          <p:cNvPr id="108" name="TextBox 107"/>
          <p:cNvSpPr txBox="1"/>
          <p:nvPr/>
        </p:nvSpPr>
        <p:spPr>
          <a:xfrm>
            <a:off x="1371600" y="1371600"/>
            <a:ext cx="697627" cy="369332"/>
          </a:xfrm>
          <a:prstGeom prst="rect">
            <a:avLst/>
          </a:prstGeom>
          <a:noFill/>
        </p:spPr>
        <p:txBody>
          <a:bodyPr wrap="none" rtlCol="0">
            <a:spAutoFit/>
          </a:bodyPr>
          <a:lstStyle/>
          <a:p>
            <a:r>
              <a:rPr lang="en-US" b="1" dirty="0">
                <a:latin typeface="Helvetica" pitchFamily="34" charset="0"/>
                <a:cs typeface="Helvetica" pitchFamily="34" charset="0"/>
              </a:rPr>
              <a:t>User</a:t>
            </a:r>
          </a:p>
        </p:txBody>
      </p:sp>
      <p:sp>
        <p:nvSpPr>
          <p:cNvPr id="109" name="TextBox 108"/>
          <p:cNvSpPr txBox="1"/>
          <p:nvPr/>
        </p:nvSpPr>
        <p:spPr>
          <a:xfrm>
            <a:off x="1371600" y="1752600"/>
            <a:ext cx="902811" cy="369332"/>
          </a:xfrm>
          <a:prstGeom prst="rect">
            <a:avLst/>
          </a:prstGeom>
          <a:noFill/>
        </p:spPr>
        <p:txBody>
          <a:bodyPr wrap="none" rtlCol="0">
            <a:spAutoFit/>
          </a:bodyPr>
          <a:lstStyle/>
          <a:p>
            <a:r>
              <a:rPr lang="en-US" b="1" dirty="0">
                <a:latin typeface="Helvetica" pitchFamily="34" charset="0"/>
                <a:cs typeface="Helvetica" pitchFamily="34" charset="0"/>
              </a:rPr>
              <a:t>Kernel</a:t>
            </a:r>
          </a:p>
        </p:txBody>
      </p:sp>
      <p:sp>
        <p:nvSpPr>
          <p:cNvPr id="110" name="Rounded Rectangle 109"/>
          <p:cNvSpPr/>
          <p:nvPr/>
        </p:nvSpPr>
        <p:spPr>
          <a:xfrm>
            <a:off x="1371600" y="3505200"/>
            <a:ext cx="7315200" cy="2743200"/>
          </a:xfrm>
          <a:prstGeom prst="roundRect">
            <a:avLst>
              <a:gd name="adj" fmla="val 4936"/>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Helvetica" pitchFamily="34" charset="0"/>
              <a:cs typeface="Helvetica" pitchFamily="34" charset="0"/>
            </a:endParaRPr>
          </a:p>
        </p:txBody>
      </p:sp>
      <p:sp>
        <p:nvSpPr>
          <p:cNvPr id="111" name="TextBox 110"/>
          <p:cNvSpPr txBox="1"/>
          <p:nvPr/>
        </p:nvSpPr>
        <p:spPr>
          <a:xfrm>
            <a:off x="228600" y="4495800"/>
            <a:ext cx="1074333" cy="477054"/>
          </a:xfrm>
          <a:prstGeom prst="rect">
            <a:avLst/>
          </a:prstGeom>
          <a:noFill/>
        </p:spPr>
        <p:txBody>
          <a:bodyPr wrap="none" rtlCol="0">
            <a:spAutoFit/>
          </a:bodyPr>
          <a:lstStyle/>
          <a:p>
            <a:r>
              <a:rPr lang="en-US" sz="2500" b="1" dirty="0">
                <a:latin typeface="Helvetica" pitchFamily="34" charset="0"/>
                <a:cs typeface="Helvetica" pitchFamily="34" charset="0"/>
              </a:rPr>
              <a:t>HOST</a:t>
            </a:r>
          </a:p>
        </p:txBody>
      </p:sp>
      <p:sp>
        <p:nvSpPr>
          <p:cNvPr id="120" name="Rounded Rectangle 119"/>
          <p:cNvSpPr/>
          <p:nvPr/>
        </p:nvSpPr>
        <p:spPr>
          <a:xfrm>
            <a:off x="1371600" y="2743200"/>
            <a:ext cx="7239000" cy="685800"/>
          </a:xfrm>
          <a:prstGeom prst="round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34" charset="0"/>
              <a:cs typeface="Helvetica" pitchFamily="34" charset="0"/>
            </a:endParaRPr>
          </a:p>
        </p:txBody>
      </p:sp>
      <p:sp>
        <p:nvSpPr>
          <p:cNvPr id="122" name="TextBox 121"/>
          <p:cNvSpPr txBox="1"/>
          <p:nvPr/>
        </p:nvSpPr>
        <p:spPr>
          <a:xfrm>
            <a:off x="4267200" y="2895600"/>
            <a:ext cx="1676400" cy="369332"/>
          </a:xfrm>
          <a:prstGeom prst="rect">
            <a:avLst/>
          </a:prstGeom>
          <a:noFill/>
        </p:spPr>
        <p:txBody>
          <a:bodyPr wrap="square" rtlCol="0">
            <a:spAutoFit/>
          </a:bodyPr>
          <a:lstStyle/>
          <a:p>
            <a:pPr algn="ctr"/>
            <a:r>
              <a:rPr lang="en-US" b="1" dirty="0">
                <a:latin typeface="Helvetica" pitchFamily="34" charset="0"/>
                <a:cs typeface="Helvetica" pitchFamily="34" charset="0"/>
              </a:rPr>
              <a:t>Code</a:t>
            </a:r>
          </a:p>
        </p:txBody>
      </p:sp>
      <p:sp>
        <p:nvSpPr>
          <p:cNvPr id="123" name="TextBox 122"/>
          <p:cNvSpPr txBox="1"/>
          <p:nvPr/>
        </p:nvSpPr>
        <p:spPr>
          <a:xfrm>
            <a:off x="4648200" y="2209800"/>
            <a:ext cx="838200" cy="369332"/>
          </a:xfrm>
          <a:prstGeom prst="rect">
            <a:avLst/>
          </a:prstGeom>
          <a:noFill/>
        </p:spPr>
        <p:txBody>
          <a:bodyPr wrap="square" rtlCol="0">
            <a:spAutoFit/>
          </a:bodyPr>
          <a:lstStyle/>
          <a:p>
            <a:pPr algn="ctr"/>
            <a:r>
              <a:rPr lang="en-US" b="1" dirty="0">
                <a:latin typeface="Helvetica" pitchFamily="34" charset="0"/>
                <a:cs typeface="Helvetica" pitchFamily="34" charset="0"/>
              </a:rPr>
              <a:t>Data</a:t>
            </a:r>
          </a:p>
        </p:txBody>
      </p:sp>
      <p:sp>
        <p:nvSpPr>
          <p:cNvPr id="126" name="Rounded Rectangle 125"/>
          <p:cNvSpPr/>
          <p:nvPr/>
        </p:nvSpPr>
        <p:spPr>
          <a:xfrm>
            <a:off x="6781800" y="4267200"/>
            <a:ext cx="1752600" cy="838200"/>
          </a:xfrm>
          <a:prstGeom prst="round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34" charset="0"/>
              <a:cs typeface="Helvetica" pitchFamily="34" charset="0"/>
            </a:endParaRPr>
          </a:p>
        </p:txBody>
      </p:sp>
      <p:sp>
        <p:nvSpPr>
          <p:cNvPr id="127" name="TextBox 126"/>
          <p:cNvSpPr txBox="1"/>
          <p:nvPr/>
        </p:nvSpPr>
        <p:spPr>
          <a:xfrm>
            <a:off x="6934200" y="4343400"/>
            <a:ext cx="1467068" cy="646331"/>
          </a:xfrm>
          <a:prstGeom prst="rect">
            <a:avLst/>
          </a:prstGeom>
          <a:noFill/>
        </p:spPr>
        <p:txBody>
          <a:bodyPr wrap="none" rtlCol="0">
            <a:spAutoFit/>
          </a:bodyPr>
          <a:lstStyle/>
          <a:p>
            <a:pPr algn="ctr"/>
            <a:r>
              <a:rPr lang="en-US" b="1" dirty="0">
                <a:latin typeface="Helvetica" pitchFamily="34" charset="0"/>
                <a:cs typeface="Helvetica" pitchFamily="34" charset="0"/>
              </a:rPr>
              <a:t>SEMU VMI </a:t>
            </a:r>
          </a:p>
          <a:p>
            <a:pPr algn="ctr"/>
            <a:r>
              <a:rPr lang="en-US" b="1" dirty="0">
                <a:latin typeface="Helvetica" pitchFamily="34" charset="0"/>
                <a:cs typeface="Helvetica" pitchFamily="34" charset="0"/>
              </a:rPr>
              <a:t>Component</a:t>
            </a:r>
          </a:p>
        </p:txBody>
      </p:sp>
      <p:sp>
        <p:nvSpPr>
          <p:cNvPr id="128" name="Rounded Rectangle 127"/>
          <p:cNvSpPr/>
          <p:nvPr/>
        </p:nvSpPr>
        <p:spPr>
          <a:xfrm>
            <a:off x="1600200" y="4343400"/>
            <a:ext cx="1752600" cy="838200"/>
          </a:xfrm>
          <a:prstGeom prst="round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34" charset="0"/>
              <a:cs typeface="Helvetica" pitchFamily="34" charset="0"/>
            </a:endParaRPr>
          </a:p>
        </p:txBody>
      </p:sp>
      <p:sp>
        <p:nvSpPr>
          <p:cNvPr id="129" name="TextBox 128"/>
          <p:cNvSpPr txBox="1"/>
          <p:nvPr/>
        </p:nvSpPr>
        <p:spPr>
          <a:xfrm>
            <a:off x="1524000" y="4419600"/>
            <a:ext cx="1920141" cy="646331"/>
          </a:xfrm>
          <a:prstGeom prst="rect">
            <a:avLst/>
          </a:prstGeom>
          <a:noFill/>
        </p:spPr>
        <p:txBody>
          <a:bodyPr wrap="none" rtlCol="0">
            <a:spAutoFit/>
          </a:bodyPr>
          <a:lstStyle/>
          <a:p>
            <a:pPr algn="ctr"/>
            <a:r>
              <a:rPr lang="en-US" b="1" dirty="0">
                <a:latin typeface="Helvetica" pitchFamily="34" charset="0"/>
                <a:cs typeface="Helvetica" pitchFamily="34" charset="0"/>
              </a:rPr>
              <a:t>SEMU Analysis </a:t>
            </a:r>
          </a:p>
          <a:p>
            <a:pPr algn="ctr"/>
            <a:r>
              <a:rPr lang="en-US" b="1" dirty="0">
                <a:latin typeface="Helvetica" pitchFamily="34" charset="0"/>
                <a:cs typeface="Helvetica" pitchFamily="34" charset="0"/>
              </a:rPr>
              <a:t>Component</a:t>
            </a:r>
          </a:p>
        </p:txBody>
      </p:sp>
      <p:sp>
        <p:nvSpPr>
          <p:cNvPr id="133" name="Rectangle 132"/>
          <p:cNvSpPr/>
          <p:nvPr/>
        </p:nvSpPr>
        <p:spPr>
          <a:xfrm>
            <a:off x="4114800" y="4038600"/>
            <a:ext cx="1547154" cy="609600"/>
          </a:xfrm>
          <a:prstGeom prst="rect">
            <a:avLst/>
          </a:prstGeom>
          <a:solidFill>
            <a:srgbClr val="00B050"/>
          </a:solid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latin typeface="Helvetica" pitchFamily="34" charset="0"/>
                <a:cs typeface="Helvetica" pitchFamily="34" charset="0"/>
              </a:rPr>
              <a:t>Data: Name, </a:t>
            </a:r>
          </a:p>
          <a:p>
            <a:pPr algn="ctr"/>
            <a:r>
              <a:rPr lang="en-US" sz="1600" b="1" dirty="0" err="1">
                <a:solidFill>
                  <a:schemeClr val="tx1"/>
                </a:solidFill>
                <a:latin typeface="Helvetica" pitchFamily="34" charset="0"/>
                <a:cs typeface="Helvetica" pitchFamily="34" charset="0"/>
              </a:rPr>
              <a:t>addr</a:t>
            </a:r>
            <a:r>
              <a:rPr lang="en-US" sz="1600" b="1" dirty="0">
                <a:solidFill>
                  <a:schemeClr val="tx1"/>
                </a:solidFill>
                <a:latin typeface="Helvetica" pitchFamily="34" charset="0"/>
                <a:cs typeface="Helvetica" pitchFamily="34" charset="0"/>
              </a:rPr>
              <a:t>, value</a:t>
            </a:r>
          </a:p>
        </p:txBody>
      </p:sp>
      <p:sp>
        <p:nvSpPr>
          <p:cNvPr id="134" name="Rectangle 133"/>
          <p:cNvSpPr/>
          <p:nvPr/>
        </p:nvSpPr>
        <p:spPr>
          <a:xfrm>
            <a:off x="4114800" y="4648200"/>
            <a:ext cx="1547154" cy="6096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latin typeface="Helvetica" pitchFamily="34" charset="0"/>
                <a:cs typeface="Helvetica" pitchFamily="34" charset="0"/>
              </a:rPr>
              <a:t>Code: Name, </a:t>
            </a:r>
            <a:r>
              <a:rPr lang="en-US" sz="1600" b="1" dirty="0" err="1">
                <a:solidFill>
                  <a:schemeClr val="tx1"/>
                </a:solidFill>
                <a:latin typeface="Helvetica" pitchFamily="34" charset="0"/>
                <a:cs typeface="Helvetica" pitchFamily="34" charset="0"/>
              </a:rPr>
              <a:t>addr</a:t>
            </a:r>
            <a:endParaRPr lang="en-US" sz="1600" b="1" dirty="0">
              <a:solidFill>
                <a:schemeClr val="tx1"/>
              </a:solidFill>
              <a:latin typeface="Helvetica" pitchFamily="34" charset="0"/>
              <a:cs typeface="Helvetica" pitchFamily="34" charset="0"/>
            </a:endParaRPr>
          </a:p>
        </p:txBody>
      </p:sp>
      <p:sp>
        <p:nvSpPr>
          <p:cNvPr id="135" name="TextBox 257"/>
          <p:cNvSpPr txBox="1"/>
          <p:nvPr/>
        </p:nvSpPr>
        <p:spPr>
          <a:xfrm>
            <a:off x="4038600" y="3657600"/>
            <a:ext cx="1752600" cy="369332"/>
          </a:xfrm>
          <a:prstGeom prst="rect">
            <a:avLst/>
          </a:prstGeom>
          <a:noFill/>
        </p:spPr>
        <p:txBody>
          <a:bodyPr wrap="square" rtlCol="0">
            <a:spAutoFit/>
          </a:bodyPr>
          <a:lstStyle>
            <a:defPPr>
              <a:defRPr lang="en-US"/>
            </a:defPPr>
            <a:lvl1pPr marL="0" algn="l" defTabSz="3657600" rtl="0" eaLnBrk="1" latinLnBrk="0" hangingPunct="1">
              <a:defRPr sz="7200" kern="1200">
                <a:solidFill>
                  <a:schemeClr val="tx1"/>
                </a:solidFill>
                <a:latin typeface="+mn-lt"/>
                <a:ea typeface="+mn-ea"/>
                <a:cs typeface="+mn-cs"/>
              </a:defRPr>
            </a:lvl1pPr>
            <a:lvl2pPr marL="1828800" algn="l" defTabSz="3657600" rtl="0" eaLnBrk="1" latinLnBrk="0" hangingPunct="1">
              <a:defRPr sz="7200" kern="1200">
                <a:solidFill>
                  <a:schemeClr val="tx1"/>
                </a:solidFill>
                <a:latin typeface="+mn-lt"/>
                <a:ea typeface="+mn-ea"/>
                <a:cs typeface="+mn-cs"/>
              </a:defRPr>
            </a:lvl2pPr>
            <a:lvl3pPr marL="3657600" algn="l" defTabSz="3657600" rtl="0" eaLnBrk="1" latinLnBrk="0" hangingPunct="1">
              <a:defRPr sz="7200" kern="1200">
                <a:solidFill>
                  <a:schemeClr val="tx1"/>
                </a:solidFill>
                <a:latin typeface="+mn-lt"/>
                <a:ea typeface="+mn-ea"/>
                <a:cs typeface="+mn-cs"/>
              </a:defRPr>
            </a:lvl3pPr>
            <a:lvl4pPr marL="5486400" algn="l" defTabSz="3657600" rtl="0" eaLnBrk="1" latinLnBrk="0" hangingPunct="1">
              <a:defRPr sz="7200" kern="1200">
                <a:solidFill>
                  <a:schemeClr val="tx1"/>
                </a:solidFill>
                <a:latin typeface="+mn-lt"/>
                <a:ea typeface="+mn-ea"/>
                <a:cs typeface="+mn-cs"/>
              </a:defRPr>
            </a:lvl4pPr>
            <a:lvl5pPr marL="7315200" algn="l" defTabSz="3657600" rtl="0" eaLnBrk="1" latinLnBrk="0" hangingPunct="1">
              <a:defRPr sz="7200" kern="1200">
                <a:solidFill>
                  <a:schemeClr val="tx1"/>
                </a:solidFill>
                <a:latin typeface="+mn-lt"/>
                <a:ea typeface="+mn-ea"/>
                <a:cs typeface="+mn-cs"/>
              </a:defRPr>
            </a:lvl5pPr>
            <a:lvl6pPr marL="9144000" algn="l" defTabSz="3657600" rtl="0" eaLnBrk="1" latinLnBrk="0" hangingPunct="1">
              <a:defRPr sz="7200" kern="1200">
                <a:solidFill>
                  <a:schemeClr val="tx1"/>
                </a:solidFill>
                <a:latin typeface="+mn-lt"/>
                <a:ea typeface="+mn-ea"/>
                <a:cs typeface="+mn-cs"/>
              </a:defRPr>
            </a:lvl6pPr>
            <a:lvl7pPr marL="10972800" algn="l" defTabSz="3657600" rtl="0" eaLnBrk="1" latinLnBrk="0" hangingPunct="1">
              <a:defRPr sz="7200" kern="1200">
                <a:solidFill>
                  <a:schemeClr val="tx1"/>
                </a:solidFill>
                <a:latin typeface="+mn-lt"/>
                <a:ea typeface="+mn-ea"/>
                <a:cs typeface="+mn-cs"/>
              </a:defRPr>
            </a:lvl7pPr>
            <a:lvl8pPr marL="12801600" algn="l" defTabSz="3657600" rtl="0" eaLnBrk="1" latinLnBrk="0" hangingPunct="1">
              <a:defRPr sz="7200" kern="1200">
                <a:solidFill>
                  <a:schemeClr val="tx1"/>
                </a:solidFill>
                <a:latin typeface="+mn-lt"/>
                <a:ea typeface="+mn-ea"/>
                <a:cs typeface="+mn-cs"/>
              </a:defRPr>
            </a:lvl8pPr>
            <a:lvl9pPr marL="14630400" algn="l" defTabSz="3657600" rtl="0" eaLnBrk="1" latinLnBrk="0" hangingPunct="1">
              <a:defRPr sz="7200" kern="1200">
                <a:solidFill>
                  <a:schemeClr val="tx1"/>
                </a:solidFill>
                <a:latin typeface="+mn-lt"/>
                <a:ea typeface="+mn-ea"/>
                <a:cs typeface="+mn-cs"/>
              </a:defRPr>
            </a:lvl9pPr>
          </a:lstStyle>
          <a:p>
            <a:r>
              <a:rPr lang="en-US" sz="1800" b="1" dirty="0">
                <a:latin typeface="Helvetica" pitchFamily="34" charset="0"/>
                <a:cs typeface="Helvetica" pitchFamily="34" charset="0"/>
              </a:rPr>
              <a:t>Shadow </a:t>
            </a:r>
            <a:r>
              <a:rPr lang="en-US" sz="1800" b="1" dirty="0" err="1">
                <a:latin typeface="Helvetica" pitchFamily="34" charset="0"/>
                <a:cs typeface="Helvetica" pitchFamily="34" charset="0"/>
              </a:rPr>
              <a:t>Mem</a:t>
            </a:r>
            <a:r>
              <a:rPr lang="en-US" sz="1800" dirty="0">
                <a:latin typeface="Helvetica" pitchFamily="34" charset="0"/>
                <a:cs typeface="Helvetica" pitchFamily="34" charset="0"/>
              </a:rPr>
              <a:t>.</a:t>
            </a:r>
            <a:endParaRPr lang="en-US" sz="1800" dirty="0">
              <a:solidFill>
                <a:srgbClr val="F70FDB"/>
              </a:solidFill>
              <a:latin typeface="Helvetica" pitchFamily="34" charset="0"/>
              <a:cs typeface="Helvetica" pitchFamily="34" charset="0"/>
            </a:endParaRPr>
          </a:p>
        </p:txBody>
      </p:sp>
      <p:sp>
        <p:nvSpPr>
          <p:cNvPr id="136" name="Arc 135"/>
          <p:cNvSpPr/>
          <p:nvPr/>
        </p:nvSpPr>
        <p:spPr>
          <a:xfrm rot="2724025">
            <a:off x="6208101" y="2456617"/>
            <a:ext cx="2061461" cy="2247393"/>
          </a:xfrm>
          <a:prstGeom prst="arc">
            <a:avLst>
              <a:gd name="adj1" fmla="val 15230391"/>
              <a:gd name="adj2" fmla="val 21465757"/>
            </a:avLst>
          </a:prstGeom>
          <a:ln w="50800">
            <a:solidFill>
              <a:schemeClr val="tx1"/>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atin typeface="Helvetica" pitchFamily="34" charset="0"/>
              <a:cs typeface="Helvetica" pitchFamily="34" charset="0"/>
            </a:endParaRPr>
          </a:p>
        </p:txBody>
      </p:sp>
      <p:sp>
        <p:nvSpPr>
          <p:cNvPr id="137" name="TextBox 136"/>
          <p:cNvSpPr txBox="1"/>
          <p:nvPr/>
        </p:nvSpPr>
        <p:spPr>
          <a:xfrm>
            <a:off x="7239000" y="3505200"/>
            <a:ext cx="1082348" cy="646331"/>
          </a:xfrm>
          <a:prstGeom prst="rect">
            <a:avLst/>
          </a:prstGeom>
          <a:noFill/>
        </p:spPr>
        <p:txBody>
          <a:bodyPr wrap="square" rtlCol="0">
            <a:spAutoFit/>
          </a:bodyPr>
          <a:lstStyle/>
          <a:p>
            <a:pPr algn="ctr"/>
            <a:r>
              <a:rPr lang="en-US" b="1" dirty="0">
                <a:latin typeface="Helvetica" pitchFamily="34" charset="0"/>
                <a:cs typeface="Helvetica" pitchFamily="34" charset="0"/>
              </a:rPr>
              <a:t>Reverse</a:t>
            </a:r>
          </a:p>
          <a:p>
            <a:pPr algn="ctr"/>
            <a:r>
              <a:rPr lang="en-US" b="1" dirty="0">
                <a:latin typeface="Helvetica" pitchFamily="34" charset="0"/>
                <a:cs typeface="Helvetica" pitchFamily="34" charset="0"/>
              </a:rPr>
              <a:t>Eng.</a:t>
            </a:r>
          </a:p>
        </p:txBody>
      </p:sp>
      <p:cxnSp>
        <p:nvCxnSpPr>
          <p:cNvPr id="139" name="Straight Arrow Connector 138"/>
          <p:cNvCxnSpPr>
            <a:endCxn id="133" idx="3"/>
          </p:cNvCxnSpPr>
          <p:nvPr/>
        </p:nvCxnSpPr>
        <p:spPr>
          <a:xfrm flipH="1" flipV="1">
            <a:off x="5661954" y="4343400"/>
            <a:ext cx="1119846" cy="342900"/>
          </a:xfrm>
          <a:prstGeom prst="straightConnector1">
            <a:avLst/>
          </a:prstGeom>
          <a:ln w="38100">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140" name="Straight Arrow Connector 139"/>
          <p:cNvCxnSpPr/>
          <p:nvPr/>
        </p:nvCxnSpPr>
        <p:spPr>
          <a:xfrm flipH="1">
            <a:off x="3352800" y="4267200"/>
            <a:ext cx="762000" cy="381000"/>
          </a:xfrm>
          <a:prstGeom prst="straightConnector1">
            <a:avLst/>
          </a:prstGeom>
          <a:ln w="38100">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145" name="TextBox 144"/>
          <p:cNvSpPr txBox="1"/>
          <p:nvPr/>
        </p:nvSpPr>
        <p:spPr>
          <a:xfrm>
            <a:off x="3429000" y="6248400"/>
            <a:ext cx="3145413" cy="400110"/>
          </a:xfrm>
          <a:prstGeom prst="rect">
            <a:avLst/>
          </a:prstGeom>
          <a:noFill/>
        </p:spPr>
        <p:txBody>
          <a:bodyPr wrap="none" rtlCol="0">
            <a:spAutoFit/>
          </a:bodyPr>
          <a:lstStyle/>
          <a:p>
            <a:r>
              <a:rPr lang="en-US" sz="2000" b="1" dirty="0">
                <a:latin typeface="Helvetica" pitchFamily="34" charset="0"/>
                <a:cs typeface="Helvetica" pitchFamily="34" charset="0"/>
              </a:rPr>
              <a:t>After malware execution</a:t>
            </a:r>
          </a:p>
        </p:txBody>
      </p:sp>
      <p:pic>
        <p:nvPicPr>
          <p:cNvPr id="28" name="Picture 27" descr="uglymal.jpg"/>
          <p:cNvPicPr>
            <a:picLocks noChangeAspect="1"/>
          </p:cNvPicPr>
          <p:nvPr/>
        </p:nvPicPr>
        <p:blipFill>
          <a:blip r:embed="rId2" cstate="print"/>
          <a:stretch>
            <a:fillRect/>
          </a:stretch>
        </p:blipFill>
        <p:spPr>
          <a:xfrm>
            <a:off x="3124200" y="1219200"/>
            <a:ext cx="609600" cy="533400"/>
          </a:xfrm>
          <a:prstGeom prst="rect">
            <a:avLst/>
          </a:prstGeom>
        </p:spPr>
      </p:pic>
      <p:sp>
        <p:nvSpPr>
          <p:cNvPr id="30" name="TextBox 376"/>
          <p:cNvSpPr txBox="1"/>
          <p:nvPr/>
        </p:nvSpPr>
        <p:spPr>
          <a:xfrm>
            <a:off x="2133600" y="5486400"/>
            <a:ext cx="762000" cy="584775"/>
          </a:xfrm>
          <a:prstGeom prst="rect">
            <a:avLst/>
          </a:prstGeom>
          <a:solidFill>
            <a:srgbClr val="FFFF00"/>
          </a:solidFill>
          <a:ln w="9525">
            <a:solidFill>
              <a:schemeClr val="tx1"/>
            </a:solidFill>
            <a:prstDash val="solid"/>
          </a:ln>
        </p:spPr>
        <p:txBody>
          <a:bodyPr wrap="square" rtlCol="0">
            <a:spAutoFit/>
          </a:bodyPr>
          <a:lstStyle>
            <a:defPPr>
              <a:defRPr lang="en-US"/>
            </a:defPPr>
            <a:lvl1pPr marL="0" algn="l" defTabSz="3657600" rtl="0" eaLnBrk="1" latinLnBrk="0" hangingPunct="1">
              <a:defRPr sz="7200" kern="1200">
                <a:solidFill>
                  <a:schemeClr val="tx1"/>
                </a:solidFill>
                <a:latin typeface="+mn-lt"/>
                <a:ea typeface="+mn-ea"/>
                <a:cs typeface="+mn-cs"/>
              </a:defRPr>
            </a:lvl1pPr>
            <a:lvl2pPr marL="1828800" algn="l" defTabSz="3657600" rtl="0" eaLnBrk="1" latinLnBrk="0" hangingPunct="1">
              <a:defRPr sz="7200" kern="1200">
                <a:solidFill>
                  <a:schemeClr val="tx1"/>
                </a:solidFill>
                <a:latin typeface="+mn-lt"/>
                <a:ea typeface="+mn-ea"/>
                <a:cs typeface="+mn-cs"/>
              </a:defRPr>
            </a:lvl2pPr>
            <a:lvl3pPr marL="3657600" algn="l" defTabSz="3657600" rtl="0" eaLnBrk="1" latinLnBrk="0" hangingPunct="1">
              <a:defRPr sz="7200" kern="1200">
                <a:solidFill>
                  <a:schemeClr val="tx1"/>
                </a:solidFill>
                <a:latin typeface="+mn-lt"/>
                <a:ea typeface="+mn-ea"/>
                <a:cs typeface="+mn-cs"/>
              </a:defRPr>
            </a:lvl3pPr>
            <a:lvl4pPr marL="5486400" algn="l" defTabSz="3657600" rtl="0" eaLnBrk="1" latinLnBrk="0" hangingPunct="1">
              <a:defRPr sz="7200" kern="1200">
                <a:solidFill>
                  <a:schemeClr val="tx1"/>
                </a:solidFill>
                <a:latin typeface="+mn-lt"/>
                <a:ea typeface="+mn-ea"/>
                <a:cs typeface="+mn-cs"/>
              </a:defRPr>
            </a:lvl4pPr>
            <a:lvl5pPr marL="7315200" algn="l" defTabSz="3657600" rtl="0" eaLnBrk="1" latinLnBrk="0" hangingPunct="1">
              <a:defRPr sz="7200" kern="1200">
                <a:solidFill>
                  <a:schemeClr val="tx1"/>
                </a:solidFill>
                <a:latin typeface="+mn-lt"/>
                <a:ea typeface="+mn-ea"/>
                <a:cs typeface="+mn-cs"/>
              </a:defRPr>
            </a:lvl5pPr>
            <a:lvl6pPr marL="9144000" algn="l" defTabSz="3657600" rtl="0" eaLnBrk="1" latinLnBrk="0" hangingPunct="1">
              <a:defRPr sz="7200" kern="1200">
                <a:solidFill>
                  <a:schemeClr val="tx1"/>
                </a:solidFill>
                <a:latin typeface="+mn-lt"/>
                <a:ea typeface="+mn-ea"/>
                <a:cs typeface="+mn-cs"/>
              </a:defRPr>
            </a:lvl6pPr>
            <a:lvl7pPr marL="10972800" algn="l" defTabSz="3657600" rtl="0" eaLnBrk="1" latinLnBrk="0" hangingPunct="1">
              <a:defRPr sz="7200" kern="1200">
                <a:solidFill>
                  <a:schemeClr val="tx1"/>
                </a:solidFill>
                <a:latin typeface="+mn-lt"/>
                <a:ea typeface="+mn-ea"/>
                <a:cs typeface="+mn-cs"/>
              </a:defRPr>
            </a:lvl7pPr>
            <a:lvl8pPr marL="12801600" algn="l" defTabSz="3657600" rtl="0" eaLnBrk="1" latinLnBrk="0" hangingPunct="1">
              <a:defRPr sz="7200" kern="1200">
                <a:solidFill>
                  <a:schemeClr val="tx1"/>
                </a:solidFill>
                <a:latin typeface="+mn-lt"/>
                <a:ea typeface="+mn-ea"/>
                <a:cs typeface="+mn-cs"/>
              </a:defRPr>
            </a:lvl8pPr>
            <a:lvl9pPr marL="14630400" algn="l" defTabSz="3657600" rtl="0" eaLnBrk="1" latinLnBrk="0" hangingPunct="1">
              <a:defRPr sz="7200" kern="1200">
                <a:solidFill>
                  <a:schemeClr val="tx1"/>
                </a:solidFill>
                <a:latin typeface="+mn-lt"/>
                <a:ea typeface="+mn-ea"/>
                <a:cs typeface="+mn-cs"/>
              </a:defRPr>
            </a:lvl9pPr>
          </a:lstStyle>
          <a:p>
            <a:pPr algn="ctr"/>
            <a:r>
              <a:rPr lang="en-US" sz="1600" b="1" dirty="0">
                <a:latin typeface="Helvetica" pitchFamily="34" charset="0"/>
                <a:cs typeface="Helvetica" pitchFamily="34" charset="0"/>
              </a:rPr>
              <a:t>Trace</a:t>
            </a:r>
          </a:p>
          <a:p>
            <a:pPr algn="ctr"/>
            <a:r>
              <a:rPr lang="en-US" sz="1600" b="1" dirty="0">
                <a:latin typeface="Helvetica" pitchFamily="34" charset="0"/>
                <a:cs typeface="Helvetica" pitchFamily="34" charset="0"/>
              </a:rPr>
              <a:t> log</a:t>
            </a:r>
          </a:p>
        </p:txBody>
      </p:sp>
      <p:sp>
        <p:nvSpPr>
          <p:cNvPr id="31" name="Rounded Rectangle 30"/>
          <p:cNvSpPr/>
          <p:nvPr/>
        </p:nvSpPr>
        <p:spPr>
          <a:xfrm>
            <a:off x="3429000" y="5486400"/>
            <a:ext cx="1143000" cy="609600"/>
          </a:xfrm>
          <a:prstGeom prst="round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3657600" rtl="0" eaLnBrk="1" latinLnBrk="0" hangingPunct="1">
              <a:defRPr sz="7200" kern="1200">
                <a:solidFill>
                  <a:schemeClr val="lt1"/>
                </a:solidFill>
                <a:latin typeface="+mn-lt"/>
                <a:ea typeface="+mn-ea"/>
                <a:cs typeface="+mn-cs"/>
              </a:defRPr>
            </a:lvl1pPr>
            <a:lvl2pPr marL="1828800" algn="l" defTabSz="3657600" rtl="0" eaLnBrk="1" latinLnBrk="0" hangingPunct="1">
              <a:defRPr sz="7200" kern="1200">
                <a:solidFill>
                  <a:schemeClr val="lt1"/>
                </a:solidFill>
                <a:latin typeface="+mn-lt"/>
                <a:ea typeface="+mn-ea"/>
                <a:cs typeface="+mn-cs"/>
              </a:defRPr>
            </a:lvl2pPr>
            <a:lvl3pPr marL="3657600" algn="l" defTabSz="3657600" rtl="0" eaLnBrk="1" latinLnBrk="0" hangingPunct="1">
              <a:defRPr sz="7200" kern="1200">
                <a:solidFill>
                  <a:schemeClr val="lt1"/>
                </a:solidFill>
                <a:latin typeface="+mn-lt"/>
                <a:ea typeface="+mn-ea"/>
                <a:cs typeface="+mn-cs"/>
              </a:defRPr>
            </a:lvl3pPr>
            <a:lvl4pPr marL="5486400" algn="l" defTabSz="3657600" rtl="0" eaLnBrk="1" latinLnBrk="0" hangingPunct="1">
              <a:defRPr sz="7200" kern="1200">
                <a:solidFill>
                  <a:schemeClr val="lt1"/>
                </a:solidFill>
                <a:latin typeface="+mn-lt"/>
                <a:ea typeface="+mn-ea"/>
                <a:cs typeface="+mn-cs"/>
              </a:defRPr>
            </a:lvl4pPr>
            <a:lvl5pPr marL="7315200" algn="l" defTabSz="3657600" rtl="0" eaLnBrk="1" latinLnBrk="0" hangingPunct="1">
              <a:defRPr sz="7200" kern="1200">
                <a:solidFill>
                  <a:schemeClr val="lt1"/>
                </a:solidFill>
                <a:latin typeface="+mn-lt"/>
                <a:ea typeface="+mn-ea"/>
                <a:cs typeface="+mn-cs"/>
              </a:defRPr>
            </a:lvl5pPr>
            <a:lvl6pPr marL="9144000" algn="l" defTabSz="3657600" rtl="0" eaLnBrk="1" latinLnBrk="0" hangingPunct="1">
              <a:defRPr sz="7200" kern="1200">
                <a:solidFill>
                  <a:schemeClr val="lt1"/>
                </a:solidFill>
                <a:latin typeface="+mn-lt"/>
                <a:ea typeface="+mn-ea"/>
                <a:cs typeface="+mn-cs"/>
              </a:defRPr>
            </a:lvl6pPr>
            <a:lvl7pPr marL="10972800" algn="l" defTabSz="3657600" rtl="0" eaLnBrk="1" latinLnBrk="0" hangingPunct="1">
              <a:defRPr sz="7200" kern="1200">
                <a:solidFill>
                  <a:schemeClr val="lt1"/>
                </a:solidFill>
                <a:latin typeface="+mn-lt"/>
                <a:ea typeface="+mn-ea"/>
                <a:cs typeface="+mn-cs"/>
              </a:defRPr>
            </a:lvl7pPr>
            <a:lvl8pPr marL="12801600" algn="l" defTabSz="3657600" rtl="0" eaLnBrk="1" latinLnBrk="0" hangingPunct="1">
              <a:defRPr sz="7200" kern="1200">
                <a:solidFill>
                  <a:schemeClr val="lt1"/>
                </a:solidFill>
                <a:latin typeface="+mn-lt"/>
                <a:ea typeface="+mn-ea"/>
                <a:cs typeface="+mn-cs"/>
              </a:defRPr>
            </a:lvl8pPr>
            <a:lvl9pPr marL="14630400" algn="l" defTabSz="3657600" rtl="0" eaLnBrk="1" latinLnBrk="0" hangingPunct="1">
              <a:defRPr sz="7200" kern="1200">
                <a:solidFill>
                  <a:schemeClr val="lt1"/>
                </a:solidFill>
                <a:latin typeface="+mn-lt"/>
                <a:ea typeface="+mn-ea"/>
                <a:cs typeface="+mn-cs"/>
              </a:defRPr>
            </a:lvl9pPr>
          </a:lstStyle>
          <a:p>
            <a:pPr algn="ctr"/>
            <a:r>
              <a:rPr lang="en-US" sz="1600" b="1" dirty="0">
                <a:solidFill>
                  <a:schemeClr val="tx1"/>
                </a:solidFill>
                <a:latin typeface="Helvetica" pitchFamily="34" charset="0"/>
                <a:cs typeface="Helvetica" pitchFamily="34" charset="0"/>
              </a:rPr>
              <a:t>Trace Analyzer</a:t>
            </a:r>
          </a:p>
        </p:txBody>
      </p:sp>
      <p:sp>
        <p:nvSpPr>
          <p:cNvPr id="32" name="TextBox 383"/>
          <p:cNvSpPr txBox="1"/>
          <p:nvPr/>
        </p:nvSpPr>
        <p:spPr>
          <a:xfrm>
            <a:off x="5334000" y="5486400"/>
            <a:ext cx="1143000" cy="584775"/>
          </a:xfrm>
          <a:prstGeom prst="rect">
            <a:avLst/>
          </a:prstGeom>
          <a:solidFill>
            <a:srgbClr val="FF0000"/>
          </a:solidFill>
          <a:ln w="9525">
            <a:solidFill>
              <a:schemeClr val="tx1"/>
            </a:solidFill>
            <a:prstDash val="solid"/>
          </a:ln>
        </p:spPr>
        <p:txBody>
          <a:bodyPr wrap="square" rtlCol="0">
            <a:spAutoFit/>
          </a:bodyPr>
          <a:lstStyle>
            <a:defPPr>
              <a:defRPr lang="en-US"/>
            </a:defPPr>
            <a:lvl1pPr marL="0" algn="l" defTabSz="3657600" rtl="0" eaLnBrk="1" latinLnBrk="0" hangingPunct="1">
              <a:defRPr sz="7200" kern="1200">
                <a:solidFill>
                  <a:schemeClr val="tx1"/>
                </a:solidFill>
                <a:latin typeface="+mn-lt"/>
                <a:ea typeface="+mn-ea"/>
                <a:cs typeface="+mn-cs"/>
              </a:defRPr>
            </a:lvl1pPr>
            <a:lvl2pPr marL="1828800" algn="l" defTabSz="3657600" rtl="0" eaLnBrk="1" latinLnBrk="0" hangingPunct="1">
              <a:defRPr sz="7200" kern="1200">
                <a:solidFill>
                  <a:schemeClr val="tx1"/>
                </a:solidFill>
                <a:latin typeface="+mn-lt"/>
                <a:ea typeface="+mn-ea"/>
                <a:cs typeface="+mn-cs"/>
              </a:defRPr>
            </a:lvl2pPr>
            <a:lvl3pPr marL="3657600" algn="l" defTabSz="3657600" rtl="0" eaLnBrk="1" latinLnBrk="0" hangingPunct="1">
              <a:defRPr sz="7200" kern="1200">
                <a:solidFill>
                  <a:schemeClr val="tx1"/>
                </a:solidFill>
                <a:latin typeface="+mn-lt"/>
                <a:ea typeface="+mn-ea"/>
                <a:cs typeface="+mn-cs"/>
              </a:defRPr>
            </a:lvl3pPr>
            <a:lvl4pPr marL="5486400" algn="l" defTabSz="3657600" rtl="0" eaLnBrk="1" latinLnBrk="0" hangingPunct="1">
              <a:defRPr sz="7200" kern="1200">
                <a:solidFill>
                  <a:schemeClr val="tx1"/>
                </a:solidFill>
                <a:latin typeface="+mn-lt"/>
                <a:ea typeface="+mn-ea"/>
                <a:cs typeface="+mn-cs"/>
              </a:defRPr>
            </a:lvl4pPr>
            <a:lvl5pPr marL="7315200" algn="l" defTabSz="3657600" rtl="0" eaLnBrk="1" latinLnBrk="0" hangingPunct="1">
              <a:defRPr sz="7200" kern="1200">
                <a:solidFill>
                  <a:schemeClr val="tx1"/>
                </a:solidFill>
                <a:latin typeface="+mn-lt"/>
                <a:ea typeface="+mn-ea"/>
                <a:cs typeface="+mn-cs"/>
              </a:defRPr>
            </a:lvl5pPr>
            <a:lvl6pPr marL="9144000" algn="l" defTabSz="3657600" rtl="0" eaLnBrk="1" latinLnBrk="0" hangingPunct="1">
              <a:defRPr sz="7200" kern="1200">
                <a:solidFill>
                  <a:schemeClr val="tx1"/>
                </a:solidFill>
                <a:latin typeface="+mn-lt"/>
                <a:ea typeface="+mn-ea"/>
                <a:cs typeface="+mn-cs"/>
              </a:defRPr>
            </a:lvl6pPr>
            <a:lvl7pPr marL="10972800" algn="l" defTabSz="3657600" rtl="0" eaLnBrk="1" latinLnBrk="0" hangingPunct="1">
              <a:defRPr sz="7200" kern="1200">
                <a:solidFill>
                  <a:schemeClr val="tx1"/>
                </a:solidFill>
                <a:latin typeface="+mn-lt"/>
                <a:ea typeface="+mn-ea"/>
                <a:cs typeface="+mn-cs"/>
              </a:defRPr>
            </a:lvl7pPr>
            <a:lvl8pPr marL="12801600" algn="l" defTabSz="3657600" rtl="0" eaLnBrk="1" latinLnBrk="0" hangingPunct="1">
              <a:defRPr sz="7200" kern="1200">
                <a:solidFill>
                  <a:schemeClr val="tx1"/>
                </a:solidFill>
                <a:latin typeface="+mn-lt"/>
                <a:ea typeface="+mn-ea"/>
                <a:cs typeface="+mn-cs"/>
              </a:defRPr>
            </a:lvl8pPr>
            <a:lvl9pPr marL="14630400" algn="l" defTabSz="3657600" rtl="0" eaLnBrk="1" latinLnBrk="0" hangingPunct="1">
              <a:defRPr sz="7200" kern="1200">
                <a:solidFill>
                  <a:schemeClr val="tx1"/>
                </a:solidFill>
                <a:latin typeface="+mn-lt"/>
                <a:ea typeface="+mn-ea"/>
                <a:cs typeface="+mn-cs"/>
              </a:defRPr>
            </a:lvl9pPr>
          </a:lstStyle>
          <a:p>
            <a:pPr algn="ctr"/>
            <a:r>
              <a:rPr lang="en-US" sz="1600" b="1" dirty="0">
                <a:latin typeface="Helvetica" pitchFamily="34" charset="0"/>
                <a:cs typeface="Helvetica" pitchFamily="34" charset="0"/>
              </a:rPr>
              <a:t>Analysis </a:t>
            </a:r>
          </a:p>
          <a:p>
            <a:pPr algn="ctr"/>
            <a:r>
              <a:rPr lang="en-US" sz="1600" b="1" dirty="0">
                <a:latin typeface="Helvetica" pitchFamily="34" charset="0"/>
                <a:cs typeface="Helvetica" pitchFamily="34" charset="0"/>
              </a:rPr>
              <a:t>Report</a:t>
            </a:r>
          </a:p>
        </p:txBody>
      </p:sp>
      <p:cxnSp>
        <p:nvCxnSpPr>
          <p:cNvPr id="35" name="Straight Arrow Connector 34"/>
          <p:cNvCxnSpPr>
            <a:stCxn id="134" idx="1"/>
          </p:cNvCxnSpPr>
          <p:nvPr/>
        </p:nvCxnSpPr>
        <p:spPr>
          <a:xfrm flipH="1" flipV="1">
            <a:off x="3276600" y="4724400"/>
            <a:ext cx="838200" cy="228600"/>
          </a:xfrm>
          <a:prstGeom prst="straightConnector1">
            <a:avLst/>
          </a:prstGeom>
          <a:ln w="38100">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126" idx="1"/>
            <a:endCxn id="134" idx="3"/>
          </p:cNvCxnSpPr>
          <p:nvPr/>
        </p:nvCxnSpPr>
        <p:spPr>
          <a:xfrm flipH="1">
            <a:off x="5661954" y="4686300"/>
            <a:ext cx="1119846" cy="266700"/>
          </a:xfrm>
          <a:prstGeom prst="straightConnector1">
            <a:avLst/>
          </a:prstGeom>
          <a:ln w="38100">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128" idx="2"/>
            <a:endCxn id="30" idx="0"/>
          </p:cNvCxnSpPr>
          <p:nvPr/>
        </p:nvCxnSpPr>
        <p:spPr>
          <a:xfrm>
            <a:off x="2476500" y="5181600"/>
            <a:ext cx="38100" cy="304800"/>
          </a:xfrm>
          <a:prstGeom prst="straightConnector1">
            <a:avLst/>
          </a:prstGeom>
          <a:ln w="38100">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2895600" y="5791200"/>
            <a:ext cx="609600" cy="0"/>
          </a:xfrm>
          <a:prstGeom prst="straightConnector1">
            <a:avLst/>
          </a:prstGeom>
          <a:ln w="38100">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endCxn id="32" idx="1"/>
          </p:cNvCxnSpPr>
          <p:nvPr/>
        </p:nvCxnSpPr>
        <p:spPr>
          <a:xfrm flipV="1">
            <a:off x="4572000" y="5778788"/>
            <a:ext cx="762000" cy="12412"/>
          </a:xfrm>
          <a:prstGeom prst="straightConnector1">
            <a:avLst/>
          </a:prstGeom>
          <a:ln w="38100">
            <a:solidFill>
              <a:schemeClr val="tx1"/>
            </a:solidFill>
            <a:tailEnd type="stealth"/>
          </a:ln>
        </p:spPr>
        <p:style>
          <a:lnRef idx="1">
            <a:schemeClr val="accent1"/>
          </a:lnRef>
          <a:fillRef idx="0">
            <a:schemeClr val="accent1"/>
          </a:fillRef>
          <a:effectRef idx="0">
            <a:schemeClr val="accent1"/>
          </a:effectRef>
          <a:fontRef idx="minor">
            <a:schemeClr val="tx1"/>
          </a:fontRef>
        </p:style>
      </p:cxnSp>
      <p:pic>
        <p:nvPicPr>
          <p:cNvPr id="60" name="Picture 59" descr="uglymal.jpg"/>
          <p:cNvPicPr>
            <a:picLocks noChangeAspect="1"/>
          </p:cNvPicPr>
          <p:nvPr/>
        </p:nvPicPr>
        <p:blipFill>
          <a:blip r:embed="rId2" cstate="print"/>
          <a:stretch>
            <a:fillRect/>
          </a:stretch>
        </p:blipFill>
        <p:spPr>
          <a:xfrm>
            <a:off x="3124200" y="2819400"/>
            <a:ext cx="609600" cy="533400"/>
          </a:xfrm>
          <a:prstGeom prst="rect">
            <a:avLst/>
          </a:prstGeom>
        </p:spPr>
      </p:pic>
      <p:cxnSp>
        <p:nvCxnSpPr>
          <p:cNvPr id="62" name="Straight Arrow Connector 61"/>
          <p:cNvCxnSpPr>
            <a:stCxn id="60" idx="2"/>
            <a:endCxn id="128" idx="0"/>
          </p:cNvCxnSpPr>
          <p:nvPr/>
        </p:nvCxnSpPr>
        <p:spPr>
          <a:xfrm flipH="1">
            <a:off x="2476500" y="3352800"/>
            <a:ext cx="952500" cy="990600"/>
          </a:xfrm>
          <a:prstGeom prst="straightConnector1">
            <a:avLst/>
          </a:prstGeom>
          <a:ln w="50800">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a:stCxn id="28" idx="2"/>
          </p:cNvCxnSpPr>
          <p:nvPr/>
        </p:nvCxnSpPr>
        <p:spPr>
          <a:xfrm flipH="1">
            <a:off x="2362200" y="1752600"/>
            <a:ext cx="1066800" cy="2590800"/>
          </a:xfrm>
          <a:prstGeom prst="straightConnector1">
            <a:avLst/>
          </a:prstGeom>
          <a:ln w="50800">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1524000" y="3657600"/>
            <a:ext cx="1005468" cy="369332"/>
          </a:xfrm>
          <a:prstGeom prst="rect">
            <a:avLst/>
          </a:prstGeom>
          <a:noFill/>
        </p:spPr>
        <p:txBody>
          <a:bodyPr wrap="none" rtlCol="0">
            <a:spAutoFit/>
          </a:bodyPr>
          <a:lstStyle/>
          <a:p>
            <a:pPr algn="ctr"/>
            <a:r>
              <a:rPr lang="en-US" b="1" dirty="0">
                <a:latin typeface="Helvetica" pitchFamily="34" charset="0"/>
                <a:cs typeface="Helvetica" pitchFamily="34" charset="0"/>
              </a:rPr>
              <a:t>Tracing</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Evaluation: SEMU is the only tool we tested that can fully analyze these </a:t>
            </a:r>
            <a:br>
              <a:rPr lang="en-US" dirty="0"/>
            </a:br>
            <a:r>
              <a:rPr lang="en-US" dirty="0"/>
              <a:t>mixed-mode malware samples:</a:t>
            </a:r>
          </a:p>
        </p:txBody>
      </p:sp>
      <p:sp>
        <p:nvSpPr>
          <p:cNvPr id="4" name="Slide Number Placeholder 3"/>
          <p:cNvSpPr>
            <a:spLocks noGrp="1"/>
          </p:cNvSpPr>
          <p:nvPr>
            <p:ph type="sldNum" sz="quarter" idx="12"/>
          </p:nvPr>
        </p:nvSpPr>
        <p:spPr/>
        <p:txBody>
          <a:bodyPr/>
          <a:lstStyle/>
          <a:p>
            <a:fld id="{20319323-BF5E-4B31-9661-ECD540573574}" type="slidenum">
              <a:rPr lang="en-US" smtClean="0"/>
              <a:pPr/>
              <a:t>11</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3966669713"/>
              </p:ext>
            </p:extLst>
          </p:nvPr>
        </p:nvGraphicFramePr>
        <p:xfrm>
          <a:off x="457200" y="1981200"/>
          <a:ext cx="8153402" cy="3990440"/>
        </p:xfrm>
        <a:graphic>
          <a:graphicData uri="http://schemas.openxmlformats.org/drawingml/2006/table">
            <a:tbl>
              <a:tblPr firstRow="1" bandRow="1">
                <a:tableStyleId>{5C22544A-7EE6-4342-B048-85BDC9FD1C3A}</a:tableStyleId>
              </a:tblPr>
              <a:tblGrid>
                <a:gridCol w="2514600">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gridCol w="787401">
                  <a:extLst>
                    <a:ext uri="{9D8B030D-6E8A-4147-A177-3AD203B41FA5}">
                      <a16:colId xmlns:a16="http://schemas.microsoft.com/office/drawing/2014/main" val="20002"/>
                    </a:ext>
                  </a:extLst>
                </a:gridCol>
                <a:gridCol w="931817">
                  <a:extLst>
                    <a:ext uri="{9D8B030D-6E8A-4147-A177-3AD203B41FA5}">
                      <a16:colId xmlns:a16="http://schemas.microsoft.com/office/drawing/2014/main" val="20003"/>
                    </a:ext>
                  </a:extLst>
                </a:gridCol>
                <a:gridCol w="854166">
                  <a:extLst>
                    <a:ext uri="{9D8B030D-6E8A-4147-A177-3AD203B41FA5}">
                      <a16:colId xmlns:a16="http://schemas.microsoft.com/office/drawing/2014/main" val="20004"/>
                    </a:ext>
                  </a:extLst>
                </a:gridCol>
                <a:gridCol w="931818">
                  <a:extLst>
                    <a:ext uri="{9D8B030D-6E8A-4147-A177-3AD203B41FA5}">
                      <a16:colId xmlns:a16="http://schemas.microsoft.com/office/drawing/2014/main" val="20005"/>
                    </a:ext>
                  </a:extLst>
                </a:gridCol>
              </a:tblGrid>
              <a:tr h="472440">
                <a:tc>
                  <a:txBody>
                    <a:bodyPr/>
                    <a:lstStyle/>
                    <a:p>
                      <a:pPr algn="ctr"/>
                      <a:r>
                        <a:rPr lang="en-US" sz="1800" dirty="0">
                          <a:latin typeface="Helvetica" panose="020B0604020202020204" pitchFamily="34" charset="0"/>
                          <a:cs typeface="Helvetica" panose="020B0604020202020204" pitchFamily="34" charset="0"/>
                        </a:rPr>
                        <a:t>Description</a:t>
                      </a:r>
                      <a:endParaRPr lang="en-US" sz="1800" b="1" dirty="0">
                        <a:solidFill>
                          <a:srgbClr val="FFFF00"/>
                        </a:solidFill>
                        <a:latin typeface="Helvetica" pitchFamily="34" charset="0"/>
                        <a:cs typeface="Helvetica" pitchFamily="34" charset="0"/>
                      </a:endParaRPr>
                    </a:p>
                  </a:txBody>
                  <a:tcPr/>
                </a:tc>
                <a:tc>
                  <a:txBody>
                    <a:bodyPr/>
                    <a:lstStyle/>
                    <a:p>
                      <a:pPr algn="ctr"/>
                      <a:r>
                        <a:rPr lang="en-US" sz="1800" dirty="0">
                          <a:latin typeface="Helvetica" panose="020B0604020202020204" pitchFamily="34" charset="0"/>
                          <a:cs typeface="Helvetica" panose="020B0604020202020204" pitchFamily="34" charset="0"/>
                        </a:rPr>
                        <a:t>Affected</a:t>
                      </a:r>
                      <a:r>
                        <a:rPr lang="en-US" sz="1800" baseline="0" dirty="0">
                          <a:latin typeface="Helvetica" panose="020B0604020202020204" pitchFamily="34" charset="0"/>
                          <a:cs typeface="Helvetica" panose="020B0604020202020204" pitchFamily="34" charset="0"/>
                        </a:rPr>
                        <a:t> Object</a:t>
                      </a:r>
                      <a:endParaRPr lang="en-US" sz="1800" b="1" dirty="0">
                        <a:solidFill>
                          <a:srgbClr val="FFFF00"/>
                        </a:solidFill>
                        <a:latin typeface="Helvetica" pitchFamily="34" charset="0"/>
                        <a:cs typeface="Helvetica" pitchFamily="34" charset="0"/>
                      </a:endParaRPr>
                    </a:p>
                  </a:txBody>
                  <a:tcPr/>
                </a:tc>
                <a:tc>
                  <a:txBody>
                    <a:bodyPr/>
                    <a:lstStyle/>
                    <a:p>
                      <a:pPr algn="ctr"/>
                      <a:r>
                        <a:rPr lang="en-US" sz="1800" baseline="0" dirty="0">
                          <a:latin typeface="Helvetica" panose="020B0604020202020204" pitchFamily="34" charset="0"/>
                          <a:cs typeface="Helvetica" panose="020B0604020202020204" pitchFamily="34" charset="0"/>
                        </a:rPr>
                        <a:t>OS </a:t>
                      </a:r>
                      <a:r>
                        <a:rPr lang="en-US" sz="1800" baseline="0" dirty="0" err="1">
                          <a:latin typeface="Helvetica" panose="020B0604020202020204" pitchFamily="34" charset="0"/>
                          <a:cs typeface="Helvetica" panose="020B0604020202020204" pitchFamily="34" charset="0"/>
                        </a:rPr>
                        <a:t>fct</a:t>
                      </a:r>
                      <a:endParaRPr lang="en-US" sz="1800" b="1" dirty="0">
                        <a:solidFill>
                          <a:srgbClr val="FFFF00"/>
                        </a:solidFill>
                        <a:latin typeface="Helvetica" pitchFamily="34" charset="0"/>
                        <a:cs typeface="Helvetica" pitchFamily="34" charset="0"/>
                      </a:endParaRPr>
                    </a:p>
                  </a:txBody>
                  <a:tcPr/>
                </a:tc>
                <a:tc>
                  <a:txBody>
                    <a:bodyPr/>
                    <a:lstStyle/>
                    <a:p>
                      <a:pPr algn="ctr"/>
                      <a:r>
                        <a:rPr lang="en-US" sz="1800" dirty="0">
                          <a:latin typeface="Helvetica" panose="020B0604020202020204" pitchFamily="34" charset="0"/>
                          <a:cs typeface="Helvetica" panose="020B0604020202020204" pitchFamily="34" charset="0"/>
                        </a:rPr>
                        <a:t>Kernel</a:t>
                      </a:r>
                    </a:p>
                    <a:p>
                      <a:pPr algn="ctr"/>
                      <a:r>
                        <a:rPr lang="en-US" sz="1800" dirty="0">
                          <a:latin typeface="Helvetica" panose="020B0604020202020204" pitchFamily="34" charset="0"/>
                          <a:cs typeface="Helvetica" panose="020B0604020202020204" pitchFamily="34" charset="0"/>
                        </a:rPr>
                        <a:t>LOC</a:t>
                      </a:r>
                      <a:endParaRPr lang="en-US" sz="1800" b="1" dirty="0">
                        <a:solidFill>
                          <a:srgbClr val="FFFF00"/>
                        </a:solidFill>
                        <a:latin typeface="Helvetica" pitchFamily="34" charset="0"/>
                        <a:cs typeface="Helvetica" pitchFamily="34" charset="0"/>
                      </a:endParaRPr>
                    </a:p>
                  </a:txBody>
                  <a:tcPr/>
                </a:tc>
                <a:tc>
                  <a:txBody>
                    <a:bodyPr/>
                    <a:lstStyle/>
                    <a:p>
                      <a:pPr algn="ctr"/>
                      <a:r>
                        <a:rPr lang="en-US" sz="1800" dirty="0">
                          <a:latin typeface="Helvetica" panose="020B0604020202020204" pitchFamily="34" charset="0"/>
                          <a:cs typeface="Helvetica" panose="020B0604020202020204" pitchFamily="34" charset="0"/>
                        </a:rPr>
                        <a:t>User</a:t>
                      </a:r>
                    </a:p>
                    <a:p>
                      <a:pPr algn="ctr"/>
                      <a:r>
                        <a:rPr lang="en-US" sz="1800" dirty="0">
                          <a:latin typeface="Helvetica" panose="020B0604020202020204" pitchFamily="34" charset="0"/>
                          <a:cs typeface="Helvetica" panose="020B0604020202020204" pitchFamily="34" charset="0"/>
                        </a:rPr>
                        <a:t>LOC</a:t>
                      </a:r>
                      <a:endParaRPr lang="en-US" sz="1800" b="1" dirty="0">
                        <a:solidFill>
                          <a:srgbClr val="FFFF00"/>
                        </a:solidFill>
                        <a:latin typeface="Helvetica" pitchFamily="34" charset="0"/>
                        <a:cs typeface="Helvetica" pitchFamily="34" charset="0"/>
                      </a:endParaRPr>
                    </a:p>
                  </a:txBody>
                  <a:tcPr/>
                </a:tc>
                <a:tc>
                  <a:txBody>
                    <a:bodyPr/>
                    <a:lstStyle/>
                    <a:p>
                      <a:pPr algn="ctr"/>
                      <a:r>
                        <a:rPr lang="en-US" sz="1800" dirty="0">
                          <a:latin typeface="Helvetica" panose="020B0604020202020204" pitchFamily="34" charset="0"/>
                          <a:cs typeface="Helvetica" panose="020B0604020202020204" pitchFamily="34" charset="0"/>
                        </a:rPr>
                        <a:t>Slow</a:t>
                      </a:r>
                      <a:r>
                        <a:rPr lang="en-US" sz="1800" baseline="0" dirty="0">
                          <a:latin typeface="Helvetica" panose="020B0604020202020204" pitchFamily="34" charset="0"/>
                          <a:cs typeface="Helvetica" panose="020B0604020202020204" pitchFamily="34" charset="0"/>
                        </a:rPr>
                        <a:t>-</a:t>
                      </a:r>
                      <a:br>
                        <a:rPr lang="en-US" sz="1800" baseline="0" dirty="0">
                          <a:latin typeface="Helvetica" panose="020B0604020202020204" pitchFamily="34" charset="0"/>
                          <a:cs typeface="Helvetica" panose="020B0604020202020204" pitchFamily="34" charset="0"/>
                        </a:rPr>
                      </a:br>
                      <a:r>
                        <a:rPr lang="en-US" sz="1800" baseline="0" dirty="0">
                          <a:latin typeface="Helvetica" panose="020B0604020202020204" pitchFamily="34" charset="0"/>
                          <a:cs typeface="Helvetica" panose="020B0604020202020204" pitchFamily="34" charset="0"/>
                        </a:rPr>
                        <a:t>down</a:t>
                      </a:r>
                      <a:endParaRPr lang="en-US" sz="1800" b="1" dirty="0">
                        <a:solidFill>
                          <a:srgbClr val="FFFF00"/>
                        </a:solidFill>
                        <a:latin typeface="Helvetica" pitchFamily="34" charset="0"/>
                        <a:cs typeface="Helvetica" pitchFamily="34" charset="0"/>
                      </a:endParaRPr>
                    </a:p>
                  </a:txBody>
                  <a:tcPr/>
                </a:tc>
                <a:extLst>
                  <a:ext uri="{0D108BD9-81ED-4DB2-BD59-A6C34878D82A}">
                    <a16:rowId xmlns:a16="http://schemas.microsoft.com/office/drawing/2014/main" val="10000"/>
                  </a:ext>
                </a:extLst>
              </a:tr>
              <a:tr h="542056">
                <a:tc>
                  <a:txBody>
                    <a:bodyPr/>
                    <a:lstStyle/>
                    <a:p>
                      <a:pPr algn="l"/>
                      <a:r>
                        <a:rPr lang="en-US" sz="1800" dirty="0">
                          <a:latin typeface="Helvetica" panose="020B0604020202020204" pitchFamily="34" charset="0"/>
                          <a:cs typeface="Helvetica" panose="020B0604020202020204" pitchFamily="34" charset="0"/>
                        </a:rPr>
                        <a:t>Modify sys </a:t>
                      </a:r>
                      <a:r>
                        <a:rPr lang="en-US" sz="1800" baseline="0" dirty="0">
                          <a:latin typeface="Helvetica" panose="020B0604020202020204" pitchFamily="34" charset="0"/>
                          <a:cs typeface="Helvetica" panose="020B0604020202020204" pitchFamily="34" charset="0"/>
                        </a:rPr>
                        <a:t>calls</a:t>
                      </a:r>
                      <a:endParaRPr lang="en-US" sz="1800" b="1" dirty="0">
                        <a:latin typeface="Helvetica" pitchFamily="34" charset="0"/>
                        <a:cs typeface="Helvetica" pitchFamily="34" charset="0"/>
                      </a:endParaRPr>
                    </a:p>
                  </a:txBody>
                  <a:tcPr anchor="ctr"/>
                </a:tc>
                <a:tc>
                  <a:txBody>
                    <a:bodyPr/>
                    <a:lstStyle/>
                    <a:p>
                      <a:pPr algn="l"/>
                      <a:r>
                        <a:rPr lang="en-US" sz="1800" dirty="0">
                          <a:latin typeface="Helvetica" panose="020B0604020202020204" pitchFamily="34" charset="0"/>
                          <a:cs typeface="Helvetica" panose="020B0604020202020204" pitchFamily="34" charset="0"/>
                        </a:rPr>
                        <a:t>KTHREAD</a:t>
                      </a:r>
                      <a:endParaRPr lang="en-US" sz="1800" b="1" dirty="0">
                        <a:latin typeface="Helvetica" pitchFamily="34" charset="0"/>
                        <a:cs typeface="Helvetica" pitchFamily="34" charset="0"/>
                      </a:endParaRPr>
                    </a:p>
                  </a:txBody>
                  <a:tcPr anchor="ctr"/>
                </a:tc>
                <a:tc>
                  <a:txBody>
                    <a:bodyPr/>
                    <a:lstStyle/>
                    <a:p>
                      <a:pPr algn="ctr"/>
                      <a:r>
                        <a:rPr lang="en-US" sz="1800" dirty="0">
                          <a:latin typeface="Helvetica" panose="020B0604020202020204" pitchFamily="34" charset="0"/>
                          <a:cs typeface="Helvetica" panose="020B0604020202020204" pitchFamily="34" charset="0"/>
                        </a:rPr>
                        <a:t>No</a:t>
                      </a:r>
                      <a:endParaRPr lang="en-US" sz="1800" b="1" dirty="0">
                        <a:latin typeface="Helvetica" pitchFamily="34" charset="0"/>
                        <a:cs typeface="Helvetica" pitchFamily="34" charset="0"/>
                      </a:endParaRPr>
                    </a:p>
                  </a:txBody>
                  <a:tcPr anchor="ctr"/>
                </a:tc>
                <a:tc>
                  <a:txBody>
                    <a:bodyPr/>
                    <a:lstStyle/>
                    <a:p>
                      <a:pPr algn="r"/>
                      <a:r>
                        <a:rPr lang="en-US" sz="1800" dirty="0">
                          <a:latin typeface="Helvetica" panose="020B0604020202020204" pitchFamily="34" charset="0"/>
                          <a:cs typeface="Helvetica" panose="020B0604020202020204" pitchFamily="34" charset="0"/>
                        </a:rPr>
                        <a:t>370</a:t>
                      </a:r>
                      <a:endParaRPr lang="en-US" sz="1800" b="1" dirty="0">
                        <a:latin typeface="Helvetica" pitchFamily="34" charset="0"/>
                        <a:cs typeface="Helvetica" pitchFamily="34" charset="0"/>
                      </a:endParaRPr>
                    </a:p>
                  </a:txBody>
                  <a:tcPr anchor="ctr"/>
                </a:tc>
                <a:tc>
                  <a:txBody>
                    <a:bodyPr/>
                    <a:lstStyle/>
                    <a:p>
                      <a:pPr algn="r"/>
                      <a:r>
                        <a:rPr lang="en-US" sz="1800" dirty="0">
                          <a:latin typeface="Helvetica" panose="020B0604020202020204" pitchFamily="34" charset="0"/>
                          <a:cs typeface="Helvetica" panose="020B0604020202020204" pitchFamily="34" charset="0"/>
                        </a:rPr>
                        <a:t>1,684</a:t>
                      </a:r>
                      <a:endParaRPr lang="en-US" sz="1800" b="1" dirty="0">
                        <a:latin typeface="Helvetica" pitchFamily="34" charset="0"/>
                        <a:cs typeface="Helvetica" pitchFamily="34" charset="0"/>
                      </a:endParaRPr>
                    </a:p>
                  </a:txBody>
                  <a:tcPr anchor="ctr"/>
                </a:tc>
                <a:tc>
                  <a:txBody>
                    <a:bodyPr/>
                    <a:lstStyle/>
                    <a:p>
                      <a:pPr algn="r"/>
                      <a:r>
                        <a:rPr lang="en-US" sz="1800" dirty="0">
                          <a:latin typeface="Helvetica" panose="020B0604020202020204" pitchFamily="34" charset="0"/>
                          <a:cs typeface="Helvetica" panose="020B0604020202020204" pitchFamily="34" charset="0"/>
                        </a:rPr>
                        <a:t>35.3</a:t>
                      </a:r>
                      <a:endParaRPr lang="en-US" sz="1800" b="1" dirty="0">
                        <a:latin typeface="Helvetica" pitchFamily="34" charset="0"/>
                        <a:cs typeface="Helvetica" pitchFamily="34" charset="0"/>
                      </a:endParaRPr>
                    </a:p>
                  </a:txBody>
                  <a:tcPr anchor="ctr"/>
                </a:tc>
                <a:extLst>
                  <a:ext uri="{0D108BD9-81ED-4DB2-BD59-A6C34878D82A}">
                    <a16:rowId xmlns:a16="http://schemas.microsoft.com/office/drawing/2014/main" val="10001"/>
                  </a:ext>
                </a:extLst>
              </a:tr>
              <a:tr h="542056">
                <a:tc>
                  <a:txBody>
                    <a:bodyPr/>
                    <a:lstStyle/>
                    <a:p>
                      <a:pPr algn="l"/>
                      <a:r>
                        <a:rPr lang="en-US" sz="1800" dirty="0">
                          <a:latin typeface="Helvetica" panose="020B0604020202020204" pitchFamily="34" charset="0"/>
                          <a:cs typeface="Helvetica" panose="020B0604020202020204" pitchFamily="34" charset="0"/>
                        </a:rPr>
                        <a:t>Modify sys calls (MDL)</a:t>
                      </a:r>
                      <a:endParaRPr lang="en-US" sz="1800" b="1" dirty="0">
                        <a:latin typeface="Helvetica" pitchFamily="34" charset="0"/>
                        <a:cs typeface="Helvetica" pitchFamily="34" charset="0"/>
                      </a:endParaRPr>
                    </a:p>
                  </a:txBody>
                  <a:tcPr anchor="ctr"/>
                </a:tc>
                <a:tc>
                  <a:txBody>
                    <a:bodyPr/>
                    <a:lstStyle/>
                    <a:p>
                      <a:pPr algn="l"/>
                      <a:r>
                        <a:rPr lang="en-US" sz="1800" dirty="0">
                          <a:latin typeface="Helvetica" panose="020B0604020202020204" pitchFamily="34" charset="0"/>
                          <a:cs typeface="Helvetica" panose="020B0604020202020204" pitchFamily="34" charset="0"/>
                        </a:rPr>
                        <a:t>SSDT</a:t>
                      </a:r>
                      <a:endParaRPr lang="en-US" sz="1800" b="1" dirty="0">
                        <a:latin typeface="Helvetica" pitchFamily="34" charset="0"/>
                        <a:cs typeface="Helvetica" pitchFamily="34" charset="0"/>
                      </a:endParaRPr>
                    </a:p>
                  </a:txBody>
                  <a:tcPr anchor="ctr"/>
                </a:tc>
                <a:tc>
                  <a:txBody>
                    <a:bodyPr/>
                    <a:lstStyle/>
                    <a:p>
                      <a:pPr algn="ctr"/>
                      <a:r>
                        <a:rPr lang="en-US" sz="1800" dirty="0">
                          <a:latin typeface="Helvetica" panose="020B0604020202020204" pitchFamily="34" charset="0"/>
                          <a:cs typeface="Helvetica" panose="020B0604020202020204" pitchFamily="34" charset="0"/>
                        </a:rPr>
                        <a:t>Yes</a:t>
                      </a:r>
                      <a:endParaRPr lang="en-US" sz="1800" b="1" dirty="0">
                        <a:latin typeface="Helvetica" pitchFamily="34" charset="0"/>
                        <a:cs typeface="Helvetica" pitchFamily="34" charset="0"/>
                      </a:endParaRPr>
                    </a:p>
                  </a:txBody>
                  <a:tcPr anchor="ctr"/>
                </a:tc>
                <a:tc>
                  <a:txBody>
                    <a:bodyPr/>
                    <a:lstStyle/>
                    <a:p>
                      <a:pPr algn="r"/>
                      <a:r>
                        <a:rPr lang="en-US" sz="1800" dirty="0">
                          <a:latin typeface="Helvetica" panose="020B0604020202020204" pitchFamily="34" charset="0"/>
                          <a:cs typeface="Helvetica" panose="020B0604020202020204" pitchFamily="34" charset="0"/>
                        </a:rPr>
                        <a:t>417</a:t>
                      </a:r>
                      <a:endParaRPr lang="en-US" sz="1800" b="1" dirty="0">
                        <a:latin typeface="Helvetica" pitchFamily="34" charset="0"/>
                        <a:cs typeface="Helvetica" pitchFamily="34" charset="0"/>
                      </a:endParaRPr>
                    </a:p>
                  </a:txBody>
                  <a:tcPr anchor="ctr"/>
                </a:tc>
                <a:tc>
                  <a:txBody>
                    <a:bodyPr/>
                    <a:lstStyle/>
                    <a:p>
                      <a:pPr algn="r"/>
                      <a:r>
                        <a:rPr lang="en-US" sz="1800" dirty="0">
                          <a:latin typeface="Helvetica" panose="020B0604020202020204" pitchFamily="34" charset="0"/>
                          <a:cs typeface="Helvetica" panose="020B0604020202020204" pitchFamily="34" charset="0"/>
                        </a:rPr>
                        <a:t>1,684</a:t>
                      </a:r>
                      <a:endParaRPr lang="en-US" sz="1800" b="1" dirty="0">
                        <a:latin typeface="Helvetica" pitchFamily="34" charset="0"/>
                        <a:cs typeface="Helvetica" pitchFamily="34" charset="0"/>
                      </a:endParaRPr>
                    </a:p>
                  </a:txBody>
                  <a:tcPr anchor="ctr"/>
                </a:tc>
                <a:tc>
                  <a:txBody>
                    <a:bodyPr/>
                    <a:lstStyle/>
                    <a:p>
                      <a:pPr algn="r"/>
                      <a:r>
                        <a:rPr lang="en-US" sz="1800" dirty="0">
                          <a:latin typeface="Helvetica" panose="020B0604020202020204" pitchFamily="34" charset="0"/>
                          <a:cs typeface="Helvetica" panose="020B0604020202020204" pitchFamily="34" charset="0"/>
                        </a:rPr>
                        <a:t>38.7</a:t>
                      </a:r>
                      <a:endParaRPr lang="en-US" sz="1800" b="1" dirty="0">
                        <a:latin typeface="Helvetica" pitchFamily="34" charset="0"/>
                        <a:cs typeface="Helvetica" pitchFamily="34" charset="0"/>
                      </a:endParaRPr>
                    </a:p>
                  </a:txBody>
                  <a:tcPr anchor="ctr"/>
                </a:tc>
                <a:extLst>
                  <a:ext uri="{0D108BD9-81ED-4DB2-BD59-A6C34878D82A}">
                    <a16:rowId xmlns:a16="http://schemas.microsoft.com/office/drawing/2014/main" val="10002"/>
                  </a:ext>
                </a:extLst>
              </a:tr>
              <a:tr h="542056">
                <a:tc>
                  <a:txBody>
                    <a:bodyPr/>
                    <a:lstStyle/>
                    <a:p>
                      <a:pPr algn="l"/>
                      <a:r>
                        <a:rPr lang="en-US" sz="1800" dirty="0">
                          <a:latin typeface="Helvetica" panose="020B0604020202020204" pitchFamily="34" charset="0"/>
                          <a:cs typeface="Helvetica" panose="020B0604020202020204" pitchFamily="34" charset="0"/>
                        </a:rPr>
                        <a:t>DKOM object</a:t>
                      </a:r>
                      <a:r>
                        <a:rPr lang="en-US" sz="1800" baseline="0" dirty="0">
                          <a:latin typeface="Helvetica" panose="020B0604020202020204" pitchFamily="34" charset="0"/>
                          <a:cs typeface="Helvetica" panose="020B0604020202020204" pitchFamily="34" charset="0"/>
                        </a:rPr>
                        <a:t> hiding</a:t>
                      </a:r>
                      <a:endParaRPr lang="en-US" sz="1800" b="1" dirty="0">
                        <a:latin typeface="Helvetica" pitchFamily="34" charset="0"/>
                        <a:cs typeface="Helvetica" pitchFamily="34" charset="0"/>
                      </a:endParaRPr>
                    </a:p>
                  </a:txBody>
                  <a:tcPr anchor="ctr"/>
                </a:tc>
                <a:tc>
                  <a:txBody>
                    <a:bodyPr/>
                    <a:lstStyle/>
                    <a:p>
                      <a:pPr algn="l"/>
                      <a:r>
                        <a:rPr lang="en-US" sz="1800" dirty="0">
                          <a:latin typeface="Helvetica" panose="020B0604020202020204" pitchFamily="34" charset="0"/>
                          <a:cs typeface="Helvetica" panose="020B0604020202020204" pitchFamily="34" charset="0"/>
                        </a:rPr>
                        <a:t>EPROCESS</a:t>
                      </a:r>
                    </a:p>
                    <a:p>
                      <a:pPr algn="l"/>
                      <a:r>
                        <a:rPr lang="en-US" sz="1800" dirty="0">
                          <a:latin typeface="Helvetica" panose="020B0604020202020204" pitchFamily="34" charset="0"/>
                          <a:cs typeface="Helvetica" panose="020B0604020202020204" pitchFamily="34" charset="0"/>
                        </a:rPr>
                        <a:t>DRIVER_OBJECT</a:t>
                      </a:r>
                      <a:endParaRPr lang="en-US" sz="1800" b="1" dirty="0">
                        <a:latin typeface="Helvetica" pitchFamily="34" charset="0"/>
                        <a:cs typeface="Helvetica" pitchFamily="34" charset="0"/>
                      </a:endParaRPr>
                    </a:p>
                  </a:txBody>
                  <a:tcPr anchor="ctr"/>
                </a:tc>
                <a:tc>
                  <a:txBody>
                    <a:bodyPr/>
                    <a:lstStyle/>
                    <a:p>
                      <a:pPr algn="ctr"/>
                      <a:endParaRPr lang="en-US" sz="1800" dirty="0">
                        <a:latin typeface="Helvetica" panose="020B0604020202020204" pitchFamily="34" charset="0"/>
                        <a:cs typeface="Helvetica" panose="020B0604020202020204" pitchFamily="34" charset="0"/>
                      </a:endParaRPr>
                    </a:p>
                    <a:p>
                      <a:pPr algn="ctr"/>
                      <a:r>
                        <a:rPr lang="en-US" sz="1800" dirty="0">
                          <a:latin typeface="Helvetica" panose="020B0604020202020204" pitchFamily="34" charset="0"/>
                          <a:cs typeface="Helvetica" panose="020B0604020202020204" pitchFamily="34" charset="0"/>
                        </a:rPr>
                        <a:t>No</a:t>
                      </a:r>
                      <a:endParaRPr lang="en-US" sz="1800" b="1" dirty="0">
                        <a:latin typeface="Helvetica" pitchFamily="34" charset="0"/>
                        <a:cs typeface="Helvetica" pitchFamily="34" charset="0"/>
                      </a:endParaRPr>
                    </a:p>
                  </a:txBody>
                  <a:tcPr anchor="ctr"/>
                </a:tc>
                <a:tc>
                  <a:txBody>
                    <a:bodyPr/>
                    <a:lstStyle/>
                    <a:p>
                      <a:pPr algn="r"/>
                      <a:endParaRPr lang="en-US" sz="1800" dirty="0">
                        <a:latin typeface="Helvetica" panose="020B0604020202020204" pitchFamily="34" charset="0"/>
                        <a:cs typeface="Helvetica" panose="020B0604020202020204" pitchFamily="34" charset="0"/>
                      </a:endParaRPr>
                    </a:p>
                    <a:p>
                      <a:pPr algn="r"/>
                      <a:r>
                        <a:rPr lang="en-US" sz="1800" dirty="0">
                          <a:latin typeface="Helvetica" panose="020B0604020202020204" pitchFamily="34" charset="0"/>
                          <a:cs typeface="Helvetica" panose="020B0604020202020204" pitchFamily="34" charset="0"/>
                        </a:rPr>
                        <a:t>96</a:t>
                      </a:r>
                      <a:endParaRPr lang="en-US" sz="1800" b="1" dirty="0">
                        <a:latin typeface="Helvetica" pitchFamily="34" charset="0"/>
                        <a:cs typeface="Helvetica" pitchFamily="34" charset="0"/>
                      </a:endParaRPr>
                    </a:p>
                  </a:txBody>
                  <a:tcPr anchor="ctr"/>
                </a:tc>
                <a:tc>
                  <a:txBody>
                    <a:bodyPr/>
                    <a:lstStyle/>
                    <a:p>
                      <a:pPr algn="r"/>
                      <a:endParaRPr lang="en-US" sz="1800" dirty="0">
                        <a:latin typeface="Helvetica" panose="020B0604020202020204" pitchFamily="34" charset="0"/>
                        <a:cs typeface="Helvetica" panose="020B0604020202020204" pitchFamily="34" charset="0"/>
                      </a:endParaRPr>
                    </a:p>
                    <a:p>
                      <a:pPr algn="r"/>
                      <a:r>
                        <a:rPr lang="en-US" sz="1800" dirty="0">
                          <a:latin typeface="Helvetica" panose="020B0604020202020204" pitchFamily="34" charset="0"/>
                          <a:cs typeface="Helvetica" panose="020B0604020202020204" pitchFamily="34" charset="0"/>
                        </a:rPr>
                        <a:t>451</a:t>
                      </a:r>
                      <a:endParaRPr lang="en-US" sz="1800" b="1" dirty="0">
                        <a:latin typeface="Helvetica" pitchFamily="34" charset="0"/>
                        <a:cs typeface="Helvetica" pitchFamily="34" charset="0"/>
                      </a:endParaRPr>
                    </a:p>
                  </a:txBody>
                  <a:tcPr anchor="ctr"/>
                </a:tc>
                <a:tc>
                  <a:txBody>
                    <a:bodyPr/>
                    <a:lstStyle/>
                    <a:p>
                      <a:pPr algn="r"/>
                      <a:endParaRPr lang="en-US" sz="1800" dirty="0">
                        <a:latin typeface="Helvetica" panose="020B0604020202020204" pitchFamily="34" charset="0"/>
                        <a:cs typeface="Helvetica" panose="020B0604020202020204" pitchFamily="34" charset="0"/>
                      </a:endParaRPr>
                    </a:p>
                    <a:p>
                      <a:pPr algn="r"/>
                      <a:r>
                        <a:rPr lang="en-US" sz="1800" dirty="0">
                          <a:latin typeface="Helvetica" panose="020B0604020202020204" pitchFamily="34" charset="0"/>
                          <a:cs typeface="Helvetica" panose="020B0604020202020204" pitchFamily="34" charset="0"/>
                        </a:rPr>
                        <a:t>28.2</a:t>
                      </a:r>
                      <a:endParaRPr lang="en-US" sz="1800" b="1" dirty="0">
                        <a:latin typeface="Helvetica" pitchFamily="34" charset="0"/>
                        <a:cs typeface="Helvetica" pitchFamily="34" charset="0"/>
                      </a:endParaRPr>
                    </a:p>
                  </a:txBody>
                  <a:tcPr anchor="ctr"/>
                </a:tc>
                <a:extLst>
                  <a:ext uri="{0D108BD9-81ED-4DB2-BD59-A6C34878D82A}">
                    <a16:rowId xmlns:a16="http://schemas.microsoft.com/office/drawing/2014/main" val="10003"/>
                  </a:ext>
                </a:extLst>
              </a:tr>
              <a:tr h="542056">
                <a:tc>
                  <a:txBody>
                    <a:bodyPr/>
                    <a:lstStyle/>
                    <a:p>
                      <a:pPr algn="l"/>
                      <a:r>
                        <a:rPr lang="en-US" sz="1800" dirty="0">
                          <a:latin typeface="Helvetica" panose="020B0604020202020204" pitchFamily="34" charset="0"/>
                          <a:cs typeface="Helvetica" panose="020B0604020202020204" pitchFamily="34" charset="0"/>
                        </a:rPr>
                        <a:t>DKSM renaming</a:t>
                      </a:r>
                      <a:endParaRPr lang="en-US" sz="1800" b="1" dirty="0">
                        <a:latin typeface="Helvetica" pitchFamily="34" charset="0"/>
                        <a:cs typeface="Helvetica" pitchFamily="34" charset="0"/>
                      </a:endParaRPr>
                    </a:p>
                  </a:txBody>
                  <a:tcPr anchor="ctr"/>
                </a:tc>
                <a:tc>
                  <a:txBody>
                    <a:bodyPr/>
                    <a:lstStyle/>
                    <a:p>
                      <a:pPr algn="l"/>
                      <a:r>
                        <a:rPr lang="en-US" sz="1800" dirty="0">
                          <a:latin typeface="Helvetica" panose="020B0604020202020204" pitchFamily="34" charset="0"/>
                          <a:cs typeface="Helvetica" panose="020B0604020202020204" pitchFamily="34" charset="0"/>
                        </a:rPr>
                        <a:t>EPROCESS</a:t>
                      </a:r>
                      <a:endParaRPr lang="en-US" sz="1800" b="1" dirty="0">
                        <a:latin typeface="Helvetica" pitchFamily="34" charset="0"/>
                        <a:cs typeface="Helvetica" pitchFamily="34" charset="0"/>
                      </a:endParaRPr>
                    </a:p>
                  </a:txBody>
                  <a:tcPr anchor="ctr"/>
                </a:tc>
                <a:tc>
                  <a:txBody>
                    <a:bodyPr/>
                    <a:lstStyle/>
                    <a:p>
                      <a:pPr algn="ctr"/>
                      <a:r>
                        <a:rPr lang="en-US" sz="1800" dirty="0">
                          <a:latin typeface="Helvetica" panose="020B0604020202020204" pitchFamily="34" charset="0"/>
                          <a:cs typeface="Helvetica" panose="020B0604020202020204" pitchFamily="34" charset="0"/>
                        </a:rPr>
                        <a:t>No</a:t>
                      </a:r>
                      <a:endParaRPr lang="en-US" sz="1800" b="1" dirty="0">
                        <a:latin typeface="Helvetica" pitchFamily="34" charset="0"/>
                        <a:cs typeface="Helvetica" pitchFamily="34" charset="0"/>
                      </a:endParaRPr>
                    </a:p>
                  </a:txBody>
                  <a:tcPr anchor="ctr"/>
                </a:tc>
                <a:tc>
                  <a:txBody>
                    <a:bodyPr/>
                    <a:lstStyle/>
                    <a:p>
                      <a:pPr algn="r"/>
                      <a:r>
                        <a:rPr lang="en-US" sz="1800" dirty="0">
                          <a:latin typeface="Helvetica" panose="020B0604020202020204" pitchFamily="34" charset="0"/>
                          <a:cs typeface="Helvetica" panose="020B0604020202020204" pitchFamily="34" charset="0"/>
                        </a:rPr>
                        <a:t>111</a:t>
                      </a:r>
                      <a:endParaRPr lang="en-US" sz="1800" b="1" dirty="0">
                        <a:latin typeface="Helvetica" pitchFamily="34" charset="0"/>
                        <a:cs typeface="Helvetica" pitchFamily="34" charset="0"/>
                      </a:endParaRPr>
                    </a:p>
                  </a:txBody>
                  <a:tcPr anchor="ctr"/>
                </a:tc>
                <a:tc>
                  <a:txBody>
                    <a:bodyPr/>
                    <a:lstStyle/>
                    <a:p>
                      <a:pPr algn="r"/>
                      <a:r>
                        <a:rPr lang="en-US" sz="1800" dirty="0">
                          <a:latin typeface="Helvetica" panose="020B0604020202020204" pitchFamily="34" charset="0"/>
                          <a:cs typeface="Helvetica" panose="020B0604020202020204" pitchFamily="34" charset="0"/>
                        </a:rPr>
                        <a:t>451</a:t>
                      </a:r>
                      <a:endParaRPr lang="en-US" sz="1800" b="1" dirty="0">
                        <a:latin typeface="Helvetica" pitchFamily="34" charset="0"/>
                        <a:cs typeface="Helvetica" pitchFamily="34" charset="0"/>
                      </a:endParaRPr>
                    </a:p>
                  </a:txBody>
                  <a:tcPr anchor="ctr"/>
                </a:tc>
                <a:tc>
                  <a:txBody>
                    <a:bodyPr/>
                    <a:lstStyle/>
                    <a:p>
                      <a:pPr algn="r"/>
                      <a:r>
                        <a:rPr lang="en-US" sz="1800" dirty="0">
                          <a:latin typeface="Helvetica" panose="020B0604020202020204" pitchFamily="34" charset="0"/>
                          <a:cs typeface="Helvetica" panose="020B0604020202020204" pitchFamily="34" charset="0"/>
                        </a:rPr>
                        <a:t>20.6</a:t>
                      </a:r>
                      <a:endParaRPr lang="en-US" sz="1800" b="1" dirty="0">
                        <a:latin typeface="Helvetica" pitchFamily="34" charset="0"/>
                        <a:cs typeface="Helvetica" pitchFamily="34" charset="0"/>
                      </a:endParaRPr>
                    </a:p>
                  </a:txBody>
                  <a:tcPr anchor="ctr"/>
                </a:tc>
                <a:extLst>
                  <a:ext uri="{0D108BD9-81ED-4DB2-BD59-A6C34878D82A}">
                    <a16:rowId xmlns:a16="http://schemas.microsoft.com/office/drawing/2014/main" val="10004"/>
                  </a:ext>
                </a:extLst>
              </a:tr>
              <a:tr h="542056">
                <a:tc>
                  <a:txBody>
                    <a:bodyPr/>
                    <a:lstStyle/>
                    <a:p>
                      <a:pPr algn="l"/>
                      <a:r>
                        <a:rPr lang="en-US" sz="1800" dirty="0">
                          <a:latin typeface="Helvetica" panose="020B0604020202020204" pitchFamily="34" charset="0"/>
                          <a:cs typeface="Helvetica" panose="020B0604020202020204" pitchFamily="34" charset="0"/>
                        </a:rPr>
                        <a:t>Privilege escalation</a:t>
                      </a:r>
                      <a:endParaRPr lang="en-US" sz="1800" b="1" dirty="0">
                        <a:latin typeface="Helvetica" pitchFamily="34" charset="0"/>
                        <a:cs typeface="Helvetica" pitchFamily="34" charset="0"/>
                      </a:endParaRPr>
                    </a:p>
                  </a:txBody>
                  <a:tcPr anchor="ctr"/>
                </a:tc>
                <a:tc>
                  <a:txBody>
                    <a:bodyPr/>
                    <a:lstStyle/>
                    <a:p>
                      <a:pPr algn="l"/>
                      <a:r>
                        <a:rPr lang="en-US" sz="1800" dirty="0">
                          <a:latin typeface="Helvetica" panose="020B0604020202020204" pitchFamily="34" charset="0"/>
                          <a:cs typeface="Helvetica" panose="020B0604020202020204" pitchFamily="34" charset="0"/>
                        </a:rPr>
                        <a:t>EPROCESS</a:t>
                      </a:r>
                      <a:endParaRPr lang="en-US" sz="1800" b="1" dirty="0">
                        <a:latin typeface="Helvetica" pitchFamily="34" charset="0"/>
                        <a:cs typeface="Helvetica" pitchFamily="34" charset="0"/>
                      </a:endParaRPr>
                    </a:p>
                  </a:txBody>
                  <a:tcPr anchor="ctr"/>
                </a:tc>
                <a:tc>
                  <a:txBody>
                    <a:bodyPr/>
                    <a:lstStyle/>
                    <a:p>
                      <a:pPr algn="ctr"/>
                      <a:r>
                        <a:rPr lang="en-US" sz="1800" dirty="0">
                          <a:latin typeface="Helvetica" panose="020B0604020202020204" pitchFamily="34" charset="0"/>
                          <a:cs typeface="Helvetica" panose="020B0604020202020204" pitchFamily="34" charset="0"/>
                        </a:rPr>
                        <a:t>No</a:t>
                      </a:r>
                      <a:endParaRPr lang="en-US" sz="1800" b="1" dirty="0">
                        <a:latin typeface="Helvetica" pitchFamily="34" charset="0"/>
                        <a:cs typeface="Helvetica" pitchFamily="34" charset="0"/>
                      </a:endParaRPr>
                    </a:p>
                  </a:txBody>
                  <a:tcPr anchor="ctr"/>
                </a:tc>
                <a:tc>
                  <a:txBody>
                    <a:bodyPr/>
                    <a:lstStyle/>
                    <a:p>
                      <a:pPr algn="r"/>
                      <a:r>
                        <a:rPr lang="en-US" sz="1800" dirty="0">
                          <a:latin typeface="Helvetica" panose="020B0604020202020204" pitchFamily="34" charset="0"/>
                          <a:cs typeface="Helvetica" panose="020B0604020202020204" pitchFamily="34" charset="0"/>
                        </a:rPr>
                        <a:t>0</a:t>
                      </a:r>
                      <a:endParaRPr lang="en-US" sz="1800" b="1" dirty="0">
                        <a:latin typeface="Helvetica" pitchFamily="34" charset="0"/>
                        <a:cs typeface="Helvetica" pitchFamily="34" charset="0"/>
                      </a:endParaRPr>
                    </a:p>
                  </a:txBody>
                  <a:tcPr anchor="ctr"/>
                </a:tc>
                <a:tc>
                  <a:txBody>
                    <a:bodyPr/>
                    <a:lstStyle/>
                    <a:p>
                      <a:pPr algn="r"/>
                      <a:r>
                        <a:rPr lang="en-US" sz="1800" dirty="0">
                          <a:latin typeface="Helvetica" panose="020B0604020202020204" pitchFamily="34" charset="0"/>
                          <a:cs typeface="Helvetica" panose="020B0604020202020204" pitchFamily="34" charset="0"/>
                        </a:rPr>
                        <a:t>149</a:t>
                      </a:r>
                      <a:endParaRPr lang="en-US" sz="1800" b="1" dirty="0">
                        <a:latin typeface="Helvetica" pitchFamily="34" charset="0"/>
                        <a:cs typeface="Helvetica" pitchFamily="34" charset="0"/>
                      </a:endParaRPr>
                    </a:p>
                  </a:txBody>
                  <a:tcPr anchor="ctr"/>
                </a:tc>
                <a:tc>
                  <a:txBody>
                    <a:bodyPr/>
                    <a:lstStyle/>
                    <a:p>
                      <a:pPr algn="r"/>
                      <a:r>
                        <a:rPr lang="en-US" sz="1800" dirty="0">
                          <a:latin typeface="Helvetica" panose="020B0604020202020204" pitchFamily="34" charset="0"/>
                          <a:cs typeface="Helvetica" panose="020B0604020202020204" pitchFamily="34" charset="0"/>
                        </a:rPr>
                        <a:t>25.2</a:t>
                      </a:r>
                      <a:endParaRPr lang="en-US" sz="1800" b="1" dirty="0">
                        <a:latin typeface="Helvetica" pitchFamily="34" charset="0"/>
                        <a:cs typeface="Helvetica" pitchFamily="34" charset="0"/>
                      </a:endParaRPr>
                    </a:p>
                  </a:txBody>
                  <a:tcPr anchor="ctr"/>
                </a:tc>
                <a:extLst>
                  <a:ext uri="{0D108BD9-81ED-4DB2-BD59-A6C34878D82A}">
                    <a16:rowId xmlns:a16="http://schemas.microsoft.com/office/drawing/2014/main" val="10005"/>
                  </a:ext>
                </a:extLst>
              </a:tr>
              <a:tr h="542056">
                <a:tc>
                  <a:txBody>
                    <a:bodyPr/>
                    <a:lstStyle/>
                    <a:p>
                      <a:pPr algn="l"/>
                      <a:r>
                        <a:rPr lang="en-US" sz="1800" dirty="0">
                          <a:latin typeface="Helvetica" panose="020B0604020202020204" pitchFamily="34" charset="0"/>
                          <a:cs typeface="Helvetica" panose="020B0604020202020204" pitchFamily="34" charset="0"/>
                        </a:rPr>
                        <a:t>User-mode</a:t>
                      </a:r>
                      <a:r>
                        <a:rPr lang="en-US" sz="1800" baseline="0" dirty="0">
                          <a:latin typeface="Helvetica" panose="020B0604020202020204" pitchFamily="34" charset="0"/>
                          <a:cs typeface="Helvetica" panose="020B0604020202020204" pitchFamily="34" charset="0"/>
                        </a:rPr>
                        <a:t> unhook</a:t>
                      </a:r>
                      <a:endParaRPr lang="en-US" sz="1800" b="1" dirty="0">
                        <a:latin typeface="Helvetica" pitchFamily="34" charset="0"/>
                        <a:cs typeface="Helvetica" pitchFamily="34" charset="0"/>
                      </a:endParaRPr>
                    </a:p>
                  </a:txBody>
                  <a:tcPr anchor="ctr"/>
                </a:tc>
                <a:tc>
                  <a:txBody>
                    <a:bodyPr/>
                    <a:lstStyle/>
                    <a:p>
                      <a:pPr algn="l"/>
                      <a:r>
                        <a:rPr lang="en-US" sz="1800" dirty="0">
                          <a:latin typeface="Helvetica" panose="020B0604020202020204" pitchFamily="34" charset="0"/>
                          <a:cs typeface="Helvetica" panose="020B0604020202020204" pitchFamily="34" charset="0"/>
                        </a:rPr>
                        <a:t>SSDT</a:t>
                      </a:r>
                      <a:endParaRPr lang="en-US" sz="1800" b="1" dirty="0">
                        <a:latin typeface="Helvetica" pitchFamily="34" charset="0"/>
                        <a:cs typeface="Helvetica" pitchFamily="34" charset="0"/>
                      </a:endParaRPr>
                    </a:p>
                  </a:txBody>
                  <a:tcPr anchor="ctr"/>
                </a:tc>
                <a:tc>
                  <a:txBody>
                    <a:bodyPr/>
                    <a:lstStyle/>
                    <a:p>
                      <a:pPr algn="ctr"/>
                      <a:r>
                        <a:rPr lang="en-US" sz="1800" dirty="0">
                          <a:latin typeface="Helvetica" panose="020B0604020202020204" pitchFamily="34" charset="0"/>
                          <a:cs typeface="Helvetica" panose="020B0604020202020204" pitchFamily="34" charset="0"/>
                        </a:rPr>
                        <a:t>Yes</a:t>
                      </a:r>
                      <a:endParaRPr lang="en-US" sz="1800" b="1" dirty="0">
                        <a:latin typeface="Helvetica" pitchFamily="34" charset="0"/>
                        <a:cs typeface="Helvetica" pitchFamily="34" charset="0"/>
                      </a:endParaRPr>
                    </a:p>
                  </a:txBody>
                  <a:tcPr anchor="ctr"/>
                </a:tc>
                <a:tc>
                  <a:txBody>
                    <a:bodyPr/>
                    <a:lstStyle/>
                    <a:p>
                      <a:pPr algn="r"/>
                      <a:r>
                        <a:rPr lang="en-US" sz="1800" dirty="0">
                          <a:latin typeface="Helvetica" panose="020B0604020202020204" pitchFamily="34" charset="0"/>
                          <a:cs typeface="Helvetica" panose="020B0604020202020204" pitchFamily="34" charset="0"/>
                        </a:rPr>
                        <a:t>0</a:t>
                      </a:r>
                      <a:endParaRPr lang="en-US" sz="1800" b="1" dirty="0">
                        <a:latin typeface="Helvetica" pitchFamily="34" charset="0"/>
                        <a:cs typeface="Helvetica" pitchFamily="34" charset="0"/>
                      </a:endParaRPr>
                    </a:p>
                  </a:txBody>
                  <a:tcPr anchor="ctr"/>
                </a:tc>
                <a:tc>
                  <a:txBody>
                    <a:bodyPr/>
                    <a:lstStyle/>
                    <a:p>
                      <a:pPr algn="r"/>
                      <a:r>
                        <a:rPr lang="en-US" sz="1800" dirty="0">
                          <a:latin typeface="Helvetica" panose="020B0604020202020204" pitchFamily="34" charset="0"/>
                          <a:cs typeface="Helvetica" panose="020B0604020202020204" pitchFamily="34" charset="0"/>
                        </a:rPr>
                        <a:t>710</a:t>
                      </a:r>
                      <a:endParaRPr lang="en-US" sz="1800" b="1" dirty="0">
                        <a:latin typeface="Helvetica" pitchFamily="34" charset="0"/>
                        <a:cs typeface="Helvetica" pitchFamily="34" charset="0"/>
                      </a:endParaRPr>
                    </a:p>
                  </a:txBody>
                  <a:tcPr anchor="ctr"/>
                </a:tc>
                <a:tc>
                  <a:txBody>
                    <a:bodyPr/>
                    <a:lstStyle/>
                    <a:p>
                      <a:pPr algn="r"/>
                      <a:r>
                        <a:rPr lang="en-US" sz="1800" dirty="0">
                          <a:latin typeface="Helvetica" panose="020B0604020202020204" pitchFamily="34" charset="0"/>
                          <a:cs typeface="Helvetica" panose="020B0604020202020204" pitchFamily="34" charset="0"/>
                        </a:rPr>
                        <a:t>29.1</a:t>
                      </a:r>
                      <a:endParaRPr lang="en-US" sz="1800" b="1" dirty="0">
                        <a:latin typeface="Helvetica" pitchFamily="34" charset="0"/>
                        <a:cs typeface="Helvetica" pitchFamily="34" charset="0"/>
                      </a:endParaRPr>
                    </a:p>
                  </a:txBody>
                  <a:tcPr anchor="ctr"/>
                </a:tc>
                <a:extLst>
                  <a:ext uri="{0D108BD9-81ED-4DB2-BD59-A6C34878D82A}">
                    <a16:rowId xmlns:a16="http://schemas.microsoft.com/office/drawing/2014/main" val="10006"/>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Execution time -- Fine-grained VMI: Instruction tracing</a:t>
            </a:r>
          </a:p>
        </p:txBody>
      </p:sp>
      <p:sp>
        <p:nvSpPr>
          <p:cNvPr id="4" name="Slide Number Placeholder 3"/>
          <p:cNvSpPr>
            <a:spLocks noGrp="1"/>
          </p:cNvSpPr>
          <p:nvPr>
            <p:ph type="sldNum" sz="quarter" idx="12"/>
          </p:nvPr>
        </p:nvSpPr>
        <p:spPr/>
        <p:txBody>
          <a:bodyPr/>
          <a:lstStyle/>
          <a:p>
            <a:fld id="{20319323-BF5E-4B31-9661-ECD540573574}" type="slidenum">
              <a:rPr lang="en-US" smtClean="0"/>
              <a:pPr/>
              <a:t>12</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2720171394"/>
              </p:ext>
            </p:extLst>
          </p:nvPr>
        </p:nvGraphicFramePr>
        <p:xfrm>
          <a:off x="533398" y="2209800"/>
          <a:ext cx="8077202" cy="3027681"/>
        </p:xfrm>
        <a:graphic>
          <a:graphicData uri="http://schemas.openxmlformats.org/drawingml/2006/table">
            <a:tbl>
              <a:tblPr firstRow="1" bandRow="1">
                <a:tableStyleId>{5C22544A-7EE6-4342-B048-85BDC9FD1C3A}</a:tableStyleId>
              </a:tblPr>
              <a:tblGrid>
                <a:gridCol w="1780458">
                  <a:extLst>
                    <a:ext uri="{9D8B030D-6E8A-4147-A177-3AD203B41FA5}">
                      <a16:colId xmlns:a16="http://schemas.microsoft.com/office/drawing/2014/main" val="20000"/>
                    </a:ext>
                  </a:extLst>
                </a:gridCol>
                <a:gridCol w="1157298">
                  <a:extLst>
                    <a:ext uri="{9D8B030D-6E8A-4147-A177-3AD203B41FA5}">
                      <a16:colId xmlns:a16="http://schemas.microsoft.com/office/drawing/2014/main" val="20001"/>
                    </a:ext>
                  </a:extLst>
                </a:gridCol>
                <a:gridCol w="1157298">
                  <a:extLst>
                    <a:ext uri="{9D8B030D-6E8A-4147-A177-3AD203B41FA5}">
                      <a16:colId xmlns:a16="http://schemas.microsoft.com/office/drawing/2014/main" val="803552411"/>
                    </a:ext>
                  </a:extLst>
                </a:gridCol>
                <a:gridCol w="1068276">
                  <a:extLst>
                    <a:ext uri="{9D8B030D-6E8A-4147-A177-3AD203B41FA5}">
                      <a16:colId xmlns:a16="http://schemas.microsoft.com/office/drawing/2014/main" val="20002"/>
                    </a:ext>
                  </a:extLst>
                </a:gridCol>
                <a:gridCol w="1068276">
                  <a:extLst>
                    <a:ext uri="{9D8B030D-6E8A-4147-A177-3AD203B41FA5}">
                      <a16:colId xmlns:a16="http://schemas.microsoft.com/office/drawing/2014/main" val="1008116553"/>
                    </a:ext>
                  </a:extLst>
                </a:gridCol>
                <a:gridCol w="922798">
                  <a:extLst>
                    <a:ext uri="{9D8B030D-6E8A-4147-A177-3AD203B41FA5}">
                      <a16:colId xmlns:a16="http://schemas.microsoft.com/office/drawing/2014/main" val="20003"/>
                    </a:ext>
                  </a:extLst>
                </a:gridCol>
                <a:gridCol w="922798">
                  <a:extLst>
                    <a:ext uri="{9D8B030D-6E8A-4147-A177-3AD203B41FA5}">
                      <a16:colId xmlns:a16="http://schemas.microsoft.com/office/drawing/2014/main" val="2871114197"/>
                    </a:ext>
                  </a:extLst>
                </a:gridCol>
              </a:tblGrid>
              <a:tr h="776961">
                <a:tc>
                  <a:txBody>
                    <a:bodyPr/>
                    <a:lstStyle/>
                    <a:p>
                      <a:r>
                        <a:rPr lang="en-US" dirty="0">
                          <a:latin typeface="Helvetica" panose="020B0604020202020204" pitchFamily="34" charset="0"/>
                          <a:cs typeface="Helvetica" panose="020B0604020202020204" pitchFamily="34" charset="0"/>
                        </a:rPr>
                        <a:t>Subject</a:t>
                      </a:r>
                    </a:p>
                  </a:txBody>
                  <a:tcPr/>
                </a:tc>
                <a:tc gridSpan="2">
                  <a:txBody>
                    <a:bodyPr/>
                    <a:lstStyle/>
                    <a:p>
                      <a:pPr algn="ctr"/>
                      <a:r>
                        <a:rPr lang="en-US" dirty="0">
                          <a:latin typeface="Helvetica" panose="020B0604020202020204" pitchFamily="34" charset="0"/>
                          <a:cs typeface="Helvetica" panose="020B0604020202020204" pitchFamily="34" charset="0"/>
                        </a:rPr>
                        <a:t>w/o</a:t>
                      </a:r>
                      <a:r>
                        <a:rPr lang="en-US" baseline="0" dirty="0">
                          <a:latin typeface="Helvetica" panose="020B0604020202020204" pitchFamily="34" charset="0"/>
                          <a:cs typeface="Helvetica" panose="020B0604020202020204" pitchFamily="34" charset="0"/>
                        </a:rPr>
                        <a:t> VMI [s]</a:t>
                      </a:r>
                    </a:p>
                    <a:p>
                      <a:r>
                        <a:rPr lang="en-US" baseline="0" dirty="0">
                          <a:latin typeface="Helvetica" panose="020B0604020202020204" pitchFamily="34" charset="0"/>
                          <a:cs typeface="Helvetica" panose="020B0604020202020204" pitchFamily="34" charset="0"/>
                        </a:rPr>
                        <a:t>Ether             SEMU</a:t>
                      </a:r>
                      <a:endParaRPr lang="en-US" dirty="0">
                        <a:latin typeface="Helvetica" panose="020B0604020202020204" pitchFamily="34" charset="0"/>
                        <a:cs typeface="Helvetica" panose="020B0604020202020204" pitchFamily="34" charset="0"/>
                      </a:endParaRPr>
                    </a:p>
                  </a:txBody>
                  <a:tcPr/>
                </a:tc>
                <a:tc hMerge="1">
                  <a:txBody>
                    <a:bodyPr/>
                    <a:lstStyle/>
                    <a:p>
                      <a:endParaRPr lang="en-US"/>
                    </a:p>
                  </a:txBody>
                  <a:tcPr/>
                </a:tc>
                <a:tc gridSpan="2">
                  <a:txBody>
                    <a:bodyPr/>
                    <a:lstStyle/>
                    <a:p>
                      <a:pPr algn="ctr"/>
                      <a:r>
                        <a:rPr lang="en-US" dirty="0">
                          <a:latin typeface="Helvetica" panose="020B0604020202020204" pitchFamily="34" charset="0"/>
                          <a:cs typeface="Helvetica" panose="020B0604020202020204" pitchFamily="34" charset="0"/>
                        </a:rPr>
                        <a:t>Fine VMI [s]</a:t>
                      </a:r>
                    </a:p>
                    <a:p>
                      <a:r>
                        <a:rPr lang="en-US" dirty="0">
                          <a:latin typeface="Helvetica" panose="020B0604020202020204" pitchFamily="34" charset="0"/>
                          <a:cs typeface="Helvetica" panose="020B0604020202020204" pitchFamily="34" charset="0"/>
                        </a:rPr>
                        <a:t>Ether           SEMU</a:t>
                      </a:r>
                    </a:p>
                  </a:txBody>
                  <a:tcPr/>
                </a:tc>
                <a:tc hMerge="1">
                  <a:txBody>
                    <a:bodyPr/>
                    <a:lstStyle/>
                    <a:p>
                      <a:endParaRPr lang="en-US"/>
                    </a:p>
                  </a:txBody>
                  <a:tcPr/>
                </a:tc>
                <a:tc gridSpan="2">
                  <a:txBody>
                    <a:bodyPr/>
                    <a:lstStyle/>
                    <a:p>
                      <a:pPr algn="ctr"/>
                      <a:r>
                        <a:rPr lang="en-US" dirty="0">
                          <a:latin typeface="Helvetica" panose="020B0604020202020204" pitchFamily="34" charset="0"/>
                          <a:cs typeface="Helvetica" panose="020B0604020202020204" pitchFamily="34" charset="0"/>
                        </a:rPr>
                        <a:t> Slowdown</a:t>
                      </a:r>
                    </a:p>
                    <a:p>
                      <a:pPr algn="l"/>
                      <a:r>
                        <a:rPr lang="en-US" dirty="0">
                          <a:latin typeface="Helvetica" panose="020B0604020202020204" pitchFamily="34" charset="0"/>
                          <a:cs typeface="Helvetica" panose="020B0604020202020204" pitchFamily="34" charset="0"/>
                        </a:rPr>
                        <a:t>Ether</a:t>
                      </a:r>
                      <a:r>
                        <a:rPr lang="en-US" baseline="0" dirty="0">
                          <a:latin typeface="Helvetica" panose="020B0604020202020204" pitchFamily="34" charset="0"/>
                          <a:cs typeface="Helvetica" panose="020B0604020202020204" pitchFamily="34" charset="0"/>
                        </a:rPr>
                        <a:t>      SEMU</a:t>
                      </a:r>
                      <a:endParaRPr lang="en-US" dirty="0">
                        <a:latin typeface="Helvetica" panose="020B0604020202020204" pitchFamily="34" charset="0"/>
                        <a:cs typeface="Helvetica" panose="020B0604020202020204" pitchFamily="34" charset="0"/>
                      </a:endParaRPr>
                    </a:p>
                  </a:txBody>
                  <a:tcPr/>
                </a:tc>
                <a:tc hMerge="1">
                  <a:txBody>
                    <a:bodyPr/>
                    <a:lstStyle/>
                    <a:p>
                      <a:endParaRPr lang="en-US"/>
                    </a:p>
                  </a:txBody>
                  <a:tcPr/>
                </a:tc>
                <a:extLst>
                  <a:ext uri="{0D108BD9-81ED-4DB2-BD59-A6C34878D82A}">
                    <a16:rowId xmlns:a16="http://schemas.microsoft.com/office/drawing/2014/main" val="10000"/>
                  </a:ext>
                </a:extLst>
              </a:tr>
              <a:tr h="450144">
                <a:tc>
                  <a:txBody>
                    <a:bodyPr/>
                    <a:lstStyle/>
                    <a:p>
                      <a:r>
                        <a:rPr lang="en-US" dirty="0" err="1">
                          <a:latin typeface="Helvetica" panose="020B0604020202020204" pitchFamily="34" charset="0"/>
                          <a:cs typeface="Helvetica" panose="020B0604020202020204" pitchFamily="34" charset="0"/>
                        </a:rPr>
                        <a:t>Esinfo</a:t>
                      </a:r>
                      <a:endParaRPr lang="en-US" dirty="0">
                        <a:latin typeface="Helvetica" panose="020B0604020202020204" pitchFamily="34" charset="0"/>
                        <a:cs typeface="Helvetica" panose="020B0604020202020204" pitchFamily="34" charset="0"/>
                      </a:endParaRPr>
                    </a:p>
                  </a:txBody>
                  <a:tcPr/>
                </a:tc>
                <a:tc>
                  <a:txBody>
                    <a:bodyPr/>
                    <a:lstStyle/>
                    <a:p>
                      <a:pPr algn="r"/>
                      <a:r>
                        <a:rPr lang="en-US" dirty="0">
                          <a:latin typeface="Helvetica" panose="020B0604020202020204" pitchFamily="34" charset="0"/>
                          <a:cs typeface="Helvetica" panose="020B0604020202020204" pitchFamily="34" charset="0"/>
                        </a:rPr>
                        <a:t>0.63</a:t>
                      </a:r>
                    </a:p>
                  </a:txBody>
                  <a:tcPr/>
                </a:tc>
                <a:tc>
                  <a:txBody>
                    <a:bodyPr/>
                    <a:lstStyle/>
                    <a:p>
                      <a:pPr algn="r"/>
                      <a:r>
                        <a:rPr lang="en-US" dirty="0">
                          <a:latin typeface="Helvetica" panose="020B0604020202020204" pitchFamily="34" charset="0"/>
                          <a:cs typeface="Helvetica" panose="020B0604020202020204" pitchFamily="34" charset="0"/>
                        </a:rPr>
                        <a:t>2.42</a:t>
                      </a:r>
                    </a:p>
                  </a:txBody>
                  <a:tcPr/>
                </a:tc>
                <a:tc>
                  <a:txBody>
                    <a:bodyPr/>
                    <a:lstStyle/>
                    <a:p>
                      <a:pPr algn="r"/>
                      <a:r>
                        <a:rPr lang="en-US" dirty="0">
                          <a:latin typeface="Helvetica" panose="020B0604020202020204" pitchFamily="34" charset="0"/>
                          <a:cs typeface="Helvetica" panose="020B0604020202020204" pitchFamily="34" charset="0"/>
                        </a:rPr>
                        <a:t>20.54</a:t>
                      </a:r>
                    </a:p>
                  </a:txBody>
                  <a:tcPr/>
                </a:tc>
                <a:tc>
                  <a:txBody>
                    <a:bodyPr/>
                    <a:lstStyle/>
                    <a:p>
                      <a:pPr algn="r"/>
                      <a:r>
                        <a:rPr lang="en-US" dirty="0">
                          <a:latin typeface="Helvetica" panose="020B0604020202020204" pitchFamily="34" charset="0"/>
                          <a:cs typeface="Helvetica" panose="020B0604020202020204" pitchFamily="34" charset="0"/>
                        </a:rPr>
                        <a:t>21.39</a:t>
                      </a:r>
                    </a:p>
                  </a:txBody>
                  <a:tcPr/>
                </a:tc>
                <a:tc>
                  <a:txBody>
                    <a:bodyPr/>
                    <a:lstStyle/>
                    <a:p>
                      <a:pPr algn="r"/>
                      <a:r>
                        <a:rPr lang="en-US" dirty="0">
                          <a:latin typeface="Helvetica" panose="020B0604020202020204" pitchFamily="34" charset="0"/>
                          <a:cs typeface="Helvetica" panose="020B0604020202020204" pitchFamily="34" charset="0"/>
                        </a:rPr>
                        <a:t>  32</a:t>
                      </a:r>
                    </a:p>
                  </a:txBody>
                  <a:tcPr/>
                </a:tc>
                <a:tc>
                  <a:txBody>
                    <a:bodyPr/>
                    <a:lstStyle/>
                    <a:p>
                      <a:pPr algn="r"/>
                      <a:r>
                        <a:rPr lang="en-US" dirty="0">
                          <a:latin typeface="Helvetica" panose="020B0604020202020204" pitchFamily="34" charset="0"/>
                          <a:cs typeface="Helvetica" panose="020B0604020202020204" pitchFamily="34" charset="0"/>
                        </a:rPr>
                        <a:t>8</a:t>
                      </a:r>
                    </a:p>
                  </a:txBody>
                  <a:tcPr/>
                </a:tc>
                <a:extLst>
                  <a:ext uri="{0D108BD9-81ED-4DB2-BD59-A6C34878D82A}">
                    <a16:rowId xmlns:a16="http://schemas.microsoft.com/office/drawing/2014/main" val="10001"/>
                  </a:ext>
                </a:extLst>
              </a:tr>
              <a:tr h="450144">
                <a:tc>
                  <a:txBody>
                    <a:bodyPr/>
                    <a:lstStyle/>
                    <a:p>
                      <a:r>
                        <a:rPr lang="en-US" dirty="0" err="1">
                          <a:latin typeface="Helvetica" panose="020B0604020202020204" pitchFamily="34" charset="0"/>
                          <a:cs typeface="Helvetica" panose="020B0604020202020204" pitchFamily="34" charset="0"/>
                        </a:rPr>
                        <a:t>Timezone</a:t>
                      </a:r>
                      <a:endParaRPr lang="en-US" dirty="0">
                        <a:latin typeface="Helvetica" panose="020B0604020202020204" pitchFamily="34" charset="0"/>
                        <a:cs typeface="Helvetica" panose="020B0604020202020204" pitchFamily="34" charset="0"/>
                      </a:endParaRPr>
                    </a:p>
                  </a:txBody>
                  <a:tcPr/>
                </a:tc>
                <a:tc>
                  <a:txBody>
                    <a:bodyPr/>
                    <a:lstStyle/>
                    <a:p>
                      <a:pPr algn="r"/>
                      <a:r>
                        <a:rPr lang="en-US" dirty="0">
                          <a:latin typeface="Helvetica" panose="020B0604020202020204" pitchFamily="34" charset="0"/>
                          <a:cs typeface="Helvetica" panose="020B0604020202020204" pitchFamily="34" charset="0"/>
                        </a:rPr>
                        <a:t>0.05</a:t>
                      </a:r>
                    </a:p>
                  </a:txBody>
                  <a:tcPr/>
                </a:tc>
                <a:tc>
                  <a:txBody>
                    <a:bodyPr/>
                    <a:lstStyle/>
                    <a:p>
                      <a:pPr algn="r"/>
                      <a:r>
                        <a:rPr lang="en-US" dirty="0">
                          <a:latin typeface="Helvetica" panose="020B0604020202020204" pitchFamily="34" charset="0"/>
                          <a:cs typeface="Helvetica" panose="020B0604020202020204" pitchFamily="34" charset="0"/>
                        </a:rPr>
                        <a:t>0.79</a:t>
                      </a:r>
                    </a:p>
                  </a:txBody>
                  <a:tcPr/>
                </a:tc>
                <a:tc>
                  <a:txBody>
                    <a:bodyPr/>
                    <a:lstStyle/>
                    <a:p>
                      <a:pPr algn="r"/>
                      <a:r>
                        <a:rPr lang="en-US" dirty="0">
                          <a:latin typeface="Helvetica" panose="020B0604020202020204" pitchFamily="34" charset="0"/>
                          <a:cs typeface="Helvetica" panose="020B0604020202020204" pitchFamily="34" charset="0"/>
                        </a:rPr>
                        <a:t>4.41</a:t>
                      </a:r>
                    </a:p>
                  </a:txBody>
                  <a:tcPr/>
                </a:tc>
                <a:tc>
                  <a:txBody>
                    <a:bodyPr/>
                    <a:lstStyle/>
                    <a:p>
                      <a:pPr algn="r"/>
                      <a:r>
                        <a:rPr lang="en-US" dirty="0">
                          <a:latin typeface="Helvetica" panose="020B0604020202020204" pitchFamily="34" charset="0"/>
                          <a:cs typeface="Helvetica" panose="020B0604020202020204" pitchFamily="34" charset="0"/>
                        </a:rPr>
                        <a:t>13.03</a:t>
                      </a:r>
                    </a:p>
                  </a:txBody>
                  <a:tcPr/>
                </a:tc>
                <a:tc>
                  <a:txBody>
                    <a:bodyPr/>
                    <a:lstStyle/>
                    <a:p>
                      <a:pPr algn="r"/>
                      <a:r>
                        <a:rPr lang="en-US" dirty="0">
                          <a:latin typeface="Helvetica" panose="020B0604020202020204" pitchFamily="34" charset="0"/>
                          <a:cs typeface="Helvetica" panose="020B0604020202020204" pitchFamily="34" charset="0"/>
                        </a:rPr>
                        <a:t>  87</a:t>
                      </a:r>
                    </a:p>
                  </a:txBody>
                  <a:tcPr/>
                </a:tc>
                <a:tc>
                  <a:txBody>
                    <a:bodyPr/>
                    <a:lstStyle/>
                    <a:p>
                      <a:pPr algn="r"/>
                      <a:r>
                        <a:rPr lang="en-US" dirty="0">
                          <a:latin typeface="Helvetica" panose="020B0604020202020204" pitchFamily="34" charset="0"/>
                          <a:cs typeface="Helvetica" panose="020B0604020202020204" pitchFamily="34" charset="0"/>
                        </a:rPr>
                        <a:t>16</a:t>
                      </a:r>
                    </a:p>
                  </a:txBody>
                  <a:tcPr/>
                </a:tc>
                <a:extLst>
                  <a:ext uri="{0D108BD9-81ED-4DB2-BD59-A6C34878D82A}">
                    <a16:rowId xmlns:a16="http://schemas.microsoft.com/office/drawing/2014/main" val="10002"/>
                  </a:ext>
                </a:extLst>
              </a:tr>
              <a:tr h="450144">
                <a:tc>
                  <a:txBody>
                    <a:bodyPr/>
                    <a:lstStyle/>
                    <a:p>
                      <a:r>
                        <a:rPr lang="en-US" dirty="0" err="1">
                          <a:latin typeface="Helvetica" panose="020B0604020202020204" pitchFamily="34" charset="0"/>
                          <a:cs typeface="Helvetica" panose="020B0604020202020204" pitchFamily="34" charset="0"/>
                        </a:rPr>
                        <a:t>Whoami</a:t>
                      </a:r>
                      <a:endParaRPr lang="en-US" dirty="0">
                        <a:latin typeface="Helvetica" panose="020B0604020202020204" pitchFamily="34" charset="0"/>
                        <a:cs typeface="Helvetica" panose="020B0604020202020204" pitchFamily="34" charset="0"/>
                      </a:endParaRPr>
                    </a:p>
                  </a:txBody>
                  <a:tcPr/>
                </a:tc>
                <a:tc>
                  <a:txBody>
                    <a:bodyPr/>
                    <a:lstStyle/>
                    <a:p>
                      <a:pPr algn="r"/>
                      <a:r>
                        <a:rPr lang="en-US" dirty="0">
                          <a:latin typeface="Helvetica" panose="020B0604020202020204" pitchFamily="34" charset="0"/>
                          <a:cs typeface="Helvetica" panose="020B0604020202020204" pitchFamily="34" charset="0"/>
                        </a:rPr>
                        <a:t>0.03</a:t>
                      </a:r>
                    </a:p>
                  </a:txBody>
                  <a:tcPr/>
                </a:tc>
                <a:tc>
                  <a:txBody>
                    <a:bodyPr/>
                    <a:lstStyle/>
                    <a:p>
                      <a:pPr algn="r"/>
                      <a:r>
                        <a:rPr lang="en-US" dirty="0">
                          <a:latin typeface="Helvetica" panose="020B0604020202020204" pitchFamily="34" charset="0"/>
                          <a:cs typeface="Helvetica" panose="020B0604020202020204" pitchFamily="34" charset="0"/>
                        </a:rPr>
                        <a:t>0.72</a:t>
                      </a:r>
                    </a:p>
                  </a:txBody>
                  <a:tcPr/>
                </a:tc>
                <a:tc>
                  <a:txBody>
                    <a:bodyPr/>
                    <a:lstStyle/>
                    <a:p>
                      <a:pPr algn="r"/>
                      <a:r>
                        <a:rPr lang="en-US" dirty="0">
                          <a:latin typeface="Helvetica" panose="020B0604020202020204" pitchFamily="34" charset="0"/>
                          <a:cs typeface="Helvetica" panose="020B0604020202020204" pitchFamily="34" charset="0"/>
                        </a:rPr>
                        <a:t>4.49</a:t>
                      </a:r>
                    </a:p>
                  </a:txBody>
                  <a:tcPr/>
                </a:tc>
                <a:tc>
                  <a:txBody>
                    <a:bodyPr/>
                    <a:lstStyle/>
                    <a:p>
                      <a:pPr algn="r"/>
                      <a:r>
                        <a:rPr lang="en-US" dirty="0">
                          <a:latin typeface="Helvetica" panose="020B0604020202020204" pitchFamily="34" charset="0"/>
                          <a:cs typeface="Helvetica" panose="020B0604020202020204" pitchFamily="34" charset="0"/>
                        </a:rPr>
                        <a:t>19.83</a:t>
                      </a:r>
                    </a:p>
                  </a:txBody>
                  <a:tcPr/>
                </a:tc>
                <a:tc>
                  <a:txBody>
                    <a:bodyPr/>
                    <a:lstStyle/>
                    <a:p>
                      <a:pPr algn="r"/>
                      <a:r>
                        <a:rPr lang="en-US" dirty="0">
                          <a:latin typeface="Helvetica" panose="020B0604020202020204" pitchFamily="34" charset="0"/>
                          <a:cs typeface="Helvetica" panose="020B0604020202020204" pitchFamily="34" charset="0"/>
                        </a:rPr>
                        <a:t>149</a:t>
                      </a:r>
                    </a:p>
                  </a:txBody>
                  <a:tcPr/>
                </a:tc>
                <a:tc>
                  <a:txBody>
                    <a:bodyPr/>
                    <a:lstStyle/>
                    <a:p>
                      <a:pPr algn="r"/>
                      <a:r>
                        <a:rPr lang="en-US" dirty="0">
                          <a:latin typeface="Helvetica" panose="020B0604020202020204" pitchFamily="34" charset="0"/>
                          <a:cs typeface="Helvetica" panose="020B0604020202020204" pitchFamily="34" charset="0"/>
                        </a:rPr>
                        <a:t>27</a:t>
                      </a:r>
                    </a:p>
                  </a:txBody>
                  <a:tcPr/>
                </a:tc>
                <a:extLst>
                  <a:ext uri="{0D108BD9-81ED-4DB2-BD59-A6C34878D82A}">
                    <a16:rowId xmlns:a16="http://schemas.microsoft.com/office/drawing/2014/main" val="10003"/>
                  </a:ext>
                </a:extLst>
              </a:tr>
              <a:tr h="450144">
                <a:tc>
                  <a:txBody>
                    <a:bodyPr/>
                    <a:lstStyle/>
                    <a:p>
                      <a:r>
                        <a:rPr lang="en-US" dirty="0">
                          <a:latin typeface="Helvetica" panose="020B0604020202020204" pitchFamily="34" charset="0"/>
                          <a:cs typeface="Helvetica" panose="020B0604020202020204" pitchFamily="34" charset="0"/>
                        </a:rPr>
                        <a:t>UPX</a:t>
                      </a:r>
                    </a:p>
                  </a:txBody>
                  <a:tcPr/>
                </a:tc>
                <a:tc>
                  <a:txBody>
                    <a:bodyPr/>
                    <a:lstStyle/>
                    <a:p>
                      <a:pPr algn="r"/>
                      <a:r>
                        <a:rPr lang="en-US" dirty="0">
                          <a:latin typeface="Helvetica" panose="020B0604020202020204" pitchFamily="34" charset="0"/>
                          <a:cs typeface="Helvetica" panose="020B0604020202020204" pitchFamily="34" charset="0"/>
                        </a:rPr>
                        <a:t>0.32</a:t>
                      </a:r>
                    </a:p>
                  </a:txBody>
                  <a:tcPr/>
                </a:tc>
                <a:tc>
                  <a:txBody>
                    <a:bodyPr/>
                    <a:lstStyle/>
                    <a:p>
                      <a:pPr algn="r"/>
                      <a:r>
                        <a:rPr lang="en-US" dirty="0">
                          <a:latin typeface="Helvetica" panose="020B0604020202020204" pitchFamily="34" charset="0"/>
                          <a:cs typeface="Helvetica" panose="020B0604020202020204" pitchFamily="34" charset="0"/>
                        </a:rPr>
                        <a:t>9.00</a:t>
                      </a:r>
                    </a:p>
                  </a:txBody>
                  <a:tcPr/>
                </a:tc>
                <a:tc>
                  <a:txBody>
                    <a:bodyPr/>
                    <a:lstStyle/>
                    <a:p>
                      <a:pPr algn="r"/>
                      <a:r>
                        <a:rPr lang="en-US" dirty="0">
                          <a:latin typeface="Helvetica" panose="020B0604020202020204" pitchFamily="34" charset="0"/>
                          <a:cs typeface="Helvetica" panose="020B0604020202020204" pitchFamily="34" charset="0"/>
                        </a:rPr>
                        <a:t>45.58</a:t>
                      </a:r>
                    </a:p>
                  </a:txBody>
                  <a:tcPr/>
                </a:tc>
                <a:tc>
                  <a:txBody>
                    <a:bodyPr/>
                    <a:lstStyle/>
                    <a:p>
                      <a:pPr algn="r"/>
                      <a:r>
                        <a:rPr lang="en-US" dirty="0">
                          <a:latin typeface="Helvetica" panose="020B0604020202020204" pitchFamily="34" charset="0"/>
                          <a:cs typeface="Helvetica" panose="020B0604020202020204" pitchFamily="34" charset="0"/>
                        </a:rPr>
                        <a:t>322.60</a:t>
                      </a:r>
                    </a:p>
                  </a:txBody>
                  <a:tcPr/>
                </a:tc>
                <a:tc>
                  <a:txBody>
                    <a:bodyPr/>
                    <a:lstStyle/>
                    <a:p>
                      <a:pPr marL="0" indent="0" algn="r">
                        <a:buNone/>
                      </a:pPr>
                      <a:r>
                        <a:rPr lang="en-US" dirty="0">
                          <a:latin typeface="Helvetica" panose="020B0604020202020204" pitchFamily="34" charset="0"/>
                          <a:cs typeface="Helvetica" panose="020B0604020202020204" pitchFamily="34" charset="0"/>
                        </a:rPr>
                        <a:t>141</a:t>
                      </a:r>
                    </a:p>
                  </a:txBody>
                  <a:tcPr/>
                </a:tc>
                <a:tc>
                  <a:txBody>
                    <a:bodyPr/>
                    <a:lstStyle/>
                    <a:p>
                      <a:pPr algn="r"/>
                      <a:r>
                        <a:rPr lang="en-US" dirty="0">
                          <a:latin typeface="Helvetica" panose="020B0604020202020204" pitchFamily="34" charset="0"/>
                          <a:cs typeface="Helvetica" panose="020B0604020202020204" pitchFamily="34" charset="0"/>
                        </a:rPr>
                        <a:t>35</a:t>
                      </a:r>
                    </a:p>
                  </a:txBody>
                  <a:tcPr/>
                </a:tc>
                <a:extLst>
                  <a:ext uri="{0D108BD9-81ED-4DB2-BD59-A6C34878D82A}">
                    <a16:rowId xmlns:a16="http://schemas.microsoft.com/office/drawing/2014/main" val="10004"/>
                  </a:ext>
                </a:extLst>
              </a:tr>
              <a:tr h="450144">
                <a:tc>
                  <a:txBody>
                    <a:bodyPr/>
                    <a:lstStyle/>
                    <a:p>
                      <a:r>
                        <a:rPr lang="en-US" dirty="0">
                          <a:latin typeface="Helvetica" panose="020B0604020202020204" pitchFamily="34" charset="0"/>
                          <a:cs typeface="Helvetica" panose="020B0604020202020204" pitchFamily="34" charset="0"/>
                        </a:rPr>
                        <a:t>RAR</a:t>
                      </a:r>
                      <a:r>
                        <a:rPr lang="en-US" baseline="0" dirty="0">
                          <a:latin typeface="Helvetica" panose="020B0604020202020204" pitchFamily="34" charset="0"/>
                          <a:cs typeface="Helvetica" panose="020B0604020202020204" pitchFamily="34" charset="0"/>
                        </a:rPr>
                        <a:t> a</a:t>
                      </a:r>
                      <a:endParaRPr lang="en-US" dirty="0">
                        <a:latin typeface="Helvetica" panose="020B0604020202020204" pitchFamily="34" charset="0"/>
                        <a:cs typeface="Helvetica" panose="020B0604020202020204" pitchFamily="34" charset="0"/>
                      </a:endParaRPr>
                    </a:p>
                  </a:txBody>
                  <a:tcPr/>
                </a:tc>
                <a:tc>
                  <a:txBody>
                    <a:bodyPr/>
                    <a:lstStyle/>
                    <a:p>
                      <a:pPr algn="r"/>
                      <a:r>
                        <a:rPr lang="en-US" dirty="0">
                          <a:latin typeface="Helvetica" panose="020B0604020202020204" pitchFamily="34" charset="0"/>
                          <a:cs typeface="Helvetica" panose="020B0604020202020204" pitchFamily="34" charset="0"/>
                        </a:rPr>
                        <a:t>0.15</a:t>
                      </a:r>
                    </a:p>
                  </a:txBody>
                  <a:tcPr/>
                </a:tc>
                <a:tc>
                  <a:txBody>
                    <a:bodyPr/>
                    <a:lstStyle/>
                    <a:p>
                      <a:pPr algn="r"/>
                      <a:r>
                        <a:rPr lang="en-US" dirty="0">
                          <a:latin typeface="Helvetica" panose="020B0604020202020204" pitchFamily="34" charset="0"/>
                          <a:cs typeface="Helvetica" panose="020B0604020202020204" pitchFamily="34" charset="0"/>
                        </a:rPr>
                        <a:t>3.07</a:t>
                      </a:r>
                    </a:p>
                  </a:txBody>
                  <a:tcPr/>
                </a:tc>
                <a:tc>
                  <a:txBody>
                    <a:bodyPr/>
                    <a:lstStyle/>
                    <a:p>
                      <a:pPr algn="r"/>
                      <a:r>
                        <a:rPr lang="en-US" dirty="0">
                          <a:latin typeface="Helvetica" panose="020B0604020202020204" pitchFamily="34" charset="0"/>
                          <a:cs typeface="Helvetica" panose="020B0604020202020204" pitchFamily="34" charset="0"/>
                        </a:rPr>
                        <a:t>45.16</a:t>
                      </a:r>
                    </a:p>
                  </a:txBody>
                  <a:tcPr/>
                </a:tc>
                <a:tc>
                  <a:txBody>
                    <a:bodyPr/>
                    <a:lstStyle/>
                    <a:p>
                      <a:pPr algn="r"/>
                      <a:r>
                        <a:rPr lang="en-US" dirty="0">
                          <a:latin typeface="Helvetica" panose="020B0604020202020204" pitchFamily="34" charset="0"/>
                          <a:cs typeface="Helvetica" panose="020B0604020202020204" pitchFamily="34" charset="0"/>
                        </a:rPr>
                        <a:t>302.93</a:t>
                      </a:r>
                    </a:p>
                  </a:txBody>
                  <a:tcPr/>
                </a:tc>
                <a:tc>
                  <a:txBody>
                    <a:bodyPr/>
                    <a:lstStyle/>
                    <a:p>
                      <a:pPr marL="342900" marR="0" lvl="0" indent="-342900" algn="r" defTabSz="914400" rtl="0" eaLnBrk="1" fontAlgn="auto" latinLnBrk="0" hangingPunct="1">
                        <a:lnSpc>
                          <a:spcPct val="100000"/>
                        </a:lnSpc>
                        <a:spcBef>
                          <a:spcPts val="0"/>
                        </a:spcBef>
                        <a:spcAft>
                          <a:spcPts val="0"/>
                        </a:spcAft>
                        <a:buClrTx/>
                        <a:buSzTx/>
                        <a:buFontTx/>
                        <a:buAutoNum type="arabicPlain" startAt="300"/>
                        <a:tabLst/>
                        <a:defRPr/>
                      </a:pPr>
                      <a:r>
                        <a:rPr lang="en-US" dirty="0">
                          <a:latin typeface="Helvetica" panose="020B0604020202020204" pitchFamily="34" charset="0"/>
                          <a:cs typeface="Helvetica" panose="020B0604020202020204" pitchFamily="34" charset="0"/>
                        </a:rPr>
                        <a:t>              </a:t>
                      </a:r>
                    </a:p>
                  </a:txBody>
                  <a:tcPr/>
                </a:tc>
                <a:tc>
                  <a:txBody>
                    <a:bodyPr/>
                    <a:lstStyle/>
                    <a:p>
                      <a:pPr marL="0" indent="0" algn="r">
                        <a:buNone/>
                      </a:pPr>
                      <a:r>
                        <a:rPr lang="en-US" dirty="0">
                          <a:latin typeface="Helvetica" panose="020B0604020202020204" pitchFamily="34" charset="0"/>
                          <a:cs typeface="Helvetica" panose="020B0604020202020204" pitchFamily="34" charset="0"/>
                        </a:rPr>
                        <a:t>98</a:t>
                      </a: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Inside-the-guest VMI in TEMU vs. Outside-the-guest VMI in SEMU</a:t>
            </a:r>
          </a:p>
        </p:txBody>
      </p:sp>
      <p:sp>
        <p:nvSpPr>
          <p:cNvPr id="4" name="Slide Number Placeholder 3"/>
          <p:cNvSpPr>
            <a:spLocks noGrp="1"/>
          </p:cNvSpPr>
          <p:nvPr>
            <p:ph type="sldNum" sz="quarter" idx="12"/>
          </p:nvPr>
        </p:nvSpPr>
        <p:spPr/>
        <p:txBody>
          <a:bodyPr/>
          <a:lstStyle/>
          <a:p>
            <a:fld id="{20319323-BF5E-4B31-9661-ECD540573574}" type="slidenum">
              <a:rPr lang="en-US" smtClean="0"/>
              <a:pPr/>
              <a:t>13</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2194027718"/>
              </p:ext>
            </p:extLst>
          </p:nvPr>
        </p:nvGraphicFramePr>
        <p:xfrm>
          <a:off x="990600" y="2285999"/>
          <a:ext cx="7086600" cy="3027681"/>
        </p:xfrm>
        <a:graphic>
          <a:graphicData uri="http://schemas.openxmlformats.org/drawingml/2006/table">
            <a:tbl>
              <a:tblPr firstRow="1" bandRow="1">
                <a:tableStyleId>{5C22544A-7EE6-4342-B048-85BDC9FD1C3A}</a:tableStyleId>
              </a:tblPr>
              <a:tblGrid>
                <a:gridCol w="1562100">
                  <a:extLst>
                    <a:ext uri="{9D8B030D-6E8A-4147-A177-3AD203B41FA5}">
                      <a16:colId xmlns:a16="http://schemas.microsoft.com/office/drawing/2014/main" val="20000"/>
                    </a:ext>
                  </a:extLst>
                </a:gridCol>
                <a:gridCol w="1015365">
                  <a:extLst>
                    <a:ext uri="{9D8B030D-6E8A-4147-A177-3AD203B41FA5}">
                      <a16:colId xmlns:a16="http://schemas.microsoft.com/office/drawing/2014/main" val="20001"/>
                    </a:ext>
                  </a:extLst>
                </a:gridCol>
                <a:gridCol w="1015365">
                  <a:extLst>
                    <a:ext uri="{9D8B030D-6E8A-4147-A177-3AD203B41FA5}">
                      <a16:colId xmlns:a16="http://schemas.microsoft.com/office/drawing/2014/main" val="95236123"/>
                    </a:ext>
                  </a:extLst>
                </a:gridCol>
                <a:gridCol w="937260">
                  <a:extLst>
                    <a:ext uri="{9D8B030D-6E8A-4147-A177-3AD203B41FA5}">
                      <a16:colId xmlns:a16="http://schemas.microsoft.com/office/drawing/2014/main" val="20002"/>
                    </a:ext>
                  </a:extLst>
                </a:gridCol>
                <a:gridCol w="937260">
                  <a:extLst>
                    <a:ext uri="{9D8B030D-6E8A-4147-A177-3AD203B41FA5}">
                      <a16:colId xmlns:a16="http://schemas.microsoft.com/office/drawing/2014/main" val="2548913140"/>
                    </a:ext>
                  </a:extLst>
                </a:gridCol>
                <a:gridCol w="809625">
                  <a:extLst>
                    <a:ext uri="{9D8B030D-6E8A-4147-A177-3AD203B41FA5}">
                      <a16:colId xmlns:a16="http://schemas.microsoft.com/office/drawing/2014/main" val="20003"/>
                    </a:ext>
                  </a:extLst>
                </a:gridCol>
                <a:gridCol w="809625">
                  <a:extLst>
                    <a:ext uri="{9D8B030D-6E8A-4147-A177-3AD203B41FA5}">
                      <a16:colId xmlns:a16="http://schemas.microsoft.com/office/drawing/2014/main" val="3187514898"/>
                    </a:ext>
                  </a:extLst>
                </a:gridCol>
              </a:tblGrid>
              <a:tr h="776961">
                <a:tc>
                  <a:txBody>
                    <a:bodyPr/>
                    <a:lstStyle/>
                    <a:p>
                      <a:r>
                        <a:rPr lang="en-US" dirty="0">
                          <a:latin typeface="Helvetica" panose="020B0604020202020204" pitchFamily="34" charset="0"/>
                          <a:cs typeface="Helvetica" panose="020B0604020202020204" pitchFamily="34" charset="0"/>
                        </a:rPr>
                        <a:t>Subject</a:t>
                      </a:r>
                    </a:p>
                  </a:txBody>
                  <a:tcPr/>
                </a:tc>
                <a:tc gridSpan="2">
                  <a:txBody>
                    <a:bodyPr/>
                    <a:lstStyle/>
                    <a:p>
                      <a:pPr algn="ctr"/>
                      <a:r>
                        <a:rPr lang="en-US" dirty="0">
                          <a:latin typeface="Helvetica" panose="020B0604020202020204" pitchFamily="34" charset="0"/>
                          <a:cs typeface="Helvetica" panose="020B0604020202020204" pitchFamily="34" charset="0"/>
                        </a:rPr>
                        <a:t>w/o</a:t>
                      </a:r>
                      <a:r>
                        <a:rPr lang="en-US" baseline="0" dirty="0">
                          <a:latin typeface="Helvetica" panose="020B0604020202020204" pitchFamily="34" charset="0"/>
                          <a:cs typeface="Helvetica" panose="020B0604020202020204" pitchFamily="34" charset="0"/>
                        </a:rPr>
                        <a:t> VMI [s]</a:t>
                      </a:r>
                    </a:p>
                    <a:p>
                      <a:r>
                        <a:rPr lang="en-US" baseline="0" dirty="0">
                          <a:latin typeface="Helvetica" panose="020B0604020202020204" pitchFamily="34" charset="0"/>
                          <a:cs typeface="Helvetica" panose="020B0604020202020204" pitchFamily="34" charset="0"/>
                        </a:rPr>
                        <a:t>TEMU        SEMU</a:t>
                      </a:r>
                      <a:endParaRPr lang="en-US" dirty="0">
                        <a:latin typeface="Helvetica" panose="020B0604020202020204" pitchFamily="34" charset="0"/>
                        <a:cs typeface="Helvetica" panose="020B0604020202020204" pitchFamily="34" charset="0"/>
                      </a:endParaRPr>
                    </a:p>
                  </a:txBody>
                  <a:tcPr/>
                </a:tc>
                <a:tc hMerge="1">
                  <a:txBody>
                    <a:bodyPr/>
                    <a:lstStyle/>
                    <a:p>
                      <a:endParaRPr lang="en-US"/>
                    </a:p>
                  </a:txBody>
                  <a:tcPr/>
                </a:tc>
                <a:tc gridSpan="2">
                  <a:txBody>
                    <a:bodyPr/>
                    <a:lstStyle/>
                    <a:p>
                      <a:pPr algn="ctr"/>
                      <a:r>
                        <a:rPr lang="en-US" dirty="0">
                          <a:latin typeface="Helvetica" panose="020B0604020202020204" pitchFamily="34" charset="0"/>
                          <a:cs typeface="Helvetica" panose="020B0604020202020204" pitchFamily="34" charset="0"/>
                        </a:rPr>
                        <a:t>Coarse VMI [s]</a:t>
                      </a:r>
                    </a:p>
                    <a:p>
                      <a:r>
                        <a:rPr lang="en-US" dirty="0">
                          <a:latin typeface="Helvetica" panose="020B0604020202020204" pitchFamily="34" charset="0"/>
                          <a:cs typeface="Helvetica" panose="020B0604020202020204" pitchFamily="34" charset="0"/>
                        </a:rPr>
                        <a:t>TEMU    SEMU</a:t>
                      </a:r>
                    </a:p>
                  </a:txBody>
                  <a:tcPr/>
                </a:tc>
                <a:tc hMerge="1">
                  <a:txBody>
                    <a:bodyPr/>
                    <a:lstStyle/>
                    <a:p>
                      <a:endParaRPr lang="en-US"/>
                    </a:p>
                  </a:txBody>
                  <a:tcPr/>
                </a:tc>
                <a:tc gridSpan="2">
                  <a:txBody>
                    <a:bodyPr/>
                    <a:lstStyle/>
                    <a:p>
                      <a:pPr algn="ctr"/>
                      <a:r>
                        <a:rPr lang="en-US" dirty="0">
                          <a:latin typeface="Helvetica" panose="020B0604020202020204" pitchFamily="34" charset="0"/>
                          <a:cs typeface="Helvetica" panose="020B0604020202020204" pitchFamily="34" charset="0"/>
                        </a:rPr>
                        <a:t> Slowdown</a:t>
                      </a:r>
                    </a:p>
                    <a:p>
                      <a:pPr algn="l"/>
                      <a:r>
                        <a:rPr lang="en-US" dirty="0">
                          <a:latin typeface="Helvetica" panose="020B0604020202020204" pitchFamily="34" charset="0"/>
                          <a:cs typeface="Helvetica" panose="020B0604020202020204" pitchFamily="34" charset="0"/>
                        </a:rPr>
                        <a:t>TEMU</a:t>
                      </a:r>
                      <a:r>
                        <a:rPr lang="en-US" baseline="0" dirty="0">
                          <a:latin typeface="Helvetica" panose="020B0604020202020204" pitchFamily="34" charset="0"/>
                          <a:cs typeface="Helvetica" panose="020B0604020202020204" pitchFamily="34" charset="0"/>
                        </a:rPr>
                        <a:t>  SEMU</a:t>
                      </a:r>
                      <a:endParaRPr lang="en-US" dirty="0">
                        <a:latin typeface="Helvetica" panose="020B0604020202020204" pitchFamily="34" charset="0"/>
                        <a:cs typeface="Helvetica" panose="020B0604020202020204" pitchFamily="34" charset="0"/>
                      </a:endParaRPr>
                    </a:p>
                  </a:txBody>
                  <a:tcPr/>
                </a:tc>
                <a:tc hMerge="1">
                  <a:txBody>
                    <a:bodyPr/>
                    <a:lstStyle/>
                    <a:p>
                      <a:endParaRPr lang="en-US"/>
                    </a:p>
                  </a:txBody>
                  <a:tcPr/>
                </a:tc>
                <a:extLst>
                  <a:ext uri="{0D108BD9-81ED-4DB2-BD59-A6C34878D82A}">
                    <a16:rowId xmlns:a16="http://schemas.microsoft.com/office/drawing/2014/main" val="10000"/>
                  </a:ext>
                </a:extLst>
              </a:tr>
              <a:tr h="450144">
                <a:tc>
                  <a:txBody>
                    <a:bodyPr/>
                    <a:lstStyle/>
                    <a:p>
                      <a:r>
                        <a:rPr lang="en-US" dirty="0" err="1">
                          <a:latin typeface="Helvetica" panose="020B0604020202020204" pitchFamily="34" charset="0"/>
                          <a:cs typeface="Helvetica" panose="020B0604020202020204" pitchFamily="34" charset="0"/>
                        </a:rPr>
                        <a:t>PsGetsid</a:t>
                      </a:r>
                      <a:endParaRPr lang="en-US" dirty="0">
                        <a:latin typeface="Helvetica" panose="020B0604020202020204" pitchFamily="34" charset="0"/>
                        <a:cs typeface="Helvetica" panose="020B0604020202020204" pitchFamily="34" charset="0"/>
                      </a:endParaRPr>
                    </a:p>
                  </a:txBody>
                  <a:tcPr/>
                </a:tc>
                <a:tc>
                  <a:txBody>
                    <a:bodyPr/>
                    <a:lstStyle/>
                    <a:p>
                      <a:pPr algn="r"/>
                      <a:r>
                        <a:rPr lang="en-US" dirty="0">
                          <a:latin typeface="Helvetica" panose="020B0604020202020204" pitchFamily="34" charset="0"/>
                          <a:cs typeface="Helvetica" panose="020B0604020202020204" pitchFamily="34" charset="0"/>
                        </a:rPr>
                        <a:t>1.68</a:t>
                      </a:r>
                    </a:p>
                  </a:txBody>
                  <a:tcPr/>
                </a:tc>
                <a:tc>
                  <a:txBody>
                    <a:bodyPr/>
                    <a:lstStyle/>
                    <a:p>
                      <a:pPr algn="r"/>
                      <a:r>
                        <a:rPr lang="en-US" dirty="0">
                          <a:latin typeface="Helvetica" panose="020B0604020202020204" pitchFamily="34" charset="0"/>
                          <a:cs typeface="Helvetica" panose="020B0604020202020204" pitchFamily="34" charset="0"/>
                        </a:rPr>
                        <a:t>0.56</a:t>
                      </a:r>
                    </a:p>
                  </a:txBody>
                  <a:tcPr/>
                </a:tc>
                <a:tc>
                  <a:txBody>
                    <a:bodyPr/>
                    <a:lstStyle/>
                    <a:p>
                      <a:pPr algn="r"/>
                      <a:r>
                        <a:rPr lang="en-US" dirty="0">
                          <a:latin typeface="Helvetica" panose="020B0604020202020204" pitchFamily="34" charset="0"/>
                          <a:cs typeface="Helvetica" panose="020B0604020202020204" pitchFamily="34" charset="0"/>
                        </a:rPr>
                        <a:t>3.44</a:t>
                      </a:r>
                    </a:p>
                  </a:txBody>
                  <a:tcPr/>
                </a:tc>
                <a:tc>
                  <a:txBody>
                    <a:bodyPr/>
                    <a:lstStyle/>
                    <a:p>
                      <a:pPr algn="r"/>
                      <a:r>
                        <a:rPr lang="en-US" dirty="0">
                          <a:latin typeface="Helvetica" panose="020B0604020202020204" pitchFamily="34" charset="0"/>
                          <a:cs typeface="Helvetica" panose="020B0604020202020204" pitchFamily="34" charset="0"/>
                        </a:rPr>
                        <a:t>1.09</a:t>
                      </a:r>
                    </a:p>
                  </a:txBody>
                  <a:tcPr/>
                </a:tc>
                <a:tc>
                  <a:txBody>
                    <a:bodyPr/>
                    <a:lstStyle/>
                    <a:p>
                      <a:pPr algn="r"/>
                      <a:r>
                        <a:rPr lang="en-US" dirty="0">
                          <a:latin typeface="Helvetica" panose="020B0604020202020204" pitchFamily="34" charset="0"/>
                          <a:cs typeface="Helvetica" panose="020B0604020202020204" pitchFamily="34" charset="0"/>
                        </a:rPr>
                        <a:t>  105</a:t>
                      </a:r>
                    </a:p>
                  </a:txBody>
                  <a:tcPr/>
                </a:tc>
                <a:tc>
                  <a:txBody>
                    <a:bodyPr/>
                    <a:lstStyle/>
                    <a:p>
                      <a:pPr algn="r"/>
                      <a:r>
                        <a:rPr lang="en-US" dirty="0">
                          <a:latin typeface="Helvetica" panose="020B0604020202020204" pitchFamily="34" charset="0"/>
                          <a:cs typeface="Helvetica" panose="020B0604020202020204" pitchFamily="34" charset="0"/>
                        </a:rPr>
                        <a:t>95</a:t>
                      </a:r>
                    </a:p>
                  </a:txBody>
                  <a:tcPr/>
                </a:tc>
                <a:extLst>
                  <a:ext uri="{0D108BD9-81ED-4DB2-BD59-A6C34878D82A}">
                    <a16:rowId xmlns:a16="http://schemas.microsoft.com/office/drawing/2014/main" val="10001"/>
                  </a:ext>
                </a:extLst>
              </a:tr>
              <a:tr h="450144">
                <a:tc>
                  <a:txBody>
                    <a:bodyPr/>
                    <a:lstStyle/>
                    <a:p>
                      <a:r>
                        <a:rPr lang="en-US" dirty="0" err="1">
                          <a:latin typeface="Helvetica" panose="020B0604020202020204" pitchFamily="34" charset="0"/>
                          <a:cs typeface="Helvetica" panose="020B0604020202020204" pitchFamily="34" charset="0"/>
                        </a:rPr>
                        <a:t>Pslist</a:t>
                      </a:r>
                      <a:r>
                        <a:rPr lang="en-US" dirty="0">
                          <a:latin typeface="Helvetica" panose="020B0604020202020204" pitchFamily="34" charset="0"/>
                          <a:cs typeface="Helvetica" panose="020B0604020202020204" pitchFamily="34" charset="0"/>
                        </a:rPr>
                        <a:t> –t </a:t>
                      </a:r>
                    </a:p>
                  </a:txBody>
                  <a:tcPr/>
                </a:tc>
                <a:tc>
                  <a:txBody>
                    <a:bodyPr/>
                    <a:lstStyle/>
                    <a:p>
                      <a:pPr algn="r"/>
                      <a:r>
                        <a:rPr lang="en-US" dirty="0">
                          <a:latin typeface="Helvetica" panose="020B0604020202020204" pitchFamily="34" charset="0"/>
                          <a:cs typeface="Helvetica" panose="020B0604020202020204" pitchFamily="34" charset="0"/>
                        </a:rPr>
                        <a:t>3.19</a:t>
                      </a:r>
                    </a:p>
                  </a:txBody>
                  <a:tcPr/>
                </a:tc>
                <a:tc>
                  <a:txBody>
                    <a:bodyPr/>
                    <a:lstStyle/>
                    <a:p>
                      <a:pPr algn="r"/>
                      <a:r>
                        <a:rPr lang="en-US" dirty="0">
                          <a:latin typeface="Helvetica" panose="020B0604020202020204" pitchFamily="34" charset="0"/>
                          <a:cs typeface="Helvetica" panose="020B0604020202020204" pitchFamily="34" charset="0"/>
                        </a:rPr>
                        <a:t>1.03</a:t>
                      </a:r>
                    </a:p>
                  </a:txBody>
                  <a:tcPr/>
                </a:tc>
                <a:tc>
                  <a:txBody>
                    <a:bodyPr/>
                    <a:lstStyle/>
                    <a:p>
                      <a:pPr algn="r"/>
                      <a:r>
                        <a:rPr lang="en-US" dirty="0">
                          <a:latin typeface="Helvetica" panose="020B0604020202020204" pitchFamily="34" charset="0"/>
                          <a:cs typeface="Helvetica" panose="020B0604020202020204" pitchFamily="34" charset="0"/>
                        </a:rPr>
                        <a:t>4.69</a:t>
                      </a:r>
                    </a:p>
                  </a:txBody>
                  <a:tcPr/>
                </a:tc>
                <a:tc>
                  <a:txBody>
                    <a:bodyPr/>
                    <a:lstStyle/>
                    <a:p>
                      <a:pPr algn="r"/>
                      <a:r>
                        <a:rPr lang="en-US" dirty="0">
                          <a:latin typeface="Helvetica" panose="020B0604020202020204" pitchFamily="34" charset="0"/>
                          <a:cs typeface="Helvetica" panose="020B0604020202020204" pitchFamily="34" charset="0"/>
                        </a:rPr>
                        <a:t>1.31</a:t>
                      </a:r>
                    </a:p>
                  </a:txBody>
                  <a:tcPr/>
                </a:tc>
                <a:tc>
                  <a:txBody>
                    <a:bodyPr/>
                    <a:lstStyle/>
                    <a:p>
                      <a:pPr algn="r"/>
                      <a:r>
                        <a:rPr lang="en-US" dirty="0">
                          <a:latin typeface="Helvetica" panose="020B0604020202020204" pitchFamily="34" charset="0"/>
                          <a:cs typeface="Helvetica" panose="020B0604020202020204" pitchFamily="34" charset="0"/>
                        </a:rPr>
                        <a:t>  47</a:t>
                      </a:r>
                    </a:p>
                  </a:txBody>
                  <a:tcPr/>
                </a:tc>
                <a:tc>
                  <a:txBody>
                    <a:bodyPr/>
                    <a:lstStyle/>
                    <a:p>
                      <a:pPr algn="r"/>
                      <a:r>
                        <a:rPr lang="en-US" dirty="0">
                          <a:latin typeface="Helvetica" panose="020B0604020202020204" pitchFamily="34" charset="0"/>
                          <a:cs typeface="Helvetica" panose="020B0604020202020204" pitchFamily="34" charset="0"/>
                        </a:rPr>
                        <a:t>27</a:t>
                      </a:r>
                    </a:p>
                  </a:txBody>
                  <a:tcPr/>
                </a:tc>
                <a:extLst>
                  <a:ext uri="{0D108BD9-81ED-4DB2-BD59-A6C34878D82A}">
                    <a16:rowId xmlns:a16="http://schemas.microsoft.com/office/drawing/2014/main" val="10002"/>
                  </a:ext>
                </a:extLst>
              </a:tr>
              <a:tr h="450144">
                <a:tc>
                  <a:txBody>
                    <a:bodyPr/>
                    <a:lstStyle/>
                    <a:p>
                      <a:r>
                        <a:rPr lang="en-US" dirty="0" err="1">
                          <a:latin typeface="Helvetica" panose="020B0604020202020204" pitchFamily="34" charset="0"/>
                          <a:cs typeface="Helvetica" panose="020B0604020202020204" pitchFamily="34" charset="0"/>
                        </a:rPr>
                        <a:t>Psinfo</a:t>
                      </a:r>
                      <a:r>
                        <a:rPr lang="en-US" dirty="0">
                          <a:latin typeface="Helvetica" panose="020B0604020202020204" pitchFamily="34" charset="0"/>
                          <a:cs typeface="Helvetica" panose="020B0604020202020204" pitchFamily="34" charset="0"/>
                        </a:rPr>
                        <a:t> -s</a:t>
                      </a:r>
                    </a:p>
                  </a:txBody>
                  <a:tcPr/>
                </a:tc>
                <a:tc>
                  <a:txBody>
                    <a:bodyPr/>
                    <a:lstStyle/>
                    <a:p>
                      <a:pPr algn="r"/>
                      <a:r>
                        <a:rPr lang="en-US" dirty="0">
                          <a:latin typeface="Helvetica" panose="020B0604020202020204" pitchFamily="34" charset="0"/>
                          <a:cs typeface="Helvetica" panose="020B0604020202020204" pitchFamily="34" charset="0"/>
                        </a:rPr>
                        <a:t>5.76</a:t>
                      </a:r>
                    </a:p>
                  </a:txBody>
                  <a:tcPr/>
                </a:tc>
                <a:tc>
                  <a:txBody>
                    <a:bodyPr/>
                    <a:lstStyle/>
                    <a:p>
                      <a:pPr algn="r"/>
                      <a:r>
                        <a:rPr lang="en-US" dirty="0">
                          <a:latin typeface="Helvetica" panose="020B0604020202020204" pitchFamily="34" charset="0"/>
                          <a:cs typeface="Helvetica" panose="020B0604020202020204" pitchFamily="34" charset="0"/>
                        </a:rPr>
                        <a:t>2.88</a:t>
                      </a:r>
                    </a:p>
                  </a:txBody>
                  <a:tcPr/>
                </a:tc>
                <a:tc>
                  <a:txBody>
                    <a:bodyPr/>
                    <a:lstStyle/>
                    <a:p>
                      <a:pPr algn="r"/>
                      <a:r>
                        <a:rPr lang="en-US" dirty="0">
                          <a:latin typeface="Helvetica" panose="020B0604020202020204" pitchFamily="34" charset="0"/>
                          <a:cs typeface="Helvetica" panose="020B0604020202020204" pitchFamily="34" charset="0"/>
                        </a:rPr>
                        <a:t>9.79</a:t>
                      </a:r>
                    </a:p>
                  </a:txBody>
                  <a:tcPr/>
                </a:tc>
                <a:tc>
                  <a:txBody>
                    <a:bodyPr/>
                    <a:lstStyle/>
                    <a:p>
                      <a:pPr algn="r"/>
                      <a:r>
                        <a:rPr lang="en-US" dirty="0">
                          <a:latin typeface="Helvetica" panose="020B0604020202020204" pitchFamily="34" charset="0"/>
                          <a:cs typeface="Helvetica" panose="020B0604020202020204" pitchFamily="34" charset="0"/>
                        </a:rPr>
                        <a:t>4.78</a:t>
                      </a:r>
                    </a:p>
                  </a:txBody>
                  <a:tcPr/>
                </a:tc>
                <a:tc>
                  <a:txBody>
                    <a:bodyPr/>
                    <a:lstStyle/>
                    <a:p>
                      <a:pPr algn="r"/>
                      <a:r>
                        <a:rPr lang="en-US" dirty="0">
                          <a:latin typeface="Helvetica" panose="020B0604020202020204" pitchFamily="34" charset="0"/>
                          <a:cs typeface="Helvetica" panose="020B0604020202020204" pitchFamily="34" charset="0"/>
                        </a:rPr>
                        <a:t>  70</a:t>
                      </a:r>
                    </a:p>
                  </a:txBody>
                  <a:tcPr/>
                </a:tc>
                <a:tc>
                  <a:txBody>
                    <a:bodyPr/>
                    <a:lstStyle/>
                    <a:p>
                      <a:pPr algn="r"/>
                      <a:r>
                        <a:rPr lang="en-US" dirty="0">
                          <a:latin typeface="Helvetica" panose="020B0604020202020204" pitchFamily="34" charset="0"/>
                          <a:cs typeface="Helvetica" panose="020B0604020202020204" pitchFamily="34" charset="0"/>
                        </a:rPr>
                        <a:t>66</a:t>
                      </a:r>
                    </a:p>
                  </a:txBody>
                  <a:tcPr/>
                </a:tc>
                <a:extLst>
                  <a:ext uri="{0D108BD9-81ED-4DB2-BD59-A6C34878D82A}">
                    <a16:rowId xmlns:a16="http://schemas.microsoft.com/office/drawing/2014/main" val="10003"/>
                  </a:ext>
                </a:extLst>
              </a:tr>
              <a:tr h="450144">
                <a:tc>
                  <a:txBody>
                    <a:bodyPr/>
                    <a:lstStyle/>
                    <a:p>
                      <a:r>
                        <a:rPr lang="en-US" dirty="0" err="1">
                          <a:latin typeface="Helvetica" panose="020B0604020202020204" pitchFamily="34" charset="0"/>
                          <a:cs typeface="Helvetica" panose="020B0604020202020204" pitchFamily="34" charset="0"/>
                        </a:rPr>
                        <a:t>Coreinfo</a:t>
                      </a:r>
                      <a:endParaRPr lang="en-US" dirty="0">
                        <a:latin typeface="Helvetica" panose="020B0604020202020204" pitchFamily="34" charset="0"/>
                        <a:cs typeface="Helvetica" panose="020B0604020202020204" pitchFamily="34" charset="0"/>
                      </a:endParaRPr>
                    </a:p>
                  </a:txBody>
                  <a:tcPr/>
                </a:tc>
                <a:tc>
                  <a:txBody>
                    <a:bodyPr/>
                    <a:lstStyle/>
                    <a:p>
                      <a:pPr algn="r"/>
                      <a:r>
                        <a:rPr lang="en-US" dirty="0">
                          <a:latin typeface="Helvetica" panose="020B0604020202020204" pitchFamily="34" charset="0"/>
                          <a:cs typeface="Helvetica" panose="020B0604020202020204" pitchFamily="34" charset="0"/>
                        </a:rPr>
                        <a:t>1.70</a:t>
                      </a:r>
                    </a:p>
                  </a:txBody>
                  <a:tcPr/>
                </a:tc>
                <a:tc>
                  <a:txBody>
                    <a:bodyPr/>
                    <a:lstStyle/>
                    <a:p>
                      <a:pPr algn="r"/>
                      <a:r>
                        <a:rPr lang="en-US" dirty="0">
                          <a:latin typeface="Helvetica" panose="020B0604020202020204" pitchFamily="34" charset="0"/>
                          <a:cs typeface="Helvetica" panose="020B0604020202020204" pitchFamily="34" charset="0"/>
                        </a:rPr>
                        <a:t>0.65</a:t>
                      </a:r>
                    </a:p>
                  </a:txBody>
                  <a:tcPr/>
                </a:tc>
                <a:tc>
                  <a:txBody>
                    <a:bodyPr/>
                    <a:lstStyle/>
                    <a:p>
                      <a:pPr algn="r"/>
                      <a:r>
                        <a:rPr lang="en-US" dirty="0">
                          <a:latin typeface="Helvetica" panose="020B0604020202020204" pitchFamily="34" charset="0"/>
                          <a:cs typeface="Helvetica" panose="020B0604020202020204" pitchFamily="34" charset="0"/>
                        </a:rPr>
                        <a:t>3.75</a:t>
                      </a:r>
                    </a:p>
                  </a:txBody>
                  <a:tcPr/>
                </a:tc>
                <a:tc>
                  <a:txBody>
                    <a:bodyPr/>
                    <a:lstStyle/>
                    <a:p>
                      <a:pPr algn="r"/>
                      <a:r>
                        <a:rPr lang="en-US" dirty="0">
                          <a:latin typeface="Helvetica" panose="020B0604020202020204" pitchFamily="34" charset="0"/>
                          <a:cs typeface="Helvetica" panose="020B0604020202020204" pitchFamily="34" charset="0"/>
                        </a:rPr>
                        <a:t>1.07</a:t>
                      </a:r>
                    </a:p>
                  </a:txBody>
                  <a:tcPr/>
                </a:tc>
                <a:tc>
                  <a:txBody>
                    <a:bodyPr/>
                    <a:lstStyle/>
                    <a:p>
                      <a:pPr algn="r"/>
                      <a:r>
                        <a:rPr lang="en-US" dirty="0">
                          <a:latin typeface="Helvetica" panose="020B0604020202020204" pitchFamily="34" charset="0"/>
                          <a:cs typeface="Helvetica" panose="020B0604020202020204" pitchFamily="34" charset="0"/>
                        </a:rPr>
                        <a:t>  121</a:t>
                      </a:r>
                    </a:p>
                  </a:txBody>
                  <a:tcPr/>
                </a:tc>
                <a:tc>
                  <a:txBody>
                    <a:bodyPr/>
                    <a:lstStyle/>
                    <a:p>
                      <a:pPr algn="r"/>
                      <a:r>
                        <a:rPr lang="en-US" dirty="0">
                          <a:latin typeface="Helvetica" panose="020B0604020202020204" pitchFamily="34" charset="0"/>
                          <a:cs typeface="Helvetica" panose="020B0604020202020204" pitchFamily="34" charset="0"/>
                        </a:rPr>
                        <a:t>63</a:t>
                      </a:r>
                    </a:p>
                  </a:txBody>
                  <a:tcPr/>
                </a:tc>
                <a:extLst>
                  <a:ext uri="{0D108BD9-81ED-4DB2-BD59-A6C34878D82A}">
                    <a16:rowId xmlns:a16="http://schemas.microsoft.com/office/drawing/2014/main" val="10004"/>
                  </a:ext>
                </a:extLst>
              </a:tr>
              <a:tr h="450144">
                <a:tc>
                  <a:txBody>
                    <a:bodyPr/>
                    <a:lstStyle/>
                    <a:p>
                      <a:r>
                        <a:rPr lang="en-US" dirty="0" err="1">
                          <a:latin typeface="Helvetica" panose="020B0604020202020204" pitchFamily="34" charset="0"/>
                          <a:cs typeface="Helvetica" panose="020B0604020202020204" pitchFamily="34" charset="0"/>
                        </a:rPr>
                        <a:t>ListDLLs</a:t>
                      </a:r>
                      <a:endParaRPr lang="en-US" dirty="0">
                        <a:latin typeface="Helvetica" panose="020B0604020202020204" pitchFamily="34" charset="0"/>
                        <a:cs typeface="Helvetica" panose="020B0604020202020204" pitchFamily="34" charset="0"/>
                      </a:endParaRPr>
                    </a:p>
                  </a:txBody>
                  <a:tcPr/>
                </a:tc>
                <a:tc>
                  <a:txBody>
                    <a:bodyPr/>
                    <a:lstStyle/>
                    <a:p>
                      <a:pPr algn="r"/>
                      <a:r>
                        <a:rPr lang="en-US" dirty="0">
                          <a:latin typeface="Helvetica" panose="020B0604020202020204" pitchFamily="34" charset="0"/>
                          <a:cs typeface="Helvetica" panose="020B0604020202020204" pitchFamily="34" charset="0"/>
                        </a:rPr>
                        <a:t>3.20</a:t>
                      </a:r>
                    </a:p>
                  </a:txBody>
                  <a:tcPr/>
                </a:tc>
                <a:tc>
                  <a:txBody>
                    <a:bodyPr/>
                    <a:lstStyle/>
                    <a:p>
                      <a:pPr algn="r"/>
                      <a:r>
                        <a:rPr lang="en-US" dirty="0">
                          <a:latin typeface="Helvetica" panose="020B0604020202020204" pitchFamily="34" charset="0"/>
                          <a:cs typeface="Helvetica" panose="020B0604020202020204" pitchFamily="34" charset="0"/>
                        </a:rPr>
                        <a:t>2.58</a:t>
                      </a:r>
                    </a:p>
                  </a:txBody>
                  <a:tcPr/>
                </a:tc>
                <a:tc>
                  <a:txBody>
                    <a:bodyPr/>
                    <a:lstStyle/>
                    <a:p>
                      <a:pPr algn="r"/>
                      <a:r>
                        <a:rPr lang="en-US" dirty="0">
                          <a:latin typeface="Helvetica" panose="020B0604020202020204" pitchFamily="34" charset="0"/>
                          <a:cs typeface="Helvetica" panose="020B0604020202020204" pitchFamily="34" charset="0"/>
                        </a:rPr>
                        <a:t>5.01</a:t>
                      </a:r>
                    </a:p>
                  </a:txBody>
                  <a:tcPr/>
                </a:tc>
                <a:tc>
                  <a:txBody>
                    <a:bodyPr/>
                    <a:lstStyle/>
                    <a:p>
                      <a:pPr algn="r"/>
                      <a:r>
                        <a:rPr lang="en-US" dirty="0">
                          <a:latin typeface="Helvetica" panose="020B0604020202020204" pitchFamily="34" charset="0"/>
                          <a:cs typeface="Helvetica" panose="020B0604020202020204" pitchFamily="34" charset="0"/>
                        </a:rPr>
                        <a:t>3.75</a:t>
                      </a:r>
                    </a:p>
                  </a:txBody>
                  <a:tcPr/>
                </a:tc>
                <a:tc>
                  <a:txBody>
                    <a:bodyPr/>
                    <a:lstStyle/>
                    <a:p>
                      <a:pPr marL="342900" indent="-342900" algn="r">
                        <a:buNone/>
                      </a:pPr>
                      <a:r>
                        <a:rPr lang="en-US" dirty="0">
                          <a:latin typeface="Helvetica" panose="020B0604020202020204" pitchFamily="34" charset="0"/>
                          <a:cs typeface="Helvetica" panose="020B0604020202020204" pitchFamily="34" charset="0"/>
                        </a:rPr>
                        <a:t>   57</a:t>
                      </a:r>
                    </a:p>
                  </a:txBody>
                  <a:tcPr/>
                </a:tc>
                <a:tc>
                  <a:txBody>
                    <a:bodyPr/>
                    <a:lstStyle/>
                    <a:p>
                      <a:pPr marL="342900" indent="-342900" algn="r">
                        <a:buNone/>
                      </a:pPr>
                      <a:r>
                        <a:rPr lang="en-US" dirty="0">
                          <a:latin typeface="Helvetica" panose="020B0604020202020204" pitchFamily="34" charset="0"/>
                          <a:cs typeface="Helvetica" panose="020B0604020202020204" pitchFamily="34" charset="0"/>
                        </a:rPr>
                        <a:t>45</a:t>
                      </a: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uglymal.jpg"/>
          <p:cNvPicPr>
            <a:picLocks noChangeAspect="1"/>
          </p:cNvPicPr>
          <p:nvPr/>
        </p:nvPicPr>
        <p:blipFill>
          <a:blip r:embed="rId2" cstate="print"/>
          <a:stretch>
            <a:fillRect/>
          </a:stretch>
        </p:blipFill>
        <p:spPr>
          <a:xfrm>
            <a:off x="3124200" y="1676400"/>
            <a:ext cx="609600" cy="762000"/>
          </a:xfrm>
          <a:prstGeom prst="rect">
            <a:avLst/>
          </a:prstGeom>
        </p:spPr>
      </p:pic>
      <p:pic>
        <p:nvPicPr>
          <p:cNvPr id="30" name="Picture 29" descr="uglymal.jpg"/>
          <p:cNvPicPr>
            <a:picLocks noChangeAspect="1"/>
          </p:cNvPicPr>
          <p:nvPr/>
        </p:nvPicPr>
        <p:blipFill>
          <a:blip r:embed="rId2" cstate="print"/>
          <a:stretch>
            <a:fillRect/>
          </a:stretch>
        </p:blipFill>
        <p:spPr>
          <a:xfrm>
            <a:off x="3124200" y="2895600"/>
            <a:ext cx="609600" cy="762000"/>
          </a:xfrm>
          <a:prstGeom prst="rect">
            <a:avLst/>
          </a:prstGeom>
        </p:spPr>
      </p:pic>
      <p:sp>
        <p:nvSpPr>
          <p:cNvPr id="41" name="Rounded Rectangle 40"/>
          <p:cNvSpPr/>
          <p:nvPr/>
        </p:nvSpPr>
        <p:spPr>
          <a:xfrm>
            <a:off x="4495800" y="4495800"/>
            <a:ext cx="2514600" cy="533400"/>
          </a:xfrm>
          <a:prstGeom prst="round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Autofit/>
          </a:bodyPr>
          <a:lstStyle/>
          <a:p>
            <a:r>
              <a:rPr lang="en-US" dirty="0"/>
              <a:t>Well-known malware analysis tool: TEMU</a:t>
            </a:r>
          </a:p>
        </p:txBody>
      </p:sp>
      <p:sp>
        <p:nvSpPr>
          <p:cNvPr id="4" name="Slide Number Placeholder 3"/>
          <p:cNvSpPr>
            <a:spLocks noGrp="1"/>
          </p:cNvSpPr>
          <p:nvPr>
            <p:ph type="sldNum" sz="quarter" idx="12"/>
          </p:nvPr>
        </p:nvSpPr>
        <p:spPr/>
        <p:txBody>
          <a:bodyPr/>
          <a:lstStyle/>
          <a:p>
            <a:fld id="{20319323-BF5E-4B31-9661-ECD540573574}" type="slidenum">
              <a:rPr lang="en-US" smtClean="0"/>
              <a:pPr/>
              <a:t>1</a:t>
            </a:fld>
            <a:endParaRPr lang="en-US"/>
          </a:p>
        </p:txBody>
      </p:sp>
      <p:sp>
        <p:nvSpPr>
          <p:cNvPr id="8" name="Rounded Rectangle 7"/>
          <p:cNvSpPr/>
          <p:nvPr/>
        </p:nvSpPr>
        <p:spPr>
          <a:xfrm>
            <a:off x="1981200" y="1600200"/>
            <a:ext cx="5105400" cy="2438400"/>
          </a:xfrm>
          <a:prstGeom prst="roundRect">
            <a:avLst>
              <a:gd name="adj" fmla="val 8013"/>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Arial" pitchFamily="34" charset="0"/>
              <a:cs typeface="Arial" pitchFamily="34" charset="0"/>
            </a:endParaRPr>
          </a:p>
        </p:txBody>
      </p:sp>
      <p:sp>
        <p:nvSpPr>
          <p:cNvPr id="9" name="Rounded Rectangle 8"/>
          <p:cNvSpPr/>
          <p:nvPr/>
        </p:nvSpPr>
        <p:spPr>
          <a:xfrm>
            <a:off x="4495800" y="2895600"/>
            <a:ext cx="1371600" cy="762000"/>
          </a:xfrm>
          <a:prstGeom prst="round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Arial" pitchFamily="34" charset="0"/>
              <a:cs typeface="Arial" pitchFamily="34" charset="0"/>
            </a:endParaRPr>
          </a:p>
        </p:txBody>
      </p:sp>
      <p:sp>
        <p:nvSpPr>
          <p:cNvPr id="18" name="TextBox 17"/>
          <p:cNvSpPr txBox="1"/>
          <p:nvPr/>
        </p:nvSpPr>
        <p:spPr>
          <a:xfrm>
            <a:off x="990600" y="2438400"/>
            <a:ext cx="665567" cy="477054"/>
          </a:xfrm>
          <a:prstGeom prst="rect">
            <a:avLst/>
          </a:prstGeom>
          <a:noFill/>
        </p:spPr>
        <p:txBody>
          <a:bodyPr wrap="none" rtlCol="0">
            <a:spAutoFit/>
          </a:bodyPr>
          <a:lstStyle/>
          <a:p>
            <a:r>
              <a:rPr lang="en-US" sz="2500" b="1" dirty="0">
                <a:latin typeface="Helvetica" pitchFamily="34" charset="0"/>
              </a:rPr>
              <a:t>VM</a:t>
            </a:r>
          </a:p>
        </p:txBody>
      </p:sp>
      <p:cxnSp>
        <p:nvCxnSpPr>
          <p:cNvPr id="20" name="Straight Connector 19"/>
          <p:cNvCxnSpPr/>
          <p:nvPr/>
        </p:nvCxnSpPr>
        <p:spPr>
          <a:xfrm>
            <a:off x="1981200" y="2667000"/>
            <a:ext cx="5105400"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1981200" y="2286000"/>
            <a:ext cx="697627" cy="369332"/>
          </a:xfrm>
          <a:prstGeom prst="rect">
            <a:avLst/>
          </a:prstGeom>
          <a:noFill/>
        </p:spPr>
        <p:txBody>
          <a:bodyPr wrap="none" rtlCol="0">
            <a:spAutoFit/>
          </a:bodyPr>
          <a:lstStyle/>
          <a:p>
            <a:r>
              <a:rPr lang="en-US" b="1" dirty="0">
                <a:latin typeface="Helvetica" pitchFamily="34" charset="0"/>
              </a:rPr>
              <a:t>User</a:t>
            </a:r>
          </a:p>
        </p:txBody>
      </p:sp>
      <p:sp>
        <p:nvSpPr>
          <p:cNvPr id="25" name="TextBox 24"/>
          <p:cNvSpPr txBox="1"/>
          <p:nvPr/>
        </p:nvSpPr>
        <p:spPr>
          <a:xfrm>
            <a:off x="1981200" y="2667000"/>
            <a:ext cx="902811" cy="369332"/>
          </a:xfrm>
          <a:prstGeom prst="rect">
            <a:avLst/>
          </a:prstGeom>
          <a:noFill/>
        </p:spPr>
        <p:txBody>
          <a:bodyPr wrap="none" rtlCol="0">
            <a:spAutoFit/>
          </a:bodyPr>
          <a:lstStyle/>
          <a:p>
            <a:r>
              <a:rPr lang="en-US" b="1" dirty="0">
                <a:latin typeface="Helvetica" pitchFamily="34" charset="0"/>
              </a:rPr>
              <a:t>Kernel</a:t>
            </a:r>
          </a:p>
        </p:txBody>
      </p:sp>
      <p:sp>
        <p:nvSpPr>
          <p:cNvPr id="27" name="Rounded Rectangle 26"/>
          <p:cNvSpPr/>
          <p:nvPr/>
        </p:nvSpPr>
        <p:spPr>
          <a:xfrm>
            <a:off x="1981200" y="4114800"/>
            <a:ext cx="5181600" cy="2438400"/>
          </a:xfrm>
          <a:prstGeom prst="roundRect">
            <a:avLst>
              <a:gd name="adj" fmla="val 8013"/>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Arial" pitchFamily="34" charset="0"/>
              <a:cs typeface="Arial" pitchFamily="34" charset="0"/>
            </a:endParaRPr>
          </a:p>
        </p:txBody>
      </p:sp>
      <p:sp>
        <p:nvSpPr>
          <p:cNvPr id="28" name="TextBox 27"/>
          <p:cNvSpPr txBox="1"/>
          <p:nvPr/>
        </p:nvSpPr>
        <p:spPr>
          <a:xfrm>
            <a:off x="914400" y="5029200"/>
            <a:ext cx="1074333" cy="477054"/>
          </a:xfrm>
          <a:prstGeom prst="rect">
            <a:avLst/>
          </a:prstGeom>
          <a:noFill/>
        </p:spPr>
        <p:txBody>
          <a:bodyPr wrap="none" rtlCol="0">
            <a:spAutoFit/>
          </a:bodyPr>
          <a:lstStyle/>
          <a:p>
            <a:r>
              <a:rPr lang="en-US" sz="2500" b="1" dirty="0">
                <a:latin typeface="Helvetica" pitchFamily="34" charset="0"/>
              </a:rPr>
              <a:t>HOST</a:t>
            </a:r>
          </a:p>
        </p:txBody>
      </p:sp>
      <p:sp>
        <p:nvSpPr>
          <p:cNvPr id="33" name="TextBox 32"/>
          <p:cNvSpPr txBox="1"/>
          <p:nvPr/>
        </p:nvSpPr>
        <p:spPr>
          <a:xfrm>
            <a:off x="4572000" y="2971800"/>
            <a:ext cx="1326004" cy="646331"/>
          </a:xfrm>
          <a:prstGeom prst="rect">
            <a:avLst/>
          </a:prstGeom>
          <a:noFill/>
        </p:spPr>
        <p:txBody>
          <a:bodyPr wrap="none" rtlCol="0">
            <a:spAutoFit/>
          </a:bodyPr>
          <a:lstStyle/>
          <a:p>
            <a:pPr algn="ctr"/>
            <a:r>
              <a:rPr lang="en-US" b="1" dirty="0">
                <a:latin typeface="Helvetica" pitchFamily="34" charset="0"/>
              </a:rPr>
              <a:t>TEMU </a:t>
            </a:r>
          </a:p>
          <a:p>
            <a:pPr algn="ctr"/>
            <a:r>
              <a:rPr lang="en-US" b="1" dirty="0">
                <a:latin typeface="Helvetica" pitchFamily="34" charset="0"/>
              </a:rPr>
              <a:t>VMI Driver</a:t>
            </a:r>
          </a:p>
        </p:txBody>
      </p:sp>
      <p:sp>
        <p:nvSpPr>
          <p:cNvPr id="36" name="TextBox 35"/>
          <p:cNvSpPr txBox="1"/>
          <p:nvPr/>
        </p:nvSpPr>
        <p:spPr>
          <a:xfrm>
            <a:off x="4814287" y="4572000"/>
            <a:ext cx="1843197" cy="369332"/>
          </a:xfrm>
          <a:prstGeom prst="rect">
            <a:avLst/>
          </a:prstGeom>
          <a:noFill/>
        </p:spPr>
        <p:txBody>
          <a:bodyPr wrap="none" rtlCol="0">
            <a:spAutoFit/>
          </a:bodyPr>
          <a:lstStyle/>
          <a:p>
            <a:pPr algn="ctr"/>
            <a:r>
              <a:rPr lang="en-US" b="1" dirty="0">
                <a:latin typeface="Helvetica" pitchFamily="34" charset="0"/>
              </a:rPr>
              <a:t>TEMU Analysis</a:t>
            </a:r>
          </a:p>
        </p:txBody>
      </p:sp>
      <p:cxnSp>
        <p:nvCxnSpPr>
          <p:cNvPr id="44" name="Straight Arrow Connector 43"/>
          <p:cNvCxnSpPr/>
          <p:nvPr/>
        </p:nvCxnSpPr>
        <p:spPr>
          <a:xfrm>
            <a:off x="4800600" y="3657600"/>
            <a:ext cx="0" cy="8382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4800601" y="3657600"/>
            <a:ext cx="1828800" cy="369332"/>
          </a:xfrm>
          <a:prstGeom prst="rect">
            <a:avLst/>
          </a:prstGeom>
          <a:noFill/>
        </p:spPr>
        <p:txBody>
          <a:bodyPr wrap="square" rtlCol="0">
            <a:spAutoFit/>
          </a:bodyPr>
          <a:lstStyle/>
          <a:p>
            <a:pPr algn="ctr"/>
            <a:r>
              <a:rPr lang="en-US" b="1" dirty="0">
                <a:latin typeface="Helvetica" pitchFamily="34" charset="0"/>
              </a:rPr>
              <a:t>Send OS state</a:t>
            </a:r>
          </a:p>
        </p:txBody>
      </p:sp>
      <p:cxnSp>
        <p:nvCxnSpPr>
          <p:cNvPr id="34" name="Straight Connector 33"/>
          <p:cNvCxnSpPr/>
          <p:nvPr/>
        </p:nvCxnSpPr>
        <p:spPr>
          <a:xfrm>
            <a:off x="1981200" y="5334000"/>
            <a:ext cx="5105400"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ounded Rectangle 40"/>
          <p:cNvSpPr/>
          <p:nvPr/>
        </p:nvSpPr>
        <p:spPr>
          <a:xfrm>
            <a:off x="4495800" y="5334000"/>
            <a:ext cx="2514600" cy="1066800"/>
          </a:xfrm>
          <a:prstGeom prst="round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Autofit/>
          </a:bodyPr>
          <a:lstStyle/>
          <a:p>
            <a:r>
              <a:rPr lang="en-US" dirty="0"/>
              <a:t>Question: What if malware attacks the analysis tool, e.g., TEMU?</a:t>
            </a:r>
          </a:p>
        </p:txBody>
      </p:sp>
      <p:sp>
        <p:nvSpPr>
          <p:cNvPr id="4" name="Slide Number Placeholder 3"/>
          <p:cNvSpPr>
            <a:spLocks noGrp="1"/>
          </p:cNvSpPr>
          <p:nvPr>
            <p:ph type="sldNum" sz="quarter" idx="12"/>
          </p:nvPr>
        </p:nvSpPr>
        <p:spPr/>
        <p:txBody>
          <a:bodyPr/>
          <a:lstStyle/>
          <a:p>
            <a:fld id="{20319323-BF5E-4B31-9661-ECD540573574}" type="slidenum">
              <a:rPr lang="en-US" smtClean="0"/>
              <a:pPr/>
              <a:t>2</a:t>
            </a:fld>
            <a:endParaRPr lang="en-US"/>
          </a:p>
        </p:txBody>
      </p:sp>
      <p:sp>
        <p:nvSpPr>
          <p:cNvPr id="8" name="Rounded Rectangle 7"/>
          <p:cNvSpPr/>
          <p:nvPr/>
        </p:nvSpPr>
        <p:spPr>
          <a:xfrm>
            <a:off x="1981200" y="1600200"/>
            <a:ext cx="5105400" cy="2438400"/>
          </a:xfrm>
          <a:prstGeom prst="roundRect">
            <a:avLst>
              <a:gd name="adj" fmla="val 8013"/>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Arial" pitchFamily="34" charset="0"/>
              <a:cs typeface="Arial" pitchFamily="34" charset="0"/>
            </a:endParaRPr>
          </a:p>
        </p:txBody>
      </p:sp>
      <p:sp>
        <p:nvSpPr>
          <p:cNvPr id="9" name="Rounded Rectangle 8"/>
          <p:cNvSpPr/>
          <p:nvPr/>
        </p:nvSpPr>
        <p:spPr>
          <a:xfrm>
            <a:off x="5029200" y="2895600"/>
            <a:ext cx="1371600" cy="762000"/>
          </a:xfrm>
          <a:prstGeom prst="round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Arial" pitchFamily="34" charset="0"/>
              <a:cs typeface="Arial" pitchFamily="34" charset="0"/>
            </a:endParaRPr>
          </a:p>
        </p:txBody>
      </p:sp>
      <p:pic>
        <p:nvPicPr>
          <p:cNvPr id="11" name="Picture 10" descr="uglymal.jpg"/>
          <p:cNvPicPr>
            <a:picLocks noChangeAspect="1"/>
          </p:cNvPicPr>
          <p:nvPr/>
        </p:nvPicPr>
        <p:blipFill>
          <a:blip r:embed="rId2" cstate="print"/>
          <a:stretch>
            <a:fillRect/>
          </a:stretch>
        </p:blipFill>
        <p:spPr>
          <a:xfrm>
            <a:off x="3124200" y="1676400"/>
            <a:ext cx="609600" cy="762000"/>
          </a:xfrm>
          <a:prstGeom prst="rect">
            <a:avLst/>
          </a:prstGeom>
        </p:spPr>
      </p:pic>
      <p:sp>
        <p:nvSpPr>
          <p:cNvPr id="18" name="TextBox 17"/>
          <p:cNvSpPr txBox="1"/>
          <p:nvPr/>
        </p:nvSpPr>
        <p:spPr>
          <a:xfrm>
            <a:off x="990600" y="2438400"/>
            <a:ext cx="665567" cy="477054"/>
          </a:xfrm>
          <a:prstGeom prst="rect">
            <a:avLst/>
          </a:prstGeom>
          <a:noFill/>
        </p:spPr>
        <p:txBody>
          <a:bodyPr wrap="none" rtlCol="0">
            <a:spAutoFit/>
          </a:bodyPr>
          <a:lstStyle/>
          <a:p>
            <a:r>
              <a:rPr lang="en-US" sz="2500" b="1" dirty="0">
                <a:latin typeface="Helvetica" pitchFamily="34" charset="0"/>
              </a:rPr>
              <a:t>VM</a:t>
            </a:r>
          </a:p>
        </p:txBody>
      </p:sp>
      <p:cxnSp>
        <p:nvCxnSpPr>
          <p:cNvPr id="20" name="Straight Connector 19"/>
          <p:cNvCxnSpPr/>
          <p:nvPr/>
        </p:nvCxnSpPr>
        <p:spPr>
          <a:xfrm>
            <a:off x="1981200" y="2667000"/>
            <a:ext cx="5105400"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1981200" y="2286000"/>
            <a:ext cx="697627" cy="369332"/>
          </a:xfrm>
          <a:prstGeom prst="rect">
            <a:avLst/>
          </a:prstGeom>
          <a:noFill/>
        </p:spPr>
        <p:txBody>
          <a:bodyPr wrap="none" rtlCol="0">
            <a:spAutoFit/>
          </a:bodyPr>
          <a:lstStyle/>
          <a:p>
            <a:r>
              <a:rPr lang="en-US" b="1" dirty="0">
                <a:latin typeface="Helvetica" pitchFamily="34" charset="0"/>
              </a:rPr>
              <a:t>User</a:t>
            </a:r>
          </a:p>
        </p:txBody>
      </p:sp>
      <p:sp>
        <p:nvSpPr>
          <p:cNvPr id="25" name="TextBox 24"/>
          <p:cNvSpPr txBox="1"/>
          <p:nvPr/>
        </p:nvSpPr>
        <p:spPr>
          <a:xfrm>
            <a:off x="1981200" y="2667000"/>
            <a:ext cx="902811" cy="369332"/>
          </a:xfrm>
          <a:prstGeom prst="rect">
            <a:avLst/>
          </a:prstGeom>
          <a:noFill/>
        </p:spPr>
        <p:txBody>
          <a:bodyPr wrap="none" rtlCol="0">
            <a:spAutoFit/>
          </a:bodyPr>
          <a:lstStyle/>
          <a:p>
            <a:r>
              <a:rPr lang="en-US" b="1" dirty="0">
                <a:latin typeface="Helvetica" pitchFamily="34" charset="0"/>
              </a:rPr>
              <a:t>Kernel</a:t>
            </a:r>
          </a:p>
        </p:txBody>
      </p:sp>
      <p:sp>
        <p:nvSpPr>
          <p:cNvPr id="27" name="Rounded Rectangle 26"/>
          <p:cNvSpPr/>
          <p:nvPr/>
        </p:nvSpPr>
        <p:spPr>
          <a:xfrm>
            <a:off x="1981200" y="4114800"/>
            <a:ext cx="5181600" cy="2438400"/>
          </a:xfrm>
          <a:prstGeom prst="roundRect">
            <a:avLst>
              <a:gd name="adj" fmla="val 8013"/>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Arial" pitchFamily="34" charset="0"/>
              <a:cs typeface="Arial" pitchFamily="34" charset="0"/>
            </a:endParaRPr>
          </a:p>
        </p:txBody>
      </p:sp>
      <p:sp>
        <p:nvSpPr>
          <p:cNvPr id="28" name="TextBox 27"/>
          <p:cNvSpPr txBox="1"/>
          <p:nvPr/>
        </p:nvSpPr>
        <p:spPr>
          <a:xfrm>
            <a:off x="914400" y="5029200"/>
            <a:ext cx="1074333" cy="477054"/>
          </a:xfrm>
          <a:prstGeom prst="rect">
            <a:avLst/>
          </a:prstGeom>
          <a:noFill/>
        </p:spPr>
        <p:txBody>
          <a:bodyPr wrap="none" rtlCol="0">
            <a:spAutoFit/>
          </a:bodyPr>
          <a:lstStyle/>
          <a:p>
            <a:r>
              <a:rPr lang="en-US" sz="2500" b="1" dirty="0">
                <a:latin typeface="Helvetica" pitchFamily="34" charset="0"/>
              </a:rPr>
              <a:t>HOST</a:t>
            </a:r>
          </a:p>
        </p:txBody>
      </p:sp>
      <p:pic>
        <p:nvPicPr>
          <p:cNvPr id="30" name="Picture 29" descr="uglymal.jpg"/>
          <p:cNvPicPr>
            <a:picLocks noChangeAspect="1"/>
          </p:cNvPicPr>
          <p:nvPr/>
        </p:nvPicPr>
        <p:blipFill>
          <a:blip r:embed="rId2" cstate="print"/>
          <a:stretch>
            <a:fillRect/>
          </a:stretch>
        </p:blipFill>
        <p:spPr>
          <a:xfrm>
            <a:off x="3124200" y="2895600"/>
            <a:ext cx="609600" cy="762000"/>
          </a:xfrm>
          <a:prstGeom prst="rect">
            <a:avLst/>
          </a:prstGeom>
        </p:spPr>
      </p:pic>
      <p:cxnSp>
        <p:nvCxnSpPr>
          <p:cNvPr id="15" name="Straight Arrow Connector 14"/>
          <p:cNvCxnSpPr/>
          <p:nvPr/>
        </p:nvCxnSpPr>
        <p:spPr>
          <a:xfrm>
            <a:off x="3505200" y="2438400"/>
            <a:ext cx="0" cy="609600"/>
          </a:xfrm>
          <a:prstGeom prst="straightConnector1">
            <a:avLst/>
          </a:prstGeom>
          <a:ln w="38100" cmpd="sng">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5105400" y="2971800"/>
            <a:ext cx="1326004" cy="646331"/>
          </a:xfrm>
          <a:prstGeom prst="rect">
            <a:avLst/>
          </a:prstGeom>
          <a:noFill/>
        </p:spPr>
        <p:txBody>
          <a:bodyPr wrap="none" rtlCol="0">
            <a:spAutoFit/>
          </a:bodyPr>
          <a:lstStyle/>
          <a:p>
            <a:pPr algn="ctr"/>
            <a:r>
              <a:rPr lang="en-US" b="1" dirty="0">
                <a:latin typeface="Helvetica" pitchFamily="34" charset="0"/>
              </a:rPr>
              <a:t>TEMU </a:t>
            </a:r>
          </a:p>
          <a:p>
            <a:pPr algn="ctr"/>
            <a:r>
              <a:rPr lang="en-US" b="1" dirty="0">
                <a:latin typeface="Helvetica" pitchFamily="34" charset="0"/>
              </a:rPr>
              <a:t>VMI Driver</a:t>
            </a:r>
          </a:p>
        </p:txBody>
      </p:sp>
      <p:sp>
        <p:nvSpPr>
          <p:cNvPr id="36" name="TextBox 35"/>
          <p:cNvSpPr txBox="1"/>
          <p:nvPr/>
        </p:nvSpPr>
        <p:spPr>
          <a:xfrm>
            <a:off x="4495800" y="5486400"/>
            <a:ext cx="2480167" cy="646331"/>
          </a:xfrm>
          <a:prstGeom prst="rect">
            <a:avLst/>
          </a:prstGeom>
          <a:noFill/>
        </p:spPr>
        <p:txBody>
          <a:bodyPr wrap="none" rtlCol="0">
            <a:spAutoFit/>
          </a:bodyPr>
          <a:lstStyle/>
          <a:p>
            <a:pPr algn="ctr"/>
            <a:r>
              <a:rPr lang="en-US" b="1" dirty="0">
                <a:latin typeface="Helvetica" pitchFamily="34" charset="0"/>
              </a:rPr>
              <a:t>TEMU </a:t>
            </a:r>
          </a:p>
          <a:p>
            <a:pPr algn="ctr"/>
            <a:r>
              <a:rPr lang="en-US" b="1" dirty="0">
                <a:latin typeface="Helvetica" pitchFamily="34" charset="0"/>
              </a:rPr>
              <a:t>Analysis Component</a:t>
            </a:r>
          </a:p>
        </p:txBody>
      </p:sp>
      <p:sp>
        <p:nvSpPr>
          <p:cNvPr id="37" name="Right Arrow 36"/>
          <p:cNvSpPr/>
          <p:nvPr/>
        </p:nvSpPr>
        <p:spPr>
          <a:xfrm>
            <a:off x="3657600" y="3200400"/>
            <a:ext cx="1371600" cy="304800"/>
          </a:xfrm>
          <a:prstGeom prst="rightArrow">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3810000" y="2819400"/>
            <a:ext cx="1048685" cy="430887"/>
          </a:xfrm>
          <a:prstGeom prst="rect">
            <a:avLst/>
          </a:prstGeom>
          <a:noFill/>
        </p:spPr>
        <p:txBody>
          <a:bodyPr wrap="none" rtlCol="0">
            <a:spAutoFit/>
          </a:bodyPr>
          <a:lstStyle/>
          <a:p>
            <a:r>
              <a:rPr lang="en-US" sz="2200" b="1" dirty="0">
                <a:latin typeface="Helvetica" pitchFamily="34" charset="0"/>
              </a:rPr>
              <a:t>Attack</a:t>
            </a:r>
          </a:p>
        </p:txBody>
      </p:sp>
      <p:cxnSp>
        <p:nvCxnSpPr>
          <p:cNvPr id="44" name="Straight Arrow Connector 43"/>
          <p:cNvCxnSpPr>
            <a:endCxn id="41" idx="0"/>
          </p:cNvCxnSpPr>
          <p:nvPr/>
        </p:nvCxnSpPr>
        <p:spPr>
          <a:xfrm>
            <a:off x="5730302" y="3657600"/>
            <a:ext cx="22798" cy="16764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5791200" y="4267200"/>
            <a:ext cx="1120821" cy="646331"/>
          </a:xfrm>
          <a:prstGeom prst="rect">
            <a:avLst/>
          </a:prstGeom>
          <a:noFill/>
        </p:spPr>
        <p:txBody>
          <a:bodyPr wrap="none" rtlCol="0">
            <a:spAutoFit/>
          </a:bodyPr>
          <a:lstStyle/>
          <a:p>
            <a:pPr algn="ctr"/>
            <a:r>
              <a:rPr lang="en-US" b="1" dirty="0">
                <a:latin typeface="Helvetica" pitchFamily="34" charset="0"/>
              </a:rPr>
              <a:t>Send </a:t>
            </a:r>
          </a:p>
          <a:p>
            <a:pPr algn="ctr"/>
            <a:r>
              <a:rPr lang="en-US" b="1" dirty="0">
                <a:latin typeface="Helvetica" pitchFamily="34" charset="0"/>
              </a:rPr>
              <a:t>OS state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Helvetica" pitchFamily="34" charset="0"/>
              </a:rPr>
              <a:t>Mixed-mode malware</a:t>
            </a:r>
          </a:p>
        </p:txBody>
      </p:sp>
      <p:sp>
        <p:nvSpPr>
          <p:cNvPr id="3" name="Content Placeholder 2"/>
          <p:cNvSpPr>
            <a:spLocks noGrp="1"/>
          </p:cNvSpPr>
          <p:nvPr>
            <p:ph idx="1"/>
          </p:nvPr>
        </p:nvSpPr>
        <p:spPr/>
        <p:txBody>
          <a:bodyPr>
            <a:normAutofit/>
          </a:bodyPr>
          <a:lstStyle/>
          <a:p>
            <a:r>
              <a:rPr lang="en-US" dirty="0">
                <a:latin typeface="Helvetica" pitchFamily="34" charset="0"/>
              </a:rPr>
              <a:t>Phase 1: Modify OS kernel code/data</a:t>
            </a:r>
          </a:p>
          <a:p>
            <a:r>
              <a:rPr lang="en-US" dirty="0"/>
              <a:t>Phase 2: Payload uses modifications in attack</a:t>
            </a:r>
          </a:p>
          <a:p>
            <a:pPr lvl="1"/>
            <a:r>
              <a:rPr lang="en-US" dirty="0">
                <a:latin typeface="Helvetica" pitchFamily="34" charset="0"/>
              </a:rPr>
              <a:t>Semantics determined by phase 1 success</a:t>
            </a:r>
          </a:p>
          <a:p>
            <a:pPr lvl="1"/>
            <a:endParaRPr lang="en-US" dirty="0">
              <a:latin typeface="Helvetica" pitchFamily="34" charset="0"/>
            </a:endParaRPr>
          </a:p>
          <a:p>
            <a:r>
              <a:rPr lang="en-US" dirty="0">
                <a:latin typeface="Helvetica" pitchFamily="34" charset="0"/>
              </a:rPr>
              <a:t>Malware analysis can only observe phase 2 if </a:t>
            </a:r>
            <a:br>
              <a:rPr lang="en-US" dirty="0">
                <a:latin typeface="Helvetica" pitchFamily="34" charset="0"/>
              </a:rPr>
            </a:br>
            <a:r>
              <a:rPr lang="en-US" dirty="0">
                <a:latin typeface="Helvetica" pitchFamily="34" charset="0"/>
              </a:rPr>
              <a:t>phase 1 succeeds</a:t>
            </a:r>
          </a:p>
          <a:p>
            <a:r>
              <a:rPr lang="en-US" dirty="0"/>
              <a:t>But phase 1 may corrupt malware analysis</a:t>
            </a:r>
            <a:endParaRPr lang="en-US" dirty="0">
              <a:latin typeface="Helvetica" pitchFamily="34" charset="0"/>
            </a:endParaRPr>
          </a:p>
        </p:txBody>
      </p:sp>
      <p:sp>
        <p:nvSpPr>
          <p:cNvPr id="5" name="Slide Number Placeholder 4"/>
          <p:cNvSpPr>
            <a:spLocks noGrp="1"/>
          </p:cNvSpPr>
          <p:nvPr>
            <p:ph type="sldNum" sz="quarter" idx="12"/>
          </p:nvPr>
        </p:nvSpPr>
        <p:spPr/>
        <p:txBody>
          <a:bodyPr/>
          <a:lstStyle/>
          <a:p>
            <a:fld id="{20319323-BF5E-4B31-9661-ECD540573574}" type="slidenum">
              <a:rPr lang="en-US" smtClean="0"/>
              <a:pPr/>
              <a:t>3</a:t>
            </a:fld>
            <a:endParaRPr lang="en-US"/>
          </a:p>
        </p:txBody>
      </p:sp>
    </p:spTree>
    <p:extLst>
      <p:ext uri="{BB962C8B-B14F-4D97-AF65-F5344CB8AC3E}">
        <p14:creationId xmlns:p14="http://schemas.microsoft.com/office/powerpoint/2010/main" val="1916809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458200" y="6492875"/>
            <a:ext cx="2133600" cy="365125"/>
          </a:xfrm>
        </p:spPr>
        <p:txBody>
          <a:bodyPr/>
          <a:lstStyle/>
          <a:p>
            <a:fld id="{20319323-BF5E-4B31-9661-ECD540573574}" type="slidenum">
              <a:rPr lang="en-US" smtClean="0"/>
              <a:pPr/>
              <a:t>4</a:t>
            </a:fld>
            <a:endParaRPr lang="en-US" dirty="0"/>
          </a:p>
        </p:txBody>
      </p:sp>
      <p:cxnSp>
        <p:nvCxnSpPr>
          <p:cNvPr id="14" name="Straight Connector 13"/>
          <p:cNvCxnSpPr/>
          <p:nvPr/>
        </p:nvCxnSpPr>
        <p:spPr>
          <a:xfrm>
            <a:off x="2743200" y="3962400"/>
            <a:ext cx="6248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2743200" y="76200"/>
            <a:ext cx="298480" cy="338554"/>
          </a:xfrm>
          <a:prstGeom prst="rect">
            <a:avLst/>
          </a:prstGeom>
          <a:noFill/>
        </p:spPr>
        <p:txBody>
          <a:bodyPr wrap="none" rtlCol="0">
            <a:spAutoFit/>
          </a:bodyPr>
          <a:lstStyle/>
          <a:p>
            <a:r>
              <a:rPr lang="en-US" sz="1600" b="1" dirty="0">
                <a:latin typeface="Arial" pitchFamily="34" charset="0"/>
                <a:cs typeface="Arial" pitchFamily="34" charset="0"/>
              </a:rPr>
              <a:t>1</a:t>
            </a:r>
          </a:p>
        </p:txBody>
      </p:sp>
      <p:grpSp>
        <p:nvGrpSpPr>
          <p:cNvPr id="124" name="Group 123"/>
          <p:cNvGrpSpPr/>
          <p:nvPr/>
        </p:nvGrpSpPr>
        <p:grpSpPr>
          <a:xfrm>
            <a:off x="2743200" y="1981200"/>
            <a:ext cx="6324600" cy="552450"/>
            <a:chOff x="2743200" y="1981200"/>
            <a:chExt cx="6324600" cy="552450"/>
          </a:xfrm>
        </p:grpSpPr>
        <p:cxnSp>
          <p:nvCxnSpPr>
            <p:cNvPr id="10" name="Straight Connector 9"/>
            <p:cNvCxnSpPr/>
            <p:nvPr/>
          </p:nvCxnSpPr>
          <p:spPr>
            <a:xfrm>
              <a:off x="2743200" y="1981200"/>
              <a:ext cx="6248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noChangeArrowheads="1"/>
            </p:cNvPicPr>
            <p:nvPr/>
          </p:nvPicPr>
          <p:blipFill>
            <a:blip r:embed="rId2" cstate="print"/>
            <a:srcRect/>
            <a:stretch>
              <a:fillRect/>
            </a:stretch>
          </p:blipFill>
          <p:spPr bwMode="auto">
            <a:xfrm>
              <a:off x="5867400" y="2057400"/>
              <a:ext cx="419100" cy="476250"/>
            </a:xfrm>
            <a:prstGeom prst="rect">
              <a:avLst/>
            </a:prstGeom>
            <a:noFill/>
            <a:ln w="9525">
              <a:noFill/>
              <a:miter lim="800000"/>
              <a:headEnd/>
              <a:tailEnd/>
            </a:ln>
          </p:spPr>
        </p:pic>
        <p:sp>
          <p:nvSpPr>
            <p:cNvPr id="12" name="TextBox 11"/>
            <p:cNvSpPr txBox="1"/>
            <p:nvPr/>
          </p:nvSpPr>
          <p:spPr>
            <a:xfrm>
              <a:off x="4876800" y="2133600"/>
              <a:ext cx="1019382" cy="276999"/>
            </a:xfrm>
            <a:prstGeom prst="rect">
              <a:avLst/>
            </a:prstGeom>
            <a:noFill/>
          </p:spPr>
          <p:txBody>
            <a:bodyPr wrap="none" rtlCol="0">
              <a:spAutoFit/>
            </a:bodyPr>
            <a:lstStyle/>
            <a:p>
              <a:r>
                <a:rPr lang="en-US" sz="1200" dirty="0">
                  <a:latin typeface="Arial" pitchFamily="34" charset="0"/>
                  <a:cs typeface="Arial" pitchFamily="34" charset="0"/>
                </a:rPr>
                <a:t>Dropper.exe</a:t>
              </a:r>
            </a:p>
          </p:txBody>
        </p:sp>
        <p:sp>
          <p:nvSpPr>
            <p:cNvPr id="16" name="TextBox 15"/>
            <p:cNvSpPr txBox="1"/>
            <p:nvPr/>
          </p:nvSpPr>
          <p:spPr>
            <a:xfrm>
              <a:off x="2743200" y="1981200"/>
              <a:ext cx="298480" cy="338554"/>
            </a:xfrm>
            <a:prstGeom prst="rect">
              <a:avLst/>
            </a:prstGeom>
            <a:noFill/>
          </p:spPr>
          <p:txBody>
            <a:bodyPr wrap="none" rtlCol="0">
              <a:spAutoFit/>
            </a:bodyPr>
            <a:lstStyle/>
            <a:p>
              <a:r>
                <a:rPr lang="en-US" sz="1600" b="1" dirty="0">
                  <a:latin typeface="Arial" pitchFamily="34" charset="0"/>
                  <a:cs typeface="Arial" pitchFamily="34" charset="0"/>
                </a:rPr>
                <a:t>2</a:t>
              </a:r>
            </a:p>
          </p:txBody>
        </p:sp>
        <p:cxnSp>
          <p:nvCxnSpPr>
            <p:cNvPr id="17" name="Straight Connector 16"/>
            <p:cNvCxnSpPr/>
            <p:nvPr/>
          </p:nvCxnSpPr>
          <p:spPr>
            <a:xfrm>
              <a:off x="2743200" y="2514600"/>
              <a:ext cx="63246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nvGrpSpPr>
          <p:cNvPr id="125" name="Group 124"/>
          <p:cNvGrpSpPr/>
          <p:nvPr/>
        </p:nvGrpSpPr>
        <p:grpSpPr>
          <a:xfrm>
            <a:off x="7148714" y="3036009"/>
            <a:ext cx="1361270" cy="743213"/>
            <a:chOff x="7148714" y="3036009"/>
            <a:chExt cx="1361270" cy="743213"/>
          </a:xfrm>
        </p:grpSpPr>
        <p:pic>
          <p:nvPicPr>
            <p:cNvPr id="13" name="Picture 3"/>
            <p:cNvPicPr>
              <a:picLocks noChangeAspect="1" noChangeArrowheads="1"/>
            </p:cNvPicPr>
            <p:nvPr/>
          </p:nvPicPr>
          <p:blipFill>
            <a:blip r:embed="rId2" cstate="print"/>
            <a:srcRect/>
            <a:stretch>
              <a:fillRect/>
            </a:stretch>
          </p:blipFill>
          <p:spPr bwMode="auto">
            <a:xfrm>
              <a:off x="7924800" y="3036009"/>
              <a:ext cx="419100" cy="476250"/>
            </a:xfrm>
            <a:prstGeom prst="rect">
              <a:avLst/>
            </a:prstGeom>
            <a:noFill/>
            <a:ln w="9525">
              <a:noFill/>
              <a:miter lim="800000"/>
              <a:headEnd/>
              <a:tailEnd/>
            </a:ln>
          </p:spPr>
        </p:pic>
        <p:sp>
          <p:nvSpPr>
            <p:cNvPr id="21" name="TextBox 20"/>
            <p:cNvSpPr txBox="1"/>
            <p:nvPr/>
          </p:nvSpPr>
          <p:spPr>
            <a:xfrm>
              <a:off x="7148714" y="3502223"/>
              <a:ext cx="1361270" cy="276999"/>
            </a:xfrm>
            <a:prstGeom prst="rect">
              <a:avLst/>
            </a:prstGeom>
            <a:noFill/>
          </p:spPr>
          <p:txBody>
            <a:bodyPr wrap="none" rtlCol="0">
              <a:spAutoFit/>
            </a:bodyPr>
            <a:lstStyle/>
            <a:p>
              <a:pPr algn="ctr"/>
              <a:r>
                <a:rPr lang="en-US" sz="1200" dirty="0">
                  <a:latin typeface="Arial" pitchFamily="34" charset="0"/>
                  <a:cs typeface="Arial" pitchFamily="34" charset="0"/>
                </a:rPr>
                <a:t>Function Modifier</a:t>
              </a:r>
            </a:p>
          </p:txBody>
        </p:sp>
      </p:grpSp>
      <p:grpSp>
        <p:nvGrpSpPr>
          <p:cNvPr id="123" name="Group 122"/>
          <p:cNvGrpSpPr/>
          <p:nvPr/>
        </p:nvGrpSpPr>
        <p:grpSpPr>
          <a:xfrm>
            <a:off x="6705600" y="2681921"/>
            <a:ext cx="1428750" cy="354088"/>
            <a:chOff x="6705600" y="2681921"/>
            <a:chExt cx="1428750" cy="354088"/>
          </a:xfrm>
        </p:grpSpPr>
        <p:cxnSp>
          <p:nvCxnSpPr>
            <p:cNvPr id="29" name="Straight Arrow Connector 28"/>
            <p:cNvCxnSpPr>
              <a:stCxn id="13" idx="0"/>
              <a:endCxn id="48" idx="6"/>
            </p:cNvCxnSpPr>
            <p:nvPr/>
          </p:nvCxnSpPr>
          <p:spPr>
            <a:xfrm flipH="1" flipV="1">
              <a:off x="6705600" y="2740223"/>
              <a:ext cx="1428750" cy="29578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rot="726597">
              <a:off x="7058882" y="2681921"/>
              <a:ext cx="1055097" cy="276999"/>
            </a:xfrm>
            <a:prstGeom prst="rect">
              <a:avLst/>
            </a:prstGeom>
            <a:noFill/>
          </p:spPr>
          <p:txBody>
            <a:bodyPr wrap="none" rtlCol="0">
              <a:spAutoFit/>
            </a:bodyPr>
            <a:lstStyle/>
            <a:p>
              <a:r>
                <a:rPr lang="en-US" sz="1200" dirty="0">
                  <a:latin typeface="Arial" pitchFamily="34" charset="0"/>
                  <a:cs typeface="Arial" pitchFamily="34" charset="0"/>
                </a:rPr>
                <a:t>2.2: </a:t>
              </a:r>
              <a:r>
                <a:rPr lang="en-US" sz="1200" dirty="0" err="1">
                  <a:latin typeface="Arial" pitchFamily="34" charset="0"/>
                  <a:cs typeface="Arial" pitchFamily="34" charset="0"/>
                </a:rPr>
                <a:t>Unpatch</a:t>
              </a:r>
              <a:endParaRPr lang="en-US" sz="1200" dirty="0">
                <a:latin typeface="Arial" pitchFamily="34" charset="0"/>
                <a:cs typeface="Arial" pitchFamily="34" charset="0"/>
              </a:endParaRPr>
            </a:p>
          </p:txBody>
        </p:sp>
      </p:grpSp>
      <p:grpSp>
        <p:nvGrpSpPr>
          <p:cNvPr id="119" name="Group 118"/>
          <p:cNvGrpSpPr/>
          <p:nvPr/>
        </p:nvGrpSpPr>
        <p:grpSpPr>
          <a:xfrm>
            <a:off x="4419600" y="3121223"/>
            <a:ext cx="1066800" cy="304800"/>
            <a:chOff x="4419600" y="3121223"/>
            <a:chExt cx="1066800" cy="304800"/>
          </a:xfrm>
        </p:grpSpPr>
        <p:cxnSp>
          <p:nvCxnSpPr>
            <p:cNvPr id="36" name="Straight Arrow Connector 35"/>
            <p:cNvCxnSpPr>
              <a:stCxn id="39" idx="1"/>
              <a:endCxn id="37" idx="6"/>
            </p:cNvCxnSpPr>
            <p:nvPr/>
          </p:nvCxnSpPr>
          <p:spPr>
            <a:xfrm flipH="1">
              <a:off x="5181600" y="3273623"/>
              <a:ext cx="304800" cy="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37" name="Oval 36"/>
            <p:cNvSpPr/>
            <p:nvPr/>
          </p:nvSpPr>
          <p:spPr>
            <a:xfrm>
              <a:off x="4419600" y="3121223"/>
              <a:ext cx="762000" cy="30480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itchFamily="34" charset="0"/>
                  <a:cs typeface="Arial" pitchFamily="34" charset="0"/>
                </a:rPr>
                <a:t>Zw1</a:t>
              </a:r>
            </a:p>
          </p:txBody>
        </p:sp>
      </p:grpSp>
      <p:grpSp>
        <p:nvGrpSpPr>
          <p:cNvPr id="118" name="Group 117"/>
          <p:cNvGrpSpPr/>
          <p:nvPr/>
        </p:nvGrpSpPr>
        <p:grpSpPr>
          <a:xfrm>
            <a:off x="5486400" y="2968823"/>
            <a:ext cx="1295400" cy="886599"/>
            <a:chOff x="5486400" y="2968823"/>
            <a:chExt cx="1295400" cy="886599"/>
          </a:xfrm>
        </p:grpSpPr>
        <p:sp>
          <p:nvSpPr>
            <p:cNvPr id="38" name="Rectangle 37"/>
            <p:cNvSpPr/>
            <p:nvPr/>
          </p:nvSpPr>
          <p:spPr>
            <a:xfrm>
              <a:off x="5486400" y="2968823"/>
              <a:ext cx="1295400" cy="1524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itchFamily="34" charset="0"/>
                  <a:cs typeface="Arial" pitchFamily="34" charset="0"/>
                </a:rPr>
                <a:t>...</a:t>
              </a:r>
            </a:p>
          </p:txBody>
        </p:sp>
        <p:sp>
          <p:nvSpPr>
            <p:cNvPr id="39" name="Rectangle 38"/>
            <p:cNvSpPr/>
            <p:nvPr/>
          </p:nvSpPr>
          <p:spPr>
            <a:xfrm>
              <a:off x="5486400" y="3121223"/>
              <a:ext cx="1295400" cy="3048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itchFamily="34" charset="0"/>
                  <a:cs typeface="Arial" pitchFamily="34" charset="0"/>
                </a:rPr>
                <a:t>Pointer to Zw1</a:t>
              </a:r>
            </a:p>
          </p:txBody>
        </p:sp>
        <p:sp>
          <p:nvSpPr>
            <p:cNvPr id="40" name="Rectangle 39"/>
            <p:cNvSpPr/>
            <p:nvPr/>
          </p:nvSpPr>
          <p:spPr>
            <a:xfrm>
              <a:off x="5486400" y="3426023"/>
              <a:ext cx="1295400" cy="1524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itchFamily="34" charset="0"/>
                  <a:cs typeface="Arial" pitchFamily="34" charset="0"/>
                </a:rPr>
                <a:t>...</a:t>
              </a:r>
            </a:p>
          </p:txBody>
        </p:sp>
        <p:sp>
          <p:nvSpPr>
            <p:cNvPr id="46" name="TextBox 45"/>
            <p:cNvSpPr txBox="1"/>
            <p:nvPr/>
          </p:nvSpPr>
          <p:spPr>
            <a:xfrm>
              <a:off x="5486400" y="3578423"/>
              <a:ext cx="1295400" cy="276999"/>
            </a:xfrm>
            <a:prstGeom prst="rect">
              <a:avLst/>
            </a:prstGeom>
            <a:noFill/>
          </p:spPr>
          <p:txBody>
            <a:bodyPr wrap="square" rtlCol="0">
              <a:spAutoFit/>
            </a:bodyPr>
            <a:lstStyle/>
            <a:p>
              <a:pPr algn="ctr"/>
              <a:r>
                <a:rPr lang="en-US" sz="1200" dirty="0" err="1">
                  <a:latin typeface="Arial" pitchFamily="34" charset="0"/>
                  <a:cs typeface="Arial" pitchFamily="34" charset="0"/>
                </a:rPr>
                <a:t>Syscall</a:t>
              </a:r>
              <a:r>
                <a:rPr lang="en-US" sz="1200" dirty="0">
                  <a:latin typeface="Arial" pitchFamily="34" charset="0"/>
                  <a:cs typeface="Arial" pitchFamily="34" charset="0"/>
                </a:rPr>
                <a:t> table</a:t>
              </a:r>
            </a:p>
          </p:txBody>
        </p:sp>
      </p:grpSp>
      <p:grpSp>
        <p:nvGrpSpPr>
          <p:cNvPr id="121" name="Group 120"/>
          <p:cNvGrpSpPr/>
          <p:nvPr/>
        </p:nvGrpSpPr>
        <p:grpSpPr>
          <a:xfrm>
            <a:off x="5486400" y="2587823"/>
            <a:ext cx="1219200" cy="304800"/>
            <a:chOff x="5486400" y="2587823"/>
            <a:chExt cx="1219200" cy="304800"/>
          </a:xfrm>
        </p:grpSpPr>
        <p:sp>
          <p:nvSpPr>
            <p:cNvPr id="26" name="Oval 25"/>
            <p:cNvSpPr/>
            <p:nvPr/>
          </p:nvSpPr>
          <p:spPr>
            <a:xfrm>
              <a:off x="5715000" y="2664023"/>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Arial" pitchFamily="34" charset="0"/>
                <a:cs typeface="Arial" pitchFamily="34" charset="0"/>
              </a:endParaRPr>
            </a:p>
          </p:txBody>
        </p:sp>
        <p:sp>
          <p:nvSpPr>
            <p:cNvPr id="48" name="Oval 47"/>
            <p:cNvSpPr/>
            <p:nvPr/>
          </p:nvSpPr>
          <p:spPr>
            <a:xfrm>
              <a:off x="5486400" y="2587823"/>
              <a:ext cx="1219200" cy="30480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itchFamily="34" charset="0"/>
                  <a:cs typeface="Arial" pitchFamily="34" charset="0"/>
                </a:rPr>
                <a:t>Mm1</a:t>
              </a:r>
            </a:p>
          </p:txBody>
        </p:sp>
      </p:grpSp>
      <p:grpSp>
        <p:nvGrpSpPr>
          <p:cNvPr id="122" name="Group 121"/>
          <p:cNvGrpSpPr/>
          <p:nvPr/>
        </p:nvGrpSpPr>
        <p:grpSpPr>
          <a:xfrm>
            <a:off x="6781800" y="3042046"/>
            <a:ext cx="1143000" cy="276999"/>
            <a:chOff x="6781800" y="3042046"/>
            <a:chExt cx="1143000" cy="276999"/>
          </a:xfrm>
        </p:grpSpPr>
        <p:cxnSp>
          <p:nvCxnSpPr>
            <p:cNvPr id="30" name="Straight Arrow Connector 29"/>
            <p:cNvCxnSpPr>
              <a:stCxn id="13" idx="1"/>
              <a:endCxn id="39" idx="3"/>
            </p:cNvCxnSpPr>
            <p:nvPr/>
          </p:nvCxnSpPr>
          <p:spPr>
            <a:xfrm flipH="1" flipV="1">
              <a:off x="6781800" y="3273623"/>
              <a:ext cx="1143000" cy="51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6" name="TextBox 55"/>
            <p:cNvSpPr txBox="1"/>
            <p:nvPr/>
          </p:nvSpPr>
          <p:spPr>
            <a:xfrm>
              <a:off x="7010400" y="3042046"/>
              <a:ext cx="841897" cy="276999"/>
            </a:xfrm>
            <a:prstGeom prst="rect">
              <a:avLst/>
            </a:prstGeom>
            <a:noFill/>
          </p:spPr>
          <p:txBody>
            <a:bodyPr wrap="none" rtlCol="0">
              <a:spAutoFit/>
            </a:bodyPr>
            <a:lstStyle/>
            <a:p>
              <a:r>
                <a:rPr lang="en-US" sz="1200" dirty="0">
                  <a:latin typeface="Arial" pitchFamily="34" charset="0"/>
                  <a:cs typeface="Arial" pitchFamily="34" charset="0"/>
                </a:rPr>
                <a:t>2.1: Hook</a:t>
              </a:r>
            </a:p>
          </p:txBody>
        </p:sp>
      </p:grpSp>
      <p:grpSp>
        <p:nvGrpSpPr>
          <p:cNvPr id="117" name="Group 116"/>
          <p:cNvGrpSpPr/>
          <p:nvPr/>
        </p:nvGrpSpPr>
        <p:grpSpPr>
          <a:xfrm>
            <a:off x="2743200" y="76200"/>
            <a:ext cx="6324600" cy="1800999"/>
            <a:chOff x="2743200" y="76200"/>
            <a:chExt cx="6324600" cy="1800999"/>
          </a:xfrm>
        </p:grpSpPr>
        <p:pic>
          <p:nvPicPr>
            <p:cNvPr id="6" name="Picture 5"/>
            <p:cNvPicPr>
              <a:picLocks noChangeAspect="1" noChangeArrowheads="1"/>
            </p:cNvPicPr>
            <p:nvPr/>
          </p:nvPicPr>
          <p:blipFill>
            <a:blip r:embed="rId2" cstate="print"/>
            <a:srcRect/>
            <a:stretch>
              <a:fillRect/>
            </a:stretch>
          </p:blipFill>
          <p:spPr bwMode="auto">
            <a:xfrm>
              <a:off x="5867400" y="76200"/>
              <a:ext cx="419100" cy="476250"/>
            </a:xfrm>
            <a:prstGeom prst="rect">
              <a:avLst/>
            </a:prstGeom>
            <a:noFill/>
            <a:ln w="9525">
              <a:noFill/>
              <a:miter lim="800000"/>
              <a:headEnd/>
              <a:tailEnd/>
            </a:ln>
          </p:spPr>
        </p:pic>
        <p:sp>
          <p:nvSpPr>
            <p:cNvPr id="7" name="TextBox 6"/>
            <p:cNvSpPr txBox="1"/>
            <p:nvPr/>
          </p:nvSpPr>
          <p:spPr>
            <a:xfrm>
              <a:off x="4876800" y="152400"/>
              <a:ext cx="1019382" cy="276999"/>
            </a:xfrm>
            <a:prstGeom prst="rect">
              <a:avLst/>
            </a:prstGeom>
            <a:noFill/>
          </p:spPr>
          <p:txBody>
            <a:bodyPr wrap="none" rtlCol="0">
              <a:spAutoFit/>
            </a:bodyPr>
            <a:lstStyle/>
            <a:p>
              <a:r>
                <a:rPr lang="en-US" sz="1200" dirty="0">
                  <a:latin typeface="Arial" pitchFamily="34" charset="0"/>
                  <a:cs typeface="Arial" pitchFamily="34" charset="0"/>
                </a:rPr>
                <a:t>Dropper.exe</a:t>
              </a:r>
            </a:p>
          </p:txBody>
        </p:sp>
        <p:cxnSp>
          <p:nvCxnSpPr>
            <p:cNvPr id="8" name="Straight Arrow Connector 7"/>
            <p:cNvCxnSpPr>
              <a:stCxn id="6" idx="3"/>
              <a:endCxn id="57" idx="1"/>
            </p:cNvCxnSpPr>
            <p:nvPr/>
          </p:nvCxnSpPr>
          <p:spPr>
            <a:xfrm>
              <a:off x="6286500" y="314325"/>
              <a:ext cx="1638300" cy="990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743200" y="533400"/>
              <a:ext cx="63246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25" idx="1"/>
              <a:endCxn id="23" idx="6"/>
            </p:cNvCxnSpPr>
            <p:nvPr/>
          </p:nvCxnSpPr>
          <p:spPr>
            <a:xfrm flipH="1">
              <a:off x="5181600" y="1295400"/>
              <a:ext cx="304800" cy="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3" name="Oval 22"/>
            <p:cNvSpPr/>
            <p:nvPr/>
          </p:nvSpPr>
          <p:spPr>
            <a:xfrm>
              <a:off x="4419600" y="1143000"/>
              <a:ext cx="762000" cy="30480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itchFamily="34" charset="0"/>
                  <a:cs typeface="Arial" pitchFamily="34" charset="0"/>
                </a:rPr>
                <a:t>Zw1</a:t>
              </a:r>
            </a:p>
          </p:txBody>
        </p:sp>
        <p:sp>
          <p:nvSpPr>
            <p:cNvPr id="24" name="Rectangle 23"/>
            <p:cNvSpPr/>
            <p:nvPr/>
          </p:nvSpPr>
          <p:spPr>
            <a:xfrm>
              <a:off x="5486400" y="990600"/>
              <a:ext cx="1295400" cy="1524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itchFamily="34" charset="0"/>
                  <a:cs typeface="Arial" pitchFamily="34" charset="0"/>
                </a:rPr>
                <a:t>...</a:t>
              </a:r>
            </a:p>
          </p:txBody>
        </p:sp>
        <p:sp>
          <p:nvSpPr>
            <p:cNvPr id="25" name="Rectangle 24"/>
            <p:cNvSpPr/>
            <p:nvPr/>
          </p:nvSpPr>
          <p:spPr>
            <a:xfrm>
              <a:off x="5486400" y="1143000"/>
              <a:ext cx="1295400" cy="3048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itchFamily="34" charset="0"/>
                  <a:cs typeface="Arial" pitchFamily="34" charset="0"/>
                </a:rPr>
                <a:t>Pointer to Zw1</a:t>
              </a:r>
            </a:p>
          </p:txBody>
        </p:sp>
        <p:sp>
          <p:nvSpPr>
            <p:cNvPr id="27" name="TextBox 26"/>
            <p:cNvSpPr txBox="1"/>
            <p:nvPr/>
          </p:nvSpPr>
          <p:spPr>
            <a:xfrm>
              <a:off x="5486400" y="1600200"/>
              <a:ext cx="1295400" cy="276999"/>
            </a:xfrm>
            <a:prstGeom prst="rect">
              <a:avLst/>
            </a:prstGeom>
            <a:noFill/>
          </p:spPr>
          <p:txBody>
            <a:bodyPr wrap="square" rtlCol="0">
              <a:spAutoFit/>
            </a:bodyPr>
            <a:lstStyle/>
            <a:p>
              <a:pPr algn="ctr"/>
              <a:r>
                <a:rPr lang="en-US" sz="1200" dirty="0" err="1">
                  <a:latin typeface="Arial" pitchFamily="34" charset="0"/>
                  <a:cs typeface="Arial" pitchFamily="34" charset="0"/>
                </a:rPr>
                <a:t>Syscall</a:t>
              </a:r>
              <a:r>
                <a:rPr lang="en-US" sz="1200" dirty="0">
                  <a:latin typeface="Arial" pitchFamily="34" charset="0"/>
                  <a:cs typeface="Arial" pitchFamily="34" charset="0"/>
                </a:rPr>
                <a:t> table</a:t>
              </a:r>
            </a:p>
          </p:txBody>
        </p:sp>
        <p:sp>
          <p:nvSpPr>
            <p:cNvPr id="33" name="Rectangle 32"/>
            <p:cNvSpPr/>
            <p:nvPr/>
          </p:nvSpPr>
          <p:spPr>
            <a:xfrm>
              <a:off x="2819400" y="685800"/>
              <a:ext cx="685800" cy="762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itchFamily="34" charset="0"/>
                  <a:cs typeface="Arial" pitchFamily="34" charset="0"/>
                </a:rPr>
                <a:t>VMI </a:t>
              </a:r>
              <a:br>
                <a:rPr lang="en-US" sz="1200" dirty="0">
                  <a:solidFill>
                    <a:schemeClr val="tx1"/>
                  </a:solidFill>
                  <a:latin typeface="Arial" pitchFamily="34" charset="0"/>
                  <a:cs typeface="Arial" pitchFamily="34" charset="0"/>
                </a:rPr>
              </a:br>
              <a:r>
                <a:rPr lang="en-US" sz="1200" dirty="0">
                  <a:solidFill>
                    <a:schemeClr val="tx1"/>
                  </a:solidFill>
                  <a:latin typeface="Arial" pitchFamily="34" charset="0"/>
                  <a:cs typeface="Arial" pitchFamily="34" charset="0"/>
                </a:rPr>
                <a:t>Driver</a:t>
              </a:r>
            </a:p>
          </p:txBody>
        </p:sp>
        <p:sp>
          <p:nvSpPr>
            <p:cNvPr id="34" name="Oval 33"/>
            <p:cNvSpPr/>
            <p:nvPr/>
          </p:nvSpPr>
          <p:spPr>
            <a:xfrm>
              <a:off x="2819400" y="6858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Arial" pitchFamily="34" charset="0"/>
                <a:cs typeface="Arial" pitchFamily="34" charset="0"/>
              </a:endParaRPr>
            </a:p>
          </p:txBody>
        </p:sp>
        <p:sp>
          <p:nvSpPr>
            <p:cNvPr id="35" name="Rectangle 34"/>
            <p:cNvSpPr/>
            <p:nvPr/>
          </p:nvSpPr>
          <p:spPr>
            <a:xfrm>
              <a:off x="5486400" y="1447800"/>
              <a:ext cx="1295400" cy="1524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itchFamily="34" charset="0"/>
                  <a:cs typeface="Arial" pitchFamily="34" charset="0"/>
                </a:rPr>
                <a:t>...</a:t>
              </a:r>
            </a:p>
          </p:txBody>
        </p:sp>
        <p:sp>
          <p:nvSpPr>
            <p:cNvPr id="49" name="Oval 48"/>
            <p:cNvSpPr/>
            <p:nvPr/>
          </p:nvSpPr>
          <p:spPr>
            <a:xfrm>
              <a:off x="5715000" y="6858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Arial" pitchFamily="34" charset="0"/>
                <a:cs typeface="Arial" pitchFamily="34" charset="0"/>
              </a:endParaRPr>
            </a:p>
          </p:txBody>
        </p:sp>
        <p:sp>
          <p:nvSpPr>
            <p:cNvPr id="50" name="Oval 49"/>
            <p:cNvSpPr/>
            <p:nvPr/>
          </p:nvSpPr>
          <p:spPr>
            <a:xfrm>
              <a:off x="5486400" y="609600"/>
              <a:ext cx="1219200" cy="30480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itchFamily="34" charset="0"/>
                  <a:cs typeface="Arial" pitchFamily="34" charset="0"/>
                </a:rPr>
                <a:t>Mm1</a:t>
              </a:r>
            </a:p>
          </p:txBody>
        </p:sp>
        <p:sp>
          <p:nvSpPr>
            <p:cNvPr id="51" name="TextBox 50"/>
            <p:cNvSpPr txBox="1"/>
            <p:nvPr/>
          </p:nvSpPr>
          <p:spPr>
            <a:xfrm>
              <a:off x="3581400" y="530423"/>
              <a:ext cx="1654684" cy="276999"/>
            </a:xfrm>
            <a:prstGeom prst="rect">
              <a:avLst/>
            </a:prstGeom>
            <a:noFill/>
          </p:spPr>
          <p:txBody>
            <a:bodyPr wrap="square" rtlCol="0">
              <a:spAutoFit/>
            </a:bodyPr>
            <a:lstStyle/>
            <a:p>
              <a:r>
                <a:rPr lang="en-US" sz="1200" dirty="0">
                  <a:latin typeface="Arial" pitchFamily="34" charset="0"/>
                  <a:cs typeface="Arial" pitchFamily="34" charset="0"/>
                </a:rPr>
                <a:t>VMI notification</a:t>
              </a:r>
            </a:p>
          </p:txBody>
        </p:sp>
        <p:cxnSp>
          <p:nvCxnSpPr>
            <p:cNvPr id="52" name="Straight Arrow Connector 51"/>
            <p:cNvCxnSpPr>
              <a:stCxn id="50" idx="2"/>
            </p:cNvCxnSpPr>
            <p:nvPr/>
          </p:nvCxnSpPr>
          <p:spPr>
            <a:xfrm flipH="1">
              <a:off x="3505200" y="762000"/>
              <a:ext cx="19812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23" idx="2"/>
            </p:cNvCxnSpPr>
            <p:nvPr/>
          </p:nvCxnSpPr>
          <p:spPr>
            <a:xfrm flipH="1">
              <a:off x="3505200" y="1295400"/>
              <a:ext cx="914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3581400" y="1063823"/>
              <a:ext cx="1654684" cy="276999"/>
            </a:xfrm>
            <a:prstGeom prst="rect">
              <a:avLst/>
            </a:prstGeom>
            <a:noFill/>
          </p:spPr>
          <p:txBody>
            <a:bodyPr wrap="square" rtlCol="0">
              <a:spAutoFit/>
            </a:bodyPr>
            <a:lstStyle/>
            <a:p>
              <a:r>
                <a:rPr lang="en-US" sz="1200" dirty="0">
                  <a:latin typeface="Arial" pitchFamily="34" charset="0"/>
                  <a:cs typeface="Arial" pitchFamily="34" charset="0"/>
                </a:rPr>
                <a:t>VMI</a:t>
              </a:r>
            </a:p>
          </p:txBody>
        </p:sp>
        <p:pic>
          <p:nvPicPr>
            <p:cNvPr id="57" name="Picture 3"/>
            <p:cNvPicPr>
              <a:picLocks noChangeAspect="1" noChangeArrowheads="1"/>
            </p:cNvPicPr>
            <p:nvPr/>
          </p:nvPicPr>
          <p:blipFill>
            <a:blip r:embed="rId2" cstate="print"/>
            <a:srcRect/>
            <a:stretch>
              <a:fillRect/>
            </a:stretch>
          </p:blipFill>
          <p:spPr bwMode="auto">
            <a:xfrm>
              <a:off x="7924800" y="1066800"/>
              <a:ext cx="419100" cy="476250"/>
            </a:xfrm>
            <a:prstGeom prst="rect">
              <a:avLst/>
            </a:prstGeom>
            <a:noFill/>
            <a:ln w="9525">
              <a:noFill/>
              <a:miter lim="800000"/>
              <a:headEnd/>
              <a:tailEnd/>
            </a:ln>
          </p:spPr>
        </p:pic>
        <p:sp>
          <p:nvSpPr>
            <p:cNvPr id="58" name="TextBox 57"/>
            <p:cNvSpPr txBox="1"/>
            <p:nvPr/>
          </p:nvSpPr>
          <p:spPr>
            <a:xfrm>
              <a:off x="7148714" y="1533014"/>
              <a:ext cx="1361270" cy="276999"/>
            </a:xfrm>
            <a:prstGeom prst="rect">
              <a:avLst/>
            </a:prstGeom>
            <a:noFill/>
          </p:spPr>
          <p:txBody>
            <a:bodyPr wrap="none" rtlCol="0">
              <a:spAutoFit/>
            </a:bodyPr>
            <a:lstStyle/>
            <a:p>
              <a:pPr algn="ctr"/>
              <a:r>
                <a:rPr lang="en-US" sz="1200" dirty="0">
                  <a:latin typeface="Arial" pitchFamily="34" charset="0"/>
                  <a:cs typeface="Arial" pitchFamily="34" charset="0"/>
                </a:rPr>
                <a:t>Function Modifier</a:t>
              </a:r>
            </a:p>
          </p:txBody>
        </p:sp>
        <p:sp>
          <p:nvSpPr>
            <p:cNvPr id="61" name="TextBox 60"/>
            <p:cNvSpPr txBox="1"/>
            <p:nvPr/>
          </p:nvSpPr>
          <p:spPr>
            <a:xfrm>
              <a:off x="7772400" y="228600"/>
              <a:ext cx="508473" cy="276999"/>
            </a:xfrm>
            <a:prstGeom prst="rect">
              <a:avLst/>
            </a:prstGeom>
            <a:noFill/>
          </p:spPr>
          <p:txBody>
            <a:bodyPr wrap="none" rtlCol="0">
              <a:spAutoFit/>
            </a:bodyPr>
            <a:lstStyle/>
            <a:p>
              <a:r>
                <a:rPr lang="en-US" sz="1200" dirty="0">
                  <a:latin typeface="Arial" pitchFamily="34" charset="0"/>
                  <a:cs typeface="Arial" pitchFamily="34" charset="0"/>
                </a:rPr>
                <a:t>User</a:t>
              </a:r>
            </a:p>
          </p:txBody>
        </p:sp>
        <p:sp>
          <p:nvSpPr>
            <p:cNvPr id="62" name="TextBox 61"/>
            <p:cNvSpPr txBox="1"/>
            <p:nvPr/>
          </p:nvSpPr>
          <p:spPr>
            <a:xfrm>
              <a:off x="7772400" y="533400"/>
              <a:ext cx="627095" cy="276999"/>
            </a:xfrm>
            <a:prstGeom prst="rect">
              <a:avLst/>
            </a:prstGeom>
            <a:noFill/>
          </p:spPr>
          <p:txBody>
            <a:bodyPr wrap="none" rtlCol="0">
              <a:spAutoFit/>
            </a:bodyPr>
            <a:lstStyle/>
            <a:p>
              <a:r>
                <a:rPr lang="en-US" sz="1200" dirty="0">
                  <a:latin typeface="Arial" pitchFamily="34" charset="0"/>
                  <a:cs typeface="Arial" pitchFamily="34" charset="0"/>
                </a:rPr>
                <a:t>Kernel</a:t>
              </a:r>
            </a:p>
          </p:txBody>
        </p:sp>
        <p:sp>
          <p:nvSpPr>
            <p:cNvPr id="63" name="TextBox 62"/>
            <p:cNvSpPr txBox="1"/>
            <p:nvPr/>
          </p:nvSpPr>
          <p:spPr>
            <a:xfrm rot="2068430">
              <a:off x="7028382" y="703794"/>
              <a:ext cx="688009" cy="276999"/>
            </a:xfrm>
            <a:prstGeom prst="rect">
              <a:avLst/>
            </a:prstGeom>
            <a:noFill/>
          </p:spPr>
          <p:txBody>
            <a:bodyPr wrap="none" rtlCol="0">
              <a:spAutoFit/>
            </a:bodyPr>
            <a:lstStyle/>
            <a:p>
              <a:r>
                <a:rPr lang="en-US" sz="1200" dirty="0">
                  <a:latin typeface="Arial" pitchFamily="34" charset="0"/>
                  <a:cs typeface="Arial" pitchFamily="34" charset="0"/>
                </a:rPr>
                <a:t>1: Drop</a:t>
              </a:r>
            </a:p>
          </p:txBody>
        </p:sp>
      </p:grpSp>
      <p:grpSp>
        <p:nvGrpSpPr>
          <p:cNvPr id="135" name="Group 134"/>
          <p:cNvGrpSpPr/>
          <p:nvPr/>
        </p:nvGrpSpPr>
        <p:grpSpPr>
          <a:xfrm>
            <a:off x="2895600" y="5410200"/>
            <a:ext cx="1828800" cy="1447800"/>
            <a:chOff x="2895600" y="5410200"/>
            <a:chExt cx="1828800" cy="1447800"/>
          </a:xfrm>
        </p:grpSpPr>
        <p:cxnSp>
          <p:nvCxnSpPr>
            <p:cNvPr id="65" name="Straight Arrow Connector 64"/>
            <p:cNvCxnSpPr>
              <a:stCxn id="42" idx="4"/>
              <a:endCxn id="68" idx="0"/>
            </p:cNvCxnSpPr>
            <p:nvPr/>
          </p:nvCxnSpPr>
          <p:spPr>
            <a:xfrm flipH="1">
              <a:off x="3810000" y="5410200"/>
              <a:ext cx="762000" cy="838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8" name="Oval 67"/>
            <p:cNvSpPr/>
            <p:nvPr/>
          </p:nvSpPr>
          <p:spPr>
            <a:xfrm>
              <a:off x="2895600" y="6248400"/>
              <a:ext cx="1828800" cy="609600"/>
            </a:xfrm>
            <a:prstGeom prst="ellipse">
              <a:avLst/>
            </a:prstGeom>
            <a:solidFill>
              <a:schemeClr val="bg1">
                <a:lumMod val="8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itchFamily="34" charset="0"/>
                  <a:cs typeface="Arial" pitchFamily="34" charset="0"/>
                </a:rPr>
                <a:t>Zw1’’: Call ZW1, </a:t>
              </a:r>
              <a:br>
                <a:rPr lang="en-US" sz="1200" dirty="0">
                  <a:solidFill>
                    <a:schemeClr val="tx1"/>
                  </a:solidFill>
                  <a:latin typeface="Arial" pitchFamily="34" charset="0"/>
                  <a:cs typeface="Arial" pitchFamily="34" charset="0"/>
                </a:rPr>
              </a:br>
              <a:r>
                <a:rPr lang="en-US" sz="1200" dirty="0">
                  <a:solidFill>
                    <a:schemeClr val="tx1"/>
                  </a:solidFill>
                  <a:latin typeface="Arial" pitchFamily="34" charset="0"/>
                  <a:cs typeface="Arial" pitchFamily="34" charset="0"/>
                </a:rPr>
                <a:t>hide Mal.exe</a:t>
              </a:r>
            </a:p>
          </p:txBody>
        </p:sp>
        <p:sp>
          <p:nvSpPr>
            <p:cNvPr id="69" name="TextBox 68"/>
            <p:cNvSpPr txBox="1"/>
            <p:nvPr/>
          </p:nvSpPr>
          <p:spPr>
            <a:xfrm rot="18983724">
              <a:off x="3177573" y="5572964"/>
              <a:ext cx="1319592" cy="461665"/>
            </a:xfrm>
            <a:prstGeom prst="rect">
              <a:avLst/>
            </a:prstGeom>
            <a:noFill/>
          </p:spPr>
          <p:txBody>
            <a:bodyPr wrap="none" rtlCol="0">
              <a:spAutoFit/>
            </a:bodyPr>
            <a:lstStyle/>
            <a:p>
              <a:pPr algn="ctr"/>
              <a:r>
                <a:rPr lang="en-US" sz="1200" dirty="0">
                  <a:latin typeface="Arial" pitchFamily="34" charset="0"/>
                  <a:cs typeface="Arial" pitchFamily="34" charset="0"/>
                </a:rPr>
                <a:t>Current process </a:t>
              </a:r>
            </a:p>
            <a:p>
              <a:pPr algn="ctr"/>
              <a:r>
                <a:rPr lang="en-US" sz="1200" dirty="0">
                  <a:latin typeface="Arial" pitchFamily="34" charset="0"/>
                  <a:cs typeface="Arial" pitchFamily="34" charset="0"/>
                </a:rPr>
                <a:t>≠ Mal.exe</a:t>
              </a:r>
            </a:p>
          </p:txBody>
        </p:sp>
      </p:grpSp>
      <p:grpSp>
        <p:nvGrpSpPr>
          <p:cNvPr id="134" name="Group 133"/>
          <p:cNvGrpSpPr/>
          <p:nvPr/>
        </p:nvGrpSpPr>
        <p:grpSpPr>
          <a:xfrm>
            <a:off x="4572000" y="5157236"/>
            <a:ext cx="2057400" cy="1700764"/>
            <a:chOff x="4572000" y="5157236"/>
            <a:chExt cx="2057400" cy="1700764"/>
          </a:xfrm>
        </p:grpSpPr>
        <p:cxnSp>
          <p:nvCxnSpPr>
            <p:cNvPr id="66" name="Straight Arrow Connector 65"/>
            <p:cNvCxnSpPr/>
            <p:nvPr/>
          </p:nvCxnSpPr>
          <p:spPr>
            <a:xfrm>
              <a:off x="4572000" y="5410200"/>
              <a:ext cx="838200" cy="838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0" name="TextBox 69"/>
            <p:cNvSpPr txBox="1"/>
            <p:nvPr/>
          </p:nvSpPr>
          <p:spPr>
            <a:xfrm rot="2765488">
              <a:off x="4612280" y="5586199"/>
              <a:ext cx="1319592" cy="461665"/>
            </a:xfrm>
            <a:prstGeom prst="rect">
              <a:avLst/>
            </a:prstGeom>
            <a:noFill/>
          </p:spPr>
          <p:txBody>
            <a:bodyPr wrap="none" rtlCol="0">
              <a:spAutoFit/>
            </a:bodyPr>
            <a:lstStyle/>
            <a:p>
              <a:pPr algn="ctr"/>
              <a:r>
                <a:rPr lang="en-US" sz="1200" dirty="0">
                  <a:latin typeface="Arial" pitchFamily="34" charset="0"/>
                  <a:cs typeface="Arial" pitchFamily="34" charset="0"/>
                </a:rPr>
                <a:t>Current process </a:t>
              </a:r>
            </a:p>
            <a:p>
              <a:pPr algn="ctr"/>
              <a:r>
                <a:rPr lang="en-US" sz="1200" dirty="0">
                  <a:latin typeface="Arial" pitchFamily="34" charset="0"/>
                  <a:cs typeface="Arial" pitchFamily="34" charset="0"/>
                </a:rPr>
                <a:t>= Mal.exe</a:t>
              </a:r>
            </a:p>
          </p:txBody>
        </p:sp>
        <p:sp>
          <p:nvSpPr>
            <p:cNvPr id="71" name="Oval 70"/>
            <p:cNvSpPr/>
            <p:nvPr/>
          </p:nvSpPr>
          <p:spPr>
            <a:xfrm>
              <a:off x="4800600" y="6248400"/>
              <a:ext cx="1828800" cy="609600"/>
            </a:xfrm>
            <a:prstGeom prst="ellipse">
              <a:avLst/>
            </a:prstGeom>
            <a:solidFill>
              <a:schemeClr val="bg1">
                <a:lumMod val="8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itchFamily="34" charset="0"/>
                  <a:cs typeface="Arial" pitchFamily="34" charset="0"/>
                </a:rPr>
                <a:t>Service A </a:t>
              </a:r>
            </a:p>
          </p:txBody>
        </p:sp>
      </p:grpSp>
      <p:grpSp>
        <p:nvGrpSpPr>
          <p:cNvPr id="120" name="Group 119"/>
          <p:cNvGrpSpPr/>
          <p:nvPr/>
        </p:nvGrpSpPr>
        <p:grpSpPr>
          <a:xfrm>
            <a:off x="2819400" y="2667000"/>
            <a:ext cx="685800" cy="762000"/>
            <a:chOff x="2819400" y="2667000"/>
            <a:chExt cx="685800" cy="762000"/>
          </a:xfrm>
        </p:grpSpPr>
        <p:sp>
          <p:nvSpPr>
            <p:cNvPr id="75" name="Rectangle 74"/>
            <p:cNvSpPr/>
            <p:nvPr/>
          </p:nvSpPr>
          <p:spPr>
            <a:xfrm>
              <a:off x="2819400" y="2667000"/>
              <a:ext cx="685800" cy="762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itchFamily="34" charset="0"/>
                  <a:cs typeface="Arial" pitchFamily="34" charset="0"/>
                </a:rPr>
                <a:t>VMI </a:t>
              </a:r>
              <a:br>
                <a:rPr lang="en-US" sz="1200" dirty="0">
                  <a:solidFill>
                    <a:schemeClr val="tx1"/>
                  </a:solidFill>
                  <a:latin typeface="Arial" pitchFamily="34" charset="0"/>
                  <a:cs typeface="Arial" pitchFamily="34" charset="0"/>
                </a:rPr>
              </a:br>
              <a:r>
                <a:rPr lang="en-US" sz="1200" dirty="0">
                  <a:solidFill>
                    <a:schemeClr val="tx1"/>
                  </a:solidFill>
                  <a:latin typeface="Arial" pitchFamily="34" charset="0"/>
                  <a:cs typeface="Arial" pitchFamily="34" charset="0"/>
                </a:rPr>
                <a:t>Driver</a:t>
              </a:r>
            </a:p>
          </p:txBody>
        </p:sp>
        <p:sp>
          <p:nvSpPr>
            <p:cNvPr id="76" name="Oval 75"/>
            <p:cNvSpPr/>
            <p:nvPr/>
          </p:nvSpPr>
          <p:spPr>
            <a:xfrm>
              <a:off x="2819400" y="26670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Arial" pitchFamily="34" charset="0"/>
                <a:cs typeface="Arial" pitchFamily="34" charset="0"/>
              </a:endParaRPr>
            </a:p>
          </p:txBody>
        </p:sp>
      </p:grpSp>
      <p:grpSp>
        <p:nvGrpSpPr>
          <p:cNvPr id="137" name="Group 136"/>
          <p:cNvGrpSpPr/>
          <p:nvPr/>
        </p:nvGrpSpPr>
        <p:grpSpPr>
          <a:xfrm>
            <a:off x="2743200" y="3957935"/>
            <a:ext cx="6248400" cy="1893655"/>
            <a:chOff x="2743200" y="3957935"/>
            <a:chExt cx="6248400" cy="1893655"/>
          </a:xfrm>
        </p:grpSpPr>
        <p:grpSp>
          <p:nvGrpSpPr>
            <p:cNvPr id="136" name="Group 135"/>
            <p:cNvGrpSpPr/>
            <p:nvPr/>
          </p:nvGrpSpPr>
          <p:grpSpPr>
            <a:xfrm>
              <a:off x="4191000" y="4583991"/>
              <a:ext cx="2590800" cy="1267599"/>
              <a:chOff x="4191000" y="4583991"/>
              <a:chExt cx="2590800" cy="1267599"/>
            </a:xfrm>
          </p:grpSpPr>
          <p:sp>
            <p:nvSpPr>
              <p:cNvPr id="28" name="Oval 27"/>
              <p:cNvSpPr/>
              <p:nvPr/>
            </p:nvSpPr>
            <p:spPr>
              <a:xfrm>
                <a:off x="5486400" y="4583991"/>
                <a:ext cx="1219200" cy="304800"/>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itchFamily="34" charset="0"/>
                    <a:cs typeface="Arial" pitchFamily="34" charset="0"/>
                  </a:rPr>
                  <a:t>Mm1</a:t>
                </a:r>
              </a:p>
            </p:txBody>
          </p:sp>
          <p:grpSp>
            <p:nvGrpSpPr>
              <p:cNvPr id="131" name="Group 130"/>
              <p:cNvGrpSpPr/>
              <p:nvPr/>
            </p:nvGrpSpPr>
            <p:grpSpPr>
              <a:xfrm>
                <a:off x="4191000" y="4964991"/>
                <a:ext cx="2590800" cy="886599"/>
                <a:chOff x="4191000" y="4964991"/>
                <a:chExt cx="2590800" cy="886599"/>
              </a:xfrm>
            </p:grpSpPr>
            <p:cxnSp>
              <p:nvCxnSpPr>
                <p:cNvPr id="41" name="Straight Arrow Connector 40"/>
                <p:cNvCxnSpPr>
                  <a:endCxn id="42" idx="6"/>
                </p:cNvCxnSpPr>
                <p:nvPr/>
              </p:nvCxnSpPr>
              <p:spPr>
                <a:xfrm flipH="1">
                  <a:off x="4953000" y="5257800"/>
                  <a:ext cx="533400" cy="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42" name="Oval 41"/>
                <p:cNvSpPr/>
                <p:nvPr/>
              </p:nvSpPr>
              <p:spPr>
                <a:xfrm>
                  <a:off x="4191000" y="5105400"/>
                  <a:ext cx="762000" cy="304800"/>
                </a:xfrm>
                <a:prstGeom prst="ellipse">
                  <a:avLst/>
                </a:prstGeom>
                <a:solidFill>
                  <a:schemeClr val="bg1">
                    <a:lumMod val="8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itchFamily="34" charset="0"/>
                      <a:cs typeface="Arial" pitchFamily="34" charset="0"/>
                    </a:rPr>
                    <a:t>Zw1’</a:t>
                  </a:r>
                </a:p>
              </p:txBody>
            </p:sp>
            <p:sp>
              <p:nvSpPr>
                <p:cNvPr id="43" name="Rectangle 42"/>
                <p:cNvSpPr/>
                <p:nvPr/>
              </p:nvSpPr>
              <p:spPr>
                <a:xfrm>
                  <a:off x="5486400" y="4964991"/>
                  <a:ext cx="1295400" cy="1524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itchFamily="34" charset="0"/>
                      <a:cs typeface="Arial" pitchFamily="34" charset="0"/>
                    </a:rPr>
                    <a:t>...</a:t>
                  </a:r>
                </a:p>
              </p:txBody>
            </p:sp>
            <p:sp>
              <p:nvSpPr>
                <p:cNvPr id="44" name="Rectangle 43"/>
                <p:cNvSpPr/>
                <p:nvPr/>
              </p:nvSpPr>
              <p:spPr>
                <a:xfrm>
                  <a:off x="5486400" y="5117391"/>
                  <a:ext cx="1295400" cy="304800"/>
                </a:xfrm>
                <a:prstGeom prst="rect">
                  <a:avLst/>
                </a:prstGeom>
                <a:solidFill>
                  <a:schemeClr val="bg1">
                    <a:lumMod val="8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itchFamily="34" charset="0"/>
                      <a:cs typeface="Arial" pitchFamily="34" charset="0"/>
                    </a:rPr>
                    <a:t>Pointer to Zw1’</a:t>
                  </a:r>
                </a:p>
              </p:txBody>
            </p:sp>
            <p:sp>
              <p:nvSpPr>
                <p:cNvPr id="45" name="Rectangle 44"/>
                <p:cNvSpPr/>
                <p:nvPr/>
              </p:nvSpPr>
              <p:spPr>
                <a:xfrm>
                  <a:off x="5486400" y="5422191"/>
                  <a:ext cx="1295400" cy="1524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itchFamily="34" charset="0"/>
                      <a:cs typeface="Arial" pitchFamily="34" charset="0"/>
                    </a:rPr>
                    <a:t>...</a:t>
                  </a:r>
                </a:p>
              </p:txBody>
            </p:sp>
            <p:sp>
              <p:nvSpPr>
                <p:cNvPr id="47" name="TextBox 46"/>
                <p:cNvSpPr txBox="1"/>
                <p:nvPr/>
              </p:nvSpPr>
              <p:spPr>
                <a:xfrm>
                  <a:off x="5486400" y="5574591"/>
                  <a:ext cx="1295400" cy="276999"/>
                </a:xfrm>
                <a:prstGeom prst="rect">
                  <a:avLst/>
                </a:prstGeom>
                <a:noFill/>
              </p:spPr>
              <p:txBody>
                <a:bodyPr wrap="square" rtlCol="0">
                  <a:spAutoFit/>
                </a:bodyPr>
                <a:lstStyle/>
                <a:p>
                  <a:pPr algn="ctr"/>
                  <a:r>
                    <a:rPr lang="en-US" sz="1200" dirty="0" err="1">
                      <a:latin typeface="Arial" pitchFamily="34" charset="0"/>
                      <a:cs typeface="Arial" pitchFamily="34" charset="0"/>
                    </a:rPr>
                    <a:t>Syscall</a:t>
                  </a:r>
                  <a:r>
                    <a:rPr lang="en-US" sz="1200" dirty="0">
                      <a:latin typeface="Arial" pitchFamily="34" charset="0"/>
                      <a:cs typeface="Arial" pitchFamily="34" charset="0"/>
                    </a:rPr>
                    <a:t> table</a:t>
                  </a:r>
                </a:p>
              </p:txBody>
            </p:sp>
          </p:grpSp>
        </p:grpSp>
        <p:grpSp>
          <p:nvGrpSpPr>
            <p:cNvPr id="133" name="Group 132"/>
            <p:cNvGrpSpPr/>
            <p:nvPr/>
          </p:nvGrpSpPr>
          <p:grpSpPr>
            <a:xfrm>
              <a:off x="2743200" y="3957935"/>
              <a:ext cx="6248400" cy="1685330"/>
              <a:chOff x="2743200" y="3957935"/>
              <a:chExt cx="6248400" cy="1685330"/>
            </a:xfrm>
          </p:grpSpPr>
          <p:pic>
            <p:nvPicPr>
              <p:cNvPr id="5" name="Picture 4"/>
              <p:cNvPicPr>
                <a:picLocks noChangeAspect="1" noChangeArrowheads="1"/>
              </p:cNvPicPr>
              <p:nvPr/>
            </p:nvPicPr>
            <p:blipFill>
              <a:blip r:embed="rId2" cstate="print"/>
              <a:srcRect/>
              <a:stretch>
                <a:fillRect/>
              </a:stretch>
            </p:blipFill>
            <p:spPr bwMode="auto">
              <a:xfrm>
                <a:off x="5867400" y="4038600"/>
                <a:ext cx="419100" cy="476250"/>
              </a:xfrm>
              <a:prstGeom prst="rect">
                <a:avLst/>
              </a:prstGeom>
              <a:noFill/>
              <a:ln w="9525">
                <a:noFill/>
                <a:miter lim="800000"/>
                <a:headEnd/>
                <a:tailEnd/>
              </a:ln>
            </p:spPr>
          </p:pic>
          <p:sp>
            <p:nvSpPr>
              <p:cNvPr id="18" name="TextBox 17"/>
              <p:cNvSpPr txBox="1"/>
              <p:nvPr/>
            </p:nvSpPr>
            <p:spPr>
              <a:xfrm>
                <a:off x="7315200" y="4114800"/>
                <a:ext cx="721672" cy="276999"/>
              </a:xfrm>
              <a:prstGeom prst="rect">
                <a:avLst/>
              </a:prstGeom>
              <a:noFill/>
            </p:spPr>
            <p:txBody>
              <a:bodyPr wrap="none" rtlCol="0">
                <a:spAutoFit/>
              </a:bodyPr>
              <a:lstStyle/>
              <a:p>
                <a:r>
                  <a:rPr lang="en-US" sz="1200" dirty="0">
                    <a:latin typeface="Arial" pitchFamily="34" charset="0"/>
                    <a:cs typeface="Arial" pitchFamily="34" charset="0"/>
                  </a:rPr>
                  <a:t>Mal.exe</a:t>
                </a:r>
              </a:p>
            </p:txBody>
          </p:sp>
          <p:cxnSp>
            <p:nvCxnSpPr>
              <p:cNvPr id="19" name="Straight Connector 18"/>
              <p:cNvCxnSpPr/>
              <p:nvPr/>
            </p:nvCxnSpPr>
            <p:spPr>
              <a:xfrm>
                <a:off x="2743200" y="4495800"/>
                <a:ext cx="62484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2743200" y="3962400"/>
                <a:ext cx="298480" cy="338554"/>
              </a:xfrm>
              <a:prstGeom prst="rect">
                <a:avLst/>
              </a:prstGeom>
              <a:noFill/>
            </p:spPr>
            <p:txBody>
              <a:bodyPr wrap="none" rtlCol="0">
                <a:spAutoFit/>
              </a:bodyPr>
              <a:lstStyle/>
              <a:p>
                <a:r>
                  <a:rPr lang="en-US" sz="1600" b="1" dirty="0">
                    <a:latin typeface="Arial" pitchFamily="34" charset="0"/>
                    <a:cs typeface="Arial" pitchFamily="34" charset="0"/>
                  </a:rPr>
                  <a:t>3</a:t>
                </a:r>
              </a:p>
            </p:txBody>
          </p:sp>
          <p:cxnSp>
            <p:nvCxnSpPr>
              <p:cNvPr id="59" name="Straight Arrow Connector 58"/>
              <p:cNvCxnSpPr/>
              <p:nvPr/>
            </p:nvCxnSpPr>
            <p:spPr>
              <a:xfrm>
                <a:off x="6324600" y="4419600"/>
                <a:ext cx="9906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6310173" y="3957935"/>
                <a:ext cx="1045478" cy="461665"/>
              </a:xfrm>
              <a:prstGeom prst="rect">
                <a:avLst/>
              </a:prstGeom>
              <a:noFill/>
            </p:spPr>
            <p:txBody>
              <a:bodyPr wrap="none" rtlCol="0">
                <a:spAutoFit/>
              </a:bodyPr>
              <a:lstStyle/>
              <a:p>
                <a:pPr algn="ctr"/>
                <a:r>
                  <a:rPr lang="en-US" sz="1200" dirty="0">
                    <a:latin typeface="Arial" pitchFamily="34" charset="0"/>
                    <a:cs typeface="Arial" pitchFamily="34" charset="0"/>
                  </a:rPr>
                  <a:t>3.1: Create</a:t>
                </a:r>
              </a:p>
              <a:p>
                <a:pPr algn="ctr"/>
                <a:r>
                  <a:rPr lang="en-US" sz="1200" dirty="0">
                    <a:latin typeface="Arial" pitchFamily="34" charset="0"/>
                    <a:cs typeface="Arial" pitchFamily="34" charset="0"/>
                  </a:rPr>
                  <a:t>new process</a:t>
                </a:r>
              </a:p>
            </p:txBody>
          </p:sp>
          <p:cxnSp>
            <p:nvCxnSpPr>
              <p:cNvPr id="72" name="Straight Arrow Connector 71"/>
              <p:cNvCxnSpPr/>
              <p:nvPr/>
            </p:nvCxnSpPr>
            <p:spPr>
              <a:xfrm>
                <a:off x="7696200" y="4419600"/>
                <a:ext cx="0" cy="6858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7239000" y="5181600"/>
                <a:ext cx="838200" cy="461665"/>
              </a:xfrm>
              <a:prstGeom prst="rect">
                <a:avLst/>
              </a:prstGeom>
              <a:noFill/>
            </p:spPr>
            <p:txBody>
              <a:bodyPr wrap="square" rtlCol="0">
                <a:spAutoFit/>
              </a:bodyPr>
              <a:lstStyle/>
              <a:p>
                <a:pPr algn="ctr"/>
                <a:r>
                  <a:rPr lang="en-US" sz="1200" dirty="0">
                    <a:latin typeface="Arial" pitchFamily="34" charset="0"/>
                    <a:cs typeface="Arial" pitchFamily="34" charset="0"/>
                  </a:rPr>
                  <a:t>3.2: Call </a:t>
                </a:r>
              </a:p>
              <a:p>
                <a:pPr algn="ctr"/>
                <a:r>
                  <a:rPr lang="en-US" sz="1200" dirty="0">
                    <a:latin typeface="Arial" pitchFamily="34" charset="0"/>
                    <a:cs typeface="Arial" pitchFamily="34" charset="0"/>
                  </a:rPr>
                  <a:t>ZW1 </a:t>
                </a:r>
              </a:p>
            </p:txBody>
          </p:sp>
          <p:sp>
            <p:nvSpPr>
              <p:cNvPr id="74" name="TextBox 73"/>
              <p:cNvSpPr txBox="1"/>
              <p:nvPr/>
            </p:nvSpPr>
            <p:spPr>
              <a:xfrm>
                <a:off x="4876800" y="4114800"/>
                <a:ext cx="1019382" cy="276999"/>
              </a:xfrm>
              <a:prstGeom prst="rect">
                <a:avLst/>
              </a:prstGeom>
              <a:noFill/>
            </p:spPr>
            <p:txBody>
              <a:bodyPr wrap="none" rtlCol="0">
                <a:spAutoFit/>
              </a:bodyPr>
              <a:lstStyle/>
              <a:p>
                <a:r>
                  <a:rPr lang="en-US" sz="1200" dirty="0">
                    <a:latin typeface="Arial" pitchFamily="34" charset="0"/>
                    <a:cs typeface="Arial" pitchFamily="34" charset="0"/>
                  </a:rPr>
                  <a:t>Dropper.exe</a:t>
                </a:r>
              </a:p>
            </p:txBody>
          </p:sp>
        </p:grpSp>
        <p:grpSp>
          <p:nvGrpSpPr>
            <p:cNvPr id="132" name="Group 131"/>
            <p:cNvGrpSpPr/>
            <p:nvPr/>
          </p:nvGrpSpPr>
          <p:grpSpPr>
            <a:xfrm>
              <a:off x="2819400" y="4648200"/>
              <a:ext cx="1524000" cy="762000"/>
              <a:chOff x="2819400" y="4648200"/>
              <a:chExt cx="1524000" cy="762000"/>
            </a:xfrm>
          </p:grpSpPr>
          <p:sp>
            <p:nvSpPr>
              <p:cNvPr id="55" name="TextBox 54"/>
              <p:cNvSpPr txBox="1"/>
              <p:nvPr/>
            </p:nvSpPr>
            <p:spPr>
              <a:xfrm>
                <a:off x="3466237" y="4953000"/>
                <a:ext cx="877163" cy="276999"/>
              </a:xfrm>
              <a:prstGeom prst="rect">
                <a:avLst/>
              </a:prstGeom>
              <a:noFill/>
            </p:spPr>
            <p:txBody>
              <a:bodyPr wrap="none" rtlCol="0">
                <a:spAutoFit/>
              </a:bodyPr>
              <a:lstStyle/>
              <a:p>
                <a:r>
                  <a:rPr lang="en-US" sz="1200" dirty="0">
                    <a:latin typeface="Arial" pitchFamily="34" charset="0"/>
                    <a:cs typeface="Arial" pitchFamily="34" charset="0"/>
                  </a:rPr>
                  <a:t>False VMI</a:t>
                </a:r>
              </a:p>
            </p:txBody>
          </p:sp>
          <p:cxnSp>
            <p:nvCxnSpPr>
              <p:cNvPr id="67" name="Straight Arrow Connector 66"/>
              <p:cNvCxnSpPr/>
              <p:nvPr/>
            </p:nvCxnSpPr>
            <p:spPr>
              <a:xfrm flipH="1">
                <a:off x="3505200" y="5257800"/>
                <a:ext cx="685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7" name="Rectangle 76"/>
              <p:cNvSpPr/>
              <p:nvPr/>
            </p:nvSpPr>
            <p:spPr>
              <a:xfrm>
                <a:off x="2819400" y="4648200"/>
                <a:ext cx="685800" cy="762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itchFamily="34" charset="0"/>
                    <a:cs typeface="Arial" pitchFamily="34" charset="0"/>
                  </a:rPr>
                  <a:t>VMI </a:t>
                </a:r>
                <a:br>
                  <a:rPr lang="en-US" sz="1200" dirty="0">
                    <a:solidFill>
                      <a:schemeClr val="tx1"/>
                    </a:solidFill>
                    <a:latin typeface="Arial" pitchFamily="34" charset="0"/>
                    <a:cs typeface="Arial" pitchFamily="34" charset="0"/>
                  </a:rPr>
                </a:br>
                <a:r>
                  <a:rPr lang="en-US" sz="1200" dirty="0">
                    <a:solidFill>
                      <a:schemeClr val="tx1"/>
                    </a:solidFill>
                    <a:latin typeface="Arial" pitchFamily="34" charset="0"/>
                    <a:cs typeface="Arial" pitchFamily="34" charset="0"/>
                  </a:rPr>
                  <a:t>Driver</a:t>
                </a:r>
              </a:p>
            </p:txBody>
          </p:sp>
          <p:sp>
            <p:nvSpPr>
              <p:cNvPr id="78" name="Oval 77"/>
              <p:cNvSpPr/>
              <p:nvPr/>
            </p:nvSpPr>
            <p:spPr>
              <a:xfrm>
                <a:off x="2819400" y="46482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Arial" pitchFamily="34" charset="0"/>
                  <a:cs typeface="Arial" pitchFamily="34" charset="0"/>
                </a:endParaRPr>
              </a:p>
            </p:txBody>
          </p:sp>
        </p:grpSp>
      </p:grpSp>
      <p:sp>
        <p:nvSpPr>
          <p:cNvPr id="95" name="TextBox 94"/>
          <p:cNvSpPr txBox="1"/>
          <p:nvPr/>
        </p:nvSpPr>
        <p:spPr>
          <a:xfrm>
            <a:off x="228600" y="304800"/>
            <a:ext cx="2504212" cy="5940088"/>
          </a:xfrm>
          <a:prstGeom prst="rect">
            <a:avLst/>
          </a:prstGeom>
          <a:noFill/>
        </p:spPr>
        <p:txBody>
          <a:bodyPr wrap="none" rtlCol="0">
            <a:spAutoFit/>
          </a:bodyPr>
          <a:lstStyle/>
          <a:p>
            <a:r>
              <a:rPr lang="en-US" sz="2000" b="1" dirty="0">
                <a:latin typeface="Helvetica" pitchFamily="34" charset="0"/>
                <a:cs typeface="Arial" pitchFamily="34" charset="0"/>
              </a:rPr>
              <a:t>Example with </a:t>
            </a:r>
            <a:br>
              <a:rPr lang="en-US" sz="2000" b="1" dirty="0">
                <a:latin typeface="Helvetica" pitchFamily="34" charset="0"/>
                <a:cs typeface="Arial" pitchFamily="34" charset="0"/>
              </a:rPr>
            </a:br>
            <a:r>
              <a:rPr lang="en-US" sz="2000" b="1" dirty="0">
                <a:latin typeface="Helvetica" pitchFamily="34" charset="0"/>
                <a:cs typeface="Arial" pitchFamily="34" charset="0"/>
              </a:rPr>
              <a:t>TEMU-style </a:t>
            </a:r>
            <a:br>
              <a:rPr lang="en-US" sz="2000" b="1" dirty="0">
                <a:latin typeface="Helvetica" pitchFamily="34" charset="0"/>
                <a:cs typeface="Arial" pitchFamily="34" charset="0"/>
              </a:rPr>
            </a:br>
            <a:r>
              <a:rPr lang="en-US" sz="2000" b="1" dirty="0">
                <a:latin typeface="Helvetica" pitchFamily="34" charset="0"/>
                <a:cs typeface="Arial" pitchFamily="34" charset="0"/>
              </a:rPr>
              <a:t>in-guest </a:t>
            </a:r>
            <a:br>
              <a:rPr lang="en-US" sz="2000" b="1" dirty="0">
                <a:latin typeface="Helvetica" pitchFamily="34" charset="0"/>
                <a:cs typeface="Arial" pitchFamily="34" charset="0"/>
              </a:rPr>
            </a:br>
            <a:r>
              <a:rPr lang="en-US" sz="2000" b="1" dirty="0">
                <a:latin typeface="Helvetica" pitchFamily="34" charset="0"/>
                <a:cs typeface="Arial" pitchFamily="34" charset="0"/>
              </a:rPr>
              <a:t>analysis tool</a:t>
            </a:r>
            <a:endParaRPr lang="en-US" sz="2000" dirty="0">
              <a:latin typeface="Helvetica" pitchFamily="34" charset="0"/>
              <a:cs typeface="Arial" pitchFamily="34" charset="0"/>
            </a:endParaRPr>
          </a:p>
          <a:p>
            <a:endParaRPr lang="en-US" sz="2000" dirty="0">
              <a:latin typeface="Helvetica" pitchFamily="34" charset="0"/>
              <a:cs typeface="Arial" pitchFamily="34" charset="0"/>
            </a:endParaRPr>
          </a:p>
          <a:p>
            <a:endParaRPr lang="en-US" sz="2000" dirty="0">
              <a:latin typeface="Helvetica" pitchFamily="34" charset="0"/>
              <a:cs typeface="Arial" pitchFamily="34" charset="0"/>
            </a:endParaRPr>
          </a:p>
          <a:p>
            <a:br>
              <a:rPr lang="en-US" sz="2000" dirty="0">
                <a:latin typeface="Helvetica" pitchFamily="34" charset="0"/>
                <a:cs typeface="Arial" pitchFamily="34" charset="0"/>
              </a:rPr>
            </a:br>
            <a:endParaRPr lang="en-US" sz="2000" dirty="0">
              <a:latin typeface="Helvetica" pitchFamily="34" charset="0"/>
              <a:cs typeface="Arial" pitchFamily="34" charset="0"/>
            </a:endParaRPr>
          </a:p>
          <a:p>
            <a:r>
              <a:rPr lang="en-US" sz="2000" dirty="0">
                <a:latin typeface="Helvetica" pitchFamily="34" charset="0"/>
                <a:cs typeface="Arial" pitchFamily="34" charset="0"/>
              </a:rPr>
              <a:t>(VMI = </a:t>
            </a:r>
            <a:br>
              <a:rPr lang="en-US" sz="2000" dirty="0">
                <a:latin typeface="Helvetica" pitchFamily="34" charset="0"/>
                <a:cs typeface="Arial" pitchFamily="34" charset="0"/>
              </a:rPr>
            </a:br>
            <a:r>
              <a:rPr lang="en-US" sz="2000" dirty="0">
                <a:latin typeface="Helvetica" pitchFamily="34" charset="0"/>
                <a:cs typeface="Arial" pitchFamily="34" charset="0"/>
              </a:rPr>
              <a:t>Virtual</a:t>
            </a:r>
            <a:br>
              <a:rPr lang="en-US" sz="2000" dirty="0">
                <a:latin typeface="Helvetica" pitchFamily="34" charset="0"/>
                <a:cs typeface="Arial" pitchFamily="34" charset="0"/>
              </a:rPr>
            </a:br>
            <a:r>
              <a:rPr lang="en-US" sz="2000" dirty="0">
                <a:latin typeface="Helvetica" pitchFamily="34" charset="0"/>
                <a:cs typeface="Arial" pitchFamily="34" charset="0"/>
              </a:rPr>
              <a:t>Machine</a:t>
            </a:r>
            <a:br>
              <a:rPr lang="en-US" sz="2000" dirty="0">
                <a:latin typeface="Helvetica" pitchFamily="34" charset="0"/>
                <a:cs typeface="Arial" pitchFamily="34" charset="0"/>
              </a:rPr>
            </a:br>
            <a:r>
              <a:rPr lang="en-US" sz="2000" dirty="0">
                <a:latin typeface="Helvetica" pitchFamily="34" charset="0"/>
                <a:cs typeface="Arial" pitchFamily="34" charset="0"/>
              </a:rPr>
              <a:t>Introspection)</a:t>
            </a:r>
          </a:p>
          <a:p>
            <a:endParaRPr lang="en-US" sz="2000" dirty="0">
              <a:latin typeface="Helvetica" pitchFamily="34" charset="0"/>
              <a:cs typeface="Arial" pitchFamily="34" charset="0"/>
            </a:endParaRPr>
          </a:p>
          <a:p>
            <a:endParaRPr lang="en-US" sz="2000" dirty="0">
              <a:latin typeface="Helvetica" pitchFamily="34" charset="0"/>
              <a:cs typeface="Arial" pitchFamily="34" charset="0"/>
            </a:endParaRPr>
          </a:p>
          <a:p>
            <a:r>
              <a:rPr lang="en-US" sz="2000" dirty="0">
                <a:latin typeface="Helvetica" pitchFamily="34" charset="0"/>
                <a:cs typeface="Arial" pitchFamily="34" charset="0"/>
              </a:rPr>
              <a:t>Preventing Dropper</a:t>
            </a:r>
            <a:br>
              <a:rPr lang="en-US" sz="2000" dirty="0">
                <a:latin typeface="Helvetica" pitchFamily="34" charset="0"/>
                <a:cs typeface="Arial" pitchFamily="34" charset="0"/>
              </a:rPr>
            </a:br>
            <a:r>
              <a:rPr lang="en-US" sz="2000" dirty="0">
                <a:latin typeface="Helvetica" pitchFamily="34" charset="0"/>
                <a:cs typeface="Arial" pitchFamily="34" charset="0"/>
              </a:rPr>
              <a:t>from running would</a:t>
            </a:r>
            <a:br>
              <a:rPr lang="en-US" sz="2000" dirty="0">
                <a:latin typeface="Helvetica" pitchFamily="34" charset="0"/>
                <a:cs typeface="Arial" pitchFamily="34" charset="0"/>
              </a:rPr>
            </a:br>
            <a:r>
              <a:rPr lang="en-US" sz="2000" dirty="0">
                <a:latin typeface="Helvetica" pitchFamily="34" charset="0"/>
                <a:cs typeface="Arial" pitchFamily="34" charset="0"/>
              </a:rPr>
              <a:t>prevent analyst from</a:t>
            </a:r>
            <a:br>
              <a:rPr lang="en-US" sz="2000" dirty="0">
                <a:latin typeface="Helvetica" pitchFamily="34" charset="0"/>
                <a:cs typeface="Arial" pitchFamily="34" charset="0"/>
              </a:rPr>
            </a:br>
            <a:r>
              <a:rPr lang="en-US" sz="2000" dirty="0">
                <a:latin typeface="Helvetica" pitchFamily="34" charset="0"/>
                <a:cs typeface="Arial" pitchFamily="34" charset="0"/>
              </a:rPr>
              <a:t>observing </a:t>
            </a:r>
            <a:r>
              <a:rPr lang="en-US" sz="2000" dirty="0" err="1">
                <a:latin typeface="Helvetica" pitchFamily="34" charset="0"/>
                <a:cs typeface="Arial" pitchFamily="34" charset="0"/>
              </a:rPr>
              <a:t>Mal.exe’s</a:t>
            </a:r>
            <a:br>
              <a:rPr lang="en-US" sz="2000" dirty="0">
                <a:latin typeface="Helvetica" pitchFamily="34" charset="0"/>
                <a:cs typeface="Arial" pitchFamily="34" charset="0"/>
              </a:rPr>
            </a:br>
            <a:r>
              <a:rPr lang="en-US" sz="2000" dirty="0">
                <a:latin typeface="Helvetica" pitchFamily="34" charset="0"/>
                <a:cs typeface="Arial" pitchFamily="34" charset="0"/>
              </a:rPr>
              <a:t>malicious behavior</a:t>
            </a:r>
          </a:p>
        </p:txBody>
      </p:sp>
      <p:grpSp>
        <p:nvGrpSpPr>
          <p:cNvPr id="116" name="Group 115"/>
          <p:cNvGrpSpPr/>
          <p:nvPr/>
        </p:nvGrpSpPr>
        <p:grpSpPr>
          <a:xfrm>
            <a:off x="3505200" y="2511623"/>
            <a:ext cx="1981200" cy="276999"/>
            <a:chOff x="3505200" y="2511623"/>
            <a:chExt cx="1981200" cy="276999"/>
          </a:xfrm>
        </p:grpSpPr>
        <p:sp>
          <p:nvSpPr>
            <p:cNvPr id="114" name="TextBox 113"/>
            <p:cNvSpPr txBox="1"/>
            <p:nvPr/>
          </p:nvSpPr>
          <p:spPr>
            <a:xfrm>
              <a:off x="3581400" y="2511623"/>
              <a:ext cx="1654684" cy="276999"/>
            </a:xfrm>
            <a:prstGeom prst="rect">
              <a:avLst/>
            </a:prstGeom>
            <a:noFill/>
          </p:spPr>
          <p:txBody>
            <a:bodyPr wrap="square" rtlCol="0">
              <a:spAutoFit/>
            </a:bodyPr>
            <a:lstStyle/>
            <a:p>
              <a:r>
                <a:rPr lang="en-US" sz="1200" dirty="0">
                  <a:latin typeface="Arial" pitchFamily="34" charset="0"/>
                  <a:cs typeface="Arial" pitchFamily="34" charset="0"/>
                </a:rPr>
                <a:t>VMI notification</a:t>
              </a:r>
            </a:p>
          </p:txBody>
        </p:sp>
        <p:cxnSp>
          <p:nvCxnSpPr>
            <p:cNvPr id="115" name="Straight Arrow Connector 114"/>
            <p:cNvCxnSpPr/>
            <p:nvPr/>
          </p:nvCxnSpPr>
          <p:spPr>
            <a:xfrm flipH="1">
              <a:off x="3505200" y="2743200"/>
              <a:ext cx="19812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3" presetClass="exit" presetSubtype="10" fill="hold" nodeType="clickEffect">
                                  <p:stCondLst>
                                    <p:cond delay="0"/>
                                  </p:stCondLst>
                                  <p:childTnLst>
                                    <p:animEffect transition="out" filter="blinds(horizontal)">
                                      <p:cBhvr>
                                        <p:cTn id="26" dur="500"/>
                                        <p:tgtEl>
                                          <p:spTgt spid="119"/>
                                        </p:tgtEl>
                                      </p:cBhvr>
                                    </p:animEffect>
                                    <p:set>
                                      <p:cBhvr>
                                        <p:cTn id="27" dur="1" fill="hold">
                                          <p:stCondLst>
                                            <p:cond delay="499"/>
                                          </p:stCondLst>
                                        </p:cTn>
                                        <p:tgtEl>
                                          <p:spTgt spid="119"/>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123"/>
                                        </p:tgtEl>
                                        <p:attrNameLst>
                                          <p:attrName>style.visibility</p:attrName>
                                        </p:attrNameLst>
                                      </p:cBhvr>
                                      <p:to>
                                        <p:strVal val="visible"/>
                                      </p:to>
                                    </p:set>
                                  </p:childTnLst>
                                </p:cTn>
                              </p:par>
                              <p:par>
                                <p:cTn id="32" presetID="3" presetClass="exit" presetSubtype="10" fill="hold" nodeType="withEffect">
                                  <p:stCondLst>
                                    <p:cond delay="0"/>
                                  </p:stCondLst>
                                  <p:childTnLst>
                                    <p:animEffect transition="out" filter="blinds(horizontal)">
                                      <p:cBhvr>
                                        <p:cTn id="33" dur="500"/>
                                        <p:tgtEl>
                                          <p:spTgt spid="116"/>
                                        </p:tgtEl>
                                      </p:cBhvr>
                                    </p:animEffect>
                                    <p:set>
                                      <p:cBhvr>
                                        <p:cTn id="34" dur="1" fill="hold">
                                          <p:stCondLst>
                                            <p:cond delay="499"/>
                                          </p:stCondLst>
                                        </p:cTn>
                                        <p:tgtEl>
                                          <p:spTgt spid="116"/>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3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p:txBody>
          <a:bodyPr>
            <a:normAutofit/>
          </a:bodyPr>
          <a:lstStyle/>
          <a:p>
            <a:r>
              <a:rPr lang="en-US" sz="3500" b="1" dirty="0">
                <a:latin typeface="Helvetica" pitchFamily="34" charset="0"/>
                <a:cs typeface="Helvetica" pitchFamily="34" charset="0"/>
              </a:rPr>
              <a:t>Malware Analysis: State of the Art</a:t>
            </a:r>
          </a:p>
        </p:txBody>
      </p:sp>
      <p:sp>
        <p:nvSpPr>
          <p:cNvPr id="4" name="Slide Number Placeholder 3"/>
          <p:cNvSpPr>
            <a:spLocks noGrp="1"/>
          </p:cNvSpPr>
          <p:nvPr>
            <p:ph type="sldNum" sz="quarter" idx="12"/>
          </p:nvPr>
        </p:nvSpPr>
        <p:spPr/>
        <p:txBody>
          <a:bodyPr/>
          <a:lstStyle/>
          <a:p>
            <a:fld id="{20319323-BF5E-4B31-9661-ECD540573574}" type="slidenum">
              <a:rPr lang="en-US" smtClean="0"/>
              <a:pPr/>
              <a:t>5</a:t>
            </a:fld>
            <a:endParaRPr lang="en-US"/>
          </a:p>
        </p:txBody>
      </p:sp>
      <p:sp>
        <p:nvSpPr>
          <p:cNvPr id="17" name="TextBox 16"/>
          <p:cNvSpPr txBox="1"/>
          <p:nvPr/>
        </p:nvSpPr>
        <p:spPr>
          <a:xfrm>
            <a:off x="2438400" y="5181600"/>
            <a:ext cx="2821606" cy="707886"/>
          </a:xfrm>
          <a:prstGeom prst="rect">
            <a:avLst/>
          </a:prstGeom>
          <a:noFill/>
        </p:spPr>
        <p:txBody>
          <a:bodyPr wrap="none" rtlCol="0">
            <a:spAutoFit/>
          </a:bodyPr>
          <a:lstStyle/>
          <a:p>
            <a:pPr algn="ctr"/>
            <a:r>
              <a:rPr lang="en-US" sz="2000" dirty="0">
                <a:solidFill>
                  <a:srgbClr val="FF0000"/>
                </a:solidFill>
                <a:latin typeface="Helvetica" pitchFamily="34" charset="0"/>
                <a:cs typeface="Helvetica" pitchFamily="34" charset="0"/>
              </a:rPr>
              <a:t>Some components</a:t>
            </a:r>
          </a:p>
          <a:p>
            <a:pPr algn="ctr"/>
            <a:r>
              <a:rPr lang="en-US" sz="2000" dirty="0">
                <a:solidFill>
                  <a:srgbClr val="FF0000"/>
                </a:solidFill>
                <a:latin typeface="Helvetica" pitchFamily="34" charset="0"/>
                <a:cs typeface="Helvetica" pitchFamily="34" charset="0"/>
              </a:rPr>
              <a:t>Inside malware domain</a:t>
            </a:r>
          </a:p>
        </p:txBody>
      </p:sp>
      <p:sp>
        <p:nvSpPr>
          <p:cNvPr id="18" name="TextBox 17"/>
          <p:cNvSpPr txBox="1"/>
          <p:nvPr/>
        </p:nvSpPr>
        <p:spPr>
          <a:xfrm>
            <a:off x="5388732" y="5162490"/>
            <a:ext cx="2066592" cy="707886"/>
          </a:xfrm>
          <a:prstGeom prst="rect">
            <a:avLst/>
          </a:prstGeom>
          <a:noFill/>
        </p:spPr>
        <p:txBody>
          <a:bodyPr wrap="none" rtlCol="0">
            <a:spAutoFit/>
          </a:bodyPr>
          <a:lstStyle/>
          <a:p>
            <a:pPr algn="ctr"/>
            <a:r>
              <a:rPr lang="en-US" sz="2000" dirty="0">
                <a:latin typeface="Helvetica" pitchFamily="34" charset="0"/>
                <a:cs typeface="Helvetica" pitchFamily="34" charset="0"/>
              </a:rPr>
              <a:t>Fully outside </a:t>
            </a:r>
          </a:p>
          <a:p>
            <a:pPr algn="ctr"/>
            <a:r>
              <a:rPr lang="en-US" sz="2000" dirty="0">
                <a:latin typeface="Helvetica" pitchFamily="34" charset="0"/>
                <a:cs typeface="Helvetica" pitchFamily="34" charset="0"/>
              </a:rPr>
              <a:t>malware domain</a:t>
            </a:r>
          </a:p>
        </p:txBody>
      </p:sp>
      <p:sp>
        <p:nvSpPr>
          <p:cNvPr id="19" name="TextBox 18"/>
          <p:cNvSpPr txBox="1"/>
          <p:nvPr/>
        </p:nvSpPr>
        <p:spPr>
          <a:xfrm>
            <a:off x="984986" y="3424884"/>
            <a:ext cx="1910471" cy="707886"/>
          </a:xfrm>
          <a:prstGeom prst="rect">
            <a:avLst/>
          </a:prstGeom>
          <a:noFill/>
        </p:spPr>
        <p:txBody>
          <a:bodyPr wrap="square" rtlCol="0">
            <a:spAutoFit/>
          </a:bodyPr>
          <a:lstStyle/>
          <a:p>
            <a:pPr algn="ctr"/>
            <a:r>
              <a:rPr lang="en-US" sz="2000" dirty="0">
                <a:latin typeface="Helvetica" pitchFamily="34" charset="0"/>
                <a:cs typeface="Helvetica" pitchFamily="34" charset="0"/>
              </a:rPr>
              <a:t>User-</a:t>
            </a:r>
            <a:br>
              <a:rPr lang="en-US" sz="2000" dirty="0">
                <a:latin typeface="Helvetica" pitchFamily="34" charset="0"/>
                <a:cs typeface="Helvetica" pitchFamily="34" charset="0"/>
              </a:rPr>
            </a:br>
            <a:r>
              <a:rPr lang="en-US" sz="2000" dirty="0">
                <a:latin typeface="Helvetica" pitchFamily="34" charset="0"/>
                <a:cs typeface="Helvetica" pitchFamily="34" charset="0"/>
              </a:rPr>
              <a:t>only</a:t>
            </a:r>
          </a:p>
        </p:txBody>
      </p:sp>
      <p:sp>
        <p:nvSpPr>
          <p:cNvPr id="20" name="TextBox 19"/>
          <p:cNvSpPr txBox="1"/>
          <p:nvPr/>
        </p:nvSpPr>
        <p:spPr>
          <a:xfrm>
            <a:off x="955876" y="4330681"/>
            <a:ext cx="1910471" cy="707886"/>
          </a:xfrm>
          <a:prstGeom prst="rect">
            <a:avLst/>
          </a:prstGeom>
          <a:noFill/>
        </p:spPr>
        <p:txBody>
          <a:bodyPr wrap="square" rtlCol="0">
            <a:spAutoFit/>
          </a:bodyPr>
          <a:lstStyle/>
          <a:p>
            <a:pPr algn="ctr"/>
            <a:r>
              <a:rPr lang="en-US" sz="2000" dirty="0">
                <a:latin typeface="Helvetica" pitchFamily="34" charset="0"/>
                <a:cs typeface="Helvetica" pitchFamily="34" charset="0"/>
              </a:rPr>
              <a:t>Kernel-</a:t>
            </a:r>
            <a:br>
              <a:rPr lang="en-US" sz="2000" dirty="0">
                <a:latin typeface="Helvetica" pitchFamily="34" charset="0"/>
                <a:cs typeface="Helvetica" pitchFamily="34" charset="0"/>
              </a:rPr>
            </a:br>
            <a:r>
              <a:rPr lang="en-US" sz="2000" dirty="0">
                <a:latin typeface="Helvetica" pitchFamily="34" charset="0"/>
                <a:cs typeface="Helvetica" pitchFamily="34" charset="0"/>
              </a:rPr>
              <a:t>only</a:t>
            </a:r>
          </a:p>
        </p:txBody>
      </p:sp>
      <p:sp>
        <p:nvSpPr>
          <p:cNvPr id="21" name="TextBox 20"/>
          <p:cNvSpPr txBox="1"/>
          <p:nvPr/>
        </p:nvSpPr>
        <p:spPr>
          <a:xfrm>
            <a:off x="955876" y="2604654"/>
            <a:ext cx="1939581" cy="400110"/>
          </a:xfrm>
          <a:prstGeom prst="rect">
            <a:avLst/>
          </a:prstGeom>
          <a:noFill/>
        </p:spPr>
        <p:txBody>
          <a:bodyPr wrap="square" rtlCol="0">
            <a:spAutoFit/>
          </a:bodyPr>
          <a:lstStyle/>
          <a:p>
            <a:pPr algn="ctr"/>
            <a:r>
              <a:rPr lang="en-US" sz="2000" dirty="0">
                <a:latin typeface="Helvetica" pitchFamily="34" charset="0"/>
                <a:cs typeface="Helvetica" pitchFamily="34" charset="0"/>
              </a:rPr>
              <a:t>Both</a:t>
            </a:r>
          </a:p>
        </p:txBody>
      </p:sp>
      <p:sp>
        <p:nvSpPr>
          <p:cNvPr id="22" name="TextBox 21"/>
          <p:cNvSpPr txBox="1"/>
          <p:nvPr/>
        </p:nvSpPr>
        <p:spPr>
          <a:xfrm>
            <a:off x="5056790" y="3370302"/>
            <a:ext cx="2286001" cy="707886"/>
          </a:xfrm>
          <a:prstGeom prst="rect">
            <a:avLst/>
          </a:prstGeom>
          <a:noFill/>
        </p:spPr>
        <p:txBody>
          <a:bodyPr wrap="square" rtlCol="0">
            <a:spAutoFit/>
          </a:bodyPr>
          <a:lstStyle/>
          <a:p>
            <a:pPr algn="ctr"/>
            <a:r>
              <a:rPr lang="en-US" sz="2000" b="1" dirty="0">
                <a:latin typeface="Helvetica" pitchFamily="34" charset="0"/>
                <a:cs typeface="Helvetica" pitchFamily="34" charset="0"/>
              </a:rPr>
              <a:t>Ether</a:t>
            </a:r>
            <a:br>
              <a:rPr lang="en-US" sz="2000" dirty="0">
                <a:latin typeface="Helvetica" pitchFamily="34" charset="0"/>
                <a:cs typeface="Helvetica" pitchFamily="34" charset="0"/>
              </a:rPr>
            </a:br>
            <a:r>
              <a:rPr lang="en-US" sz="2000" dirty="0">
                <a:solidFill>
                  <a:schemeClr val="tx2"/>
                </a:solidFill>
                <a:latin typeface="Helvetica" pitchFamily="34" charset="0"/>
                <a:cs typeface="Helvetica" pitchFamily="34" charset="0"/>
              </a:rPr>
              <a:t>[Georgia Tech]</a:t>
            </a:r>
          </a:p>
        </p:txBody>
      </p:sp>
      <p:sp>
        <p:nvSpPr>
          <p:cNvPr id="24" name="TextBox 23"/>
          <p:cNvSpPr txBox="1"/>
          <p:nvPr/>
        </p:nvSpPr>
        <p:spPr>
          <a:xfrm>
            <a:off x="2542190" y="2465457"/>
            <a:ext cx="2514601" cy="707886"/>
          </a:xfrm>
          <a:prstGeom prst="rect">
            <a:avLst/>
          </a:prstGeom>
          <a:noFill/>
        </p:spPr>
        <p:txBody>
          <a:bodyPr wrap="square" rtlCol="0">
            <a:spAutoFit/>
          </a:bodyPr>
          <a:lstStyle/>
          <a:p>
            <a:pPr algn="ctr"/>
            <a:r>
              <a:rPr lang="en-US" sz="2000" b="1" dirty="0">
                <a:solidFill>
                  <a:srgbClr val="FF0000"/>
                </a:solidFill>
                <a:latin typeface="Helvetica" pitchFamily="34" charset="0"/>
                <a:cs typeface="Helvetica" pitchFamily="34" charset="0"/>
              </a:rPr>
              <a:t>TEMU</a:t>
            </a:r>
            <a:br>
              <a:rPr lang="en-US" sz="2000" dirty="0">
                <a:solidFill>
                  <a:srgbClr val="FF0000"/>
                </a:solidFill>
                <a:latin typeface="Helvetica" pitchFamily="34" charset="0"/>
                <a:cs typeface="Helvetica" pitchFamily="34" charset="0"/>
              </a:rPr>
            </a:br>
            <a:r>
              <a:rPr lang="en-US" sz="2000" dirty="0">
                <a:solidFill>
                  <a:srgbClr val="FF0000"/>
                </a:solidFill>
                <a:latin typeface="Helvetica" pitchFamily="34" charset="0"/>
                <a:cs typeface="Helvetica" pitchFamily="34" charset="0"/>
              </a:rPr>
              <a:t>[UC Berkeley]</a:t>
            </a:r>
          </a:p>
        </p:txBody>
      </p:sp>
      <p:sp>
        <p:nvSpPr>
          <p:cNvPr id="25" name="TextBox 24"/>
          <p:cNvSpPr txBox="1"/>
          <p:nvPr/>
        </p:nvSpPr>
        <p:spPr>
          <a:xfrm>
            <a:off x="2535265" y="3398967"/>
            <a:ext cx="2514600" cy="707886"/>
          </a:xfrm>
          <a:prstGeom prst="rect">
            <a:avLst/>
          </a:prstGeom>
          <a:noFill/>
        </p:spPr>
        <p:txBody>
          <a:bodyPr wrap="square" rtlCol="0">
            <a:spAutoFit/>
          </a:bodyPr>
          <a:lstStyle/>
          <a:p>
            <a:pPr algn="ctr"/>
            <a:r>
              <a:rPr lang="en-US" sz="2000" dirty="0">
                <a:solidFill>
                  <a:srgbClr val="FF0000"/>
                </a:solidFill>
                <a:latin typeface="Helvetica" pitchFamily="34" charset="0"/>
                <a:cs typeface="Helvetica" pitchFamily="34" charset="0"/>
              </a:rPr>
              <a:t>Anubis (</a:t>
            </a:r>
            <a:r>
              <a:rPr lang="en-US" sz="2000" dirty="0" err="1">
                <a:solidFill>
                  <a:srgbClr val="FF0000"/>
                </a:solidFill>
                <a:latin typeface="Helvetica" pitchFamily="34" charset="0"/>
                <a:cs typeface="Helvetica" pitchFamily="34" charset="0"/>
              </a:rPr>
              <a:t>TTAnalyze</a:t>
            </a:r>
            <a:r>
              <a:rPr lang="en-US" sz="2000" dirty="0">
                <a:solidFill>
                  <a:srgbClr val="FF0000"/>
                </a:solidFill>
                <a:latin typeface="Helvetica" pitchFamily="34" charset="0"/>
                <a:cs typeface="Helvetica" pitchFamily="34" charset="0"/>
              </a:rPr>
              <a:t>)</a:t>
            </a:r>
            <a:br>
              <a:rPr lang="en-US" sz="2000" dirty="0">
                <a:solidFill>
                  <a:srgbClr val="FF0000"/>
                </a:solidFill>
                <a:latin typeface="Helvetica" pitchFamily="34" charset="0"/>
                <a:cs typeface="Helvetica" pitchFamily="34" charset="0"/>
              </a:rPr>
            </a:br>
            <a:r>
              <a:rPr lang="en-US" sz="2000" dirty="0">
                <a:solidFill>
                  <a:srgbClr val="FF0000"/>
                </a:solidFill>
                <a:latin typeface="Helvetica" pitchFamily="34" charset="0"/>
                <a:cs typeface="Helvetica" pitchFamily="34" charset="0"/>
              </a:rPr>
              <a:t>[UC SB et al.]</a:t>
            </a:r>
          </a:p>
        </p:txBody>
      </p:sp>
      <p:sp>
        <p:nvSpPr>
          <p:cNvPr id="26" name="TextBox 25"/>
          <p:cNvSpPr txBox="1"/>
          <p:nvPr/>
        </p:nvSpPr>
        <p:spPr>
          <a:xfrm>
            <a:off x="2579801" y="4297721"/>
            <a:ext cx="2507675" cy="707886"/>
          </a:xfrm>
          <a:prstGeom prst="rect">
            <a:avLst/>
          </a:prstGeom>
          <a:noFill/>
        </p:spPr>
        <p:txBody>
          <a:bodyPr wrap="square" rtlCol="0">
            <a:spAutoFit/>
          </a:bodyPr>
          <a:lstStyle/>
          <a:p>
            <a:pPr algn="ctr"/>
            <a:r>
              <a:rPr lang="en-US" sz="2000" dirty="0">
                <a:solidFill>
                  <a:srgbClr val="FF0000"/>
                </a:solidFill>
                <a:latin typeface="Helvetica" pitchFamily="34" charset="0"/>
                <a:cs typeface="Helvetica" pitchFamily="34" charset="0"/>
              </a:rPr>
              <a:t>d-Anubis</a:t>
            </a:r>
            <a:br>
              <a:rPr lang="en-US" sz="2000" dirty="0">
                <a:solidFill>
                  <a:srgbClr val="FF0000"/>
                </a:solidFill>
                <a:latin typeface="Helvetica" pitchFamily="34" charset="0"/>
                <a:cs typeface="Helvetica" pitchFamily="34" charset="0"/>
              </a:rPr>
            </a:br>
            <a:r>
              <a:rPr lang="en-US" sz="2000" dirty="0">
                <a:solidFill>
                  <a:srgbClr val="FF0000"/>
                </a:solidFill>
                <a:latin typeface="Helvetica" pitchFamily="34" charset="0"/>
                <a:cs typeface="Helvetica" pitchFamily="34" charset="0"/>
              </a:rPr>
              <a:t>[TU Vienna]</a:t>
            </a:r>
          </a:p>
        </p:txBody>
      </p:sp>
      <p:cxnSp>
        <p:nvCxnSpPr>
          <p:cNvPr id="27" name="Straight Arrow Connector 26"/>
          <p:cNvCxnSpPr/>
          <p:nvPr/>
        </p:nvCxnSpPr>
        <p:spPr>
          <a:xfrm>
            <a:off x="2535266" y="5105400"/>
            <a:ext cx="4876800" cy="0"/>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2535266" y="2286000"/>
            <a:ext cx="0" cy="2819400"/>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1316066" y="1828800"/>
            <a:ext cx="2590800" cy="400110"/>
          </a:xfrm>
          <a:prstGeom prst="rect">
            <a:avLst/>
          </a:prstGeom>
          <a:noFill/>
        </p:spPr>
        <p:txBody>
          <a:bodyPr wrap="square" rtlCol="0">
            <a:spAutoFit/>
          </a:bodyPr>
          <a:lstStyle/>
          <a:p>
            <a:pPr algn="ctr"/>
            <a:r>
              <a:rPr lang="en-US" sz="2000" i="1" dirty="0">
                <a:latin typeface="Helvetica" pitchFamily="34" charset="0"/>
                <a:cs typeface="Helvetica" pitchFamily="34" charset="0"/>
              </a:rPr>
              <a:t>What</a:t>
            </a:r>
          </a:p>
        </p:txBody>
      </p:sp>
      <p:sp>
        <p:nvSpPr>
          <p:cNvPr id="30" name="TextBox 29"/>
          <p:cNvSpPr txBox="1"/>
          <p:nvPr/>
        </p:nvSpPr>
        <p:spPr>
          <a:xfrm>
            <a:off x="7412066" y="4880743"/>
            <a:ext cx="968535" cy="400110"/>
          </a:xfrm>
          <a:prstGeom prst="rect">
            <a:avLst/>
          </a:prstGeom>
          <a:noFill/>
        </p:spPr>
        <p:txBody>
          <a:bodyPr wrap="none" rtlCol="0">
            <a:spAutoFit/>
          </a:bodyPr>
          <a:lstStyle/>
          <a:p>
            <a:r>
              <a:rPr lang="en-US" sz="2000" i="1" dirty="0">
                <a:latin typeface="Helvetica" pitchFamily="34" charset="0"/>
                <a:cs typeface="Helvetica" pitchFamily="34" charset="0"/>
              </a:rPr>
              <a:t>Where</a:t>
            </a:r>
          </a:p>
        </p:txBody>
      </p:sp>
      <p:cxnSp>
        <p:nvCxnSpPr>
          <p:cNvPr id="31" name="Straight Connector 30"/>
          <p:cNvCxnSpPr/>
          <p:nvPr/>
        </p:nvCxnSpPr>
        <p:spPr>
          <a:xfrm>
            <a:off x="5029200" y="2362200"/>
            <a:ext cx="0" cy="272409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2514600" y="3276600"/>
            <a:ext cx="480060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2514600" y="4191000"/>
            <a:ext cx="480060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Example with malware analysis tool that does not analyze entire system</a:t>
            </a:r>
          </a:p>
        </p:txBody>
      </p:sp>
      <p:sp>
        <p:nvSpPr>
          <p:cNvPr id="5" name="Slide Number Placeholder 4"/>
          <p:cNvSpPr>
            <a:spLocks noGrp="1"/>
          </p:cNvSpPr>
          <p:nvPr>
            <p:ph type="sldNum" sz="quarter" idx="12"/>
          </p:nvPr>
        </p:nvSpPr>
        <p:spPr/>
        <p:txBody>
          <a:bodyPr/>
          <a:lstStyle/>
          <a:p>
            <a:fld id="{20319323-BF5E-4B31-9661-ECD540573574}" type="slidenum">
              <a:rPr lang="en-US" smtClean="0">
                <a:latin typeface="Helvetica" pitchFamily="34" charset="0"/>
              </a:rPr>
              <a:pPr/>
              <a:t>6</a:t>
            </a:fld>
            <a:endParaRPr lang="en-US" dirty="0">
              <a:latin typeface="Helvetica" pitchFamily="34" charset="0"/>
            </a:endParaRPr>
          </a:p>
        </p:txBody>
      </p:sp>
      <p:pic>
        <p:nvPicPr>
          <p:cNvPr id="8" name="Picture 7" descr="uglymal.jpg"/>
          <p:cNvPicPr>
            <a:picLocks noChangeAspect="1"/>
          </p:cNvPicPr>
          <p:nvPr/>
        </p:nvPicPr>
        <p:blipFill>
          <a:blip r:embed="rId2" cstate="print"/>
          <a:stretch>
            <a:fillRect/>
          </a:stretch>
        </p:blipFill>
        <p:spPr>
          <a:xfrm>
            <a:off x="4267200" y="1524000"/>
            <a:ext cx="685800" cy="685800"/>
          </a:xfrm>
          <a:prstGeom prst="rect">
            <a:avLst/>
          </a:prstGeom>
        </p:spPr>
      </p:pic>
      <p:sp>
        <p:nvSpPr>
          <p:cNvPr id="9" name="TextBox 8"/>
          <p:cNvSpPr txBox="1"/>
          <p:nvPr/>
        </p:nvSpPr>
        <p:spPr>
          <a:xfrm>
            <a:off x="0" y="2819400"/>
            <a:ext cx="697627" cy="369332"/>
          </a:xfrm>
          <a:prstGeom prst="rect">
            <a:avLst/>
          </a:prstGeom>
          <a:noFill/>
        </p:spPr>
        <p:txBody>
          <a:bodyPr wrap="none" rtlCol="0">
            <a:spAutoFit/>
          </a:bodyPr>
          <a:lstStyle/>
          <a:p>
            <a:r>
              <a:rPr lang="en-US" b="1" dirty="0">
                <a:latin typeface="Helvetica" pitchFamily="34" charset="0"/>
              </a:rPr>
              <a:t>User</a:t>
            </a:r>
          </a:p>
        </p:txBody>
      </p:sp>
      <p:sp>
        <p:nvSpPr>
          <p:cNvPr id="10" name="TextBox 9"/>
          <p:cNvSpPr txBox="1"/>
          <p:nvPr/>
        </p:nvSpPr>
        <p:spPr>
          <a:xfrm>
            <a:off x="0" y="3200400"/>
            <a:ext cx="902811" cy="369332"/>
          </a:xfrm>
          <a:prstGeom prst="rect">
            <a:avLst/>
          </a:prstGeom>
          <a:noFill/>
        </p:spPr>
        <p:txBody>
          <a:bodyPr wrap="none" rtlCol="0">
            <a:spAutoFit/>
          </a:bodyPr>
          <a:lstStyle/>
          <a:p>
            <a:r>
              <a:rPr lang="en-US" b="1" dirty="0">
                <a:latin typeface="Helvetica" pitchFamily="34" charset="0"/>
              </a:rPr>
              <a:t>Kernel</a:t>
            </a:r>
          </a:p>
        </p:txBody>
      </p:sp>
      <p:cxnSp>
        <p:nvCxnSpPr>
          <p:cNvPr id="11" name="Straight Connector 10"/>
          <p:cNvCxnSpPr/>
          <p:nvPr/>
        </p:nvCxnSpPr>
        <p:spPr>
          <a:xfrm>
            <a:off x="0" y="3200400"/>
            <a:ext cx="9144000" cy="0"/>
          </a:xfrm>
          <a:prstGeom prst="line">
            <a:avLst/>
          </a:prstGeom>
          <a:ln w="38100">
            <a:solidFill>
              <a:schemeClr val="tx2">
                <a:lumMod val="20000"/>
                <a:lumOff val="80000"/>
              </a:schemeClr>
            </a:solidFill>
            <a:prstDash val="sysDash"/>
          </a:ln>
        </p:spPr>
        <p:style>
          <a:lnRef idx="1">
            <a:schemeClr val="accent1"/>
          </a:lnRef>
          <a:fillRef idx="0">
            <a:schemeClr val="accent1"/>
          </a:fillRef>
          <a:effectRef idx="0">
            <a:schemeClr val="accent1"/>
          </a:effectRef>
          <a:fontRef idx="minor">
            <a:schemeClr val="tx1"/>
          </a:fontRef>
        </p:style>
      </p:cxnSp>
      <p:pic>
        <p:nvPicPr>
          <p:cNvPr id="12" name="Picture 11" descr="uglymal.jpg"/>
          <p:cNvPicPr>
            <a:picLocks noChangeAspect="1"/>
          </p:cNvPicPr>
          <p:nvPr/>
        </p:nvPicPr>
        <p:blipFill>
          <a:blip r:embed="rId2" cstate="print"/>
          <a:stretch>
            <a:fillRect/>
          </a:stretch>
        </p:blipFill>
        <p:spPr>
          <a:xfrm>
            <a:off x="381000" y="5715000"/>
            <a:ext cx="685800" cy="685800"/>
          </a:xfrm>
          <a:prstGeom prst="rect">
            <a:avLst/>
          </a:prstGeom>
        </p:spPr>
      </p:pic>
      <p:cxnSp>
        <p:nvCxnSpPr>
          <p:cNvPr id="14" name="Straight Arrow Connector 13"/>
          <p:cNvCxnSpPr>
            <a:stCxn id="8" idx="2"/>
            <a:endCxn id="12" idx="3"/>
          </p:cNvCxnSpPr>
          <p:nvPr/>
        </p:nvCxnSpPr>
        <p:spPr>
          <a:xfrm flipH="1">
            <a:off x="1066800" y="2209800"/>
            <a:ext cx="3543300" cy="3848100"/>
          </a:xfrm>
          <a:prstGeom prst="straightConnector1">
            <a:avLst/>
          </a:prstGeom>
          <a:ln w="38100">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rot="18722026">
            <a:off x="611262" y="4143276"/>
            <a:ext cx="2826416" cy="646331"/>
          </a:xfrm>
          <a:prstGeom prst="rect">
            <a:avLst/>
          </a:prstGeom>
          <a:noFill/>
        </p:spPr>
        <p:txBody>
          <a:bodyPr wrap="none" rtlCol="0">
            <a:spAutoFit/>
          </a:bodyPr>
          <a:lstStyle/>
          <a:p>
            <a:pPr algn="ctr"/>
            <a:r>
              <a:rPr lang="en-US" dirty="0">
                <a:latin typeface="Helvetica" pitchFamily="34" charset="0"/>
              </a:rPr>
              <a:t>1. Drop </a:t>
            </a:r>
            <a:r>
              <a:rPr lang="en-US" dirty="0" err="1">
                <a:latin typeface="Helvetica" pitchFamily="34" charset="0"/>
              </a:rPr>
              <a:t>Rootkit</a:t>
            </a:r>
            <a:endParaRPr lang="en-US" dirty="0">
              <a:latin typeface="Helvetica" pitchFamily="34" charset="0"/>
            </a:endParaRPr>
          </a:p>
          <a:p>
            <a:pPr algn="ctr"/>
            <a:r>
              <a:rPr lang="en-US" dirty="0">
                <a:latin typeface="Helvetica" pitchFamily="34" charset="0"/>
              </a:rPr>
              <a:t>(kernel-mode component)</a:t>
            </a:r>
          </a:p>
        </p:txBody>
      </p:sp>
      <p:sp>
        <p:nvSpPr>
          <p:cNvPr id="18" name="TextBox 17"/>
          <p:cNvSpPr txBox="1"/>
          <p:nvPr/>
        </p:nvSpPr>
        <p:spPr>
          <a:xfrm>
            <a:off x="4953000" y="1676400"/>
            <a:ext cx="992579" cy="369332"/>
          </a:xfrm>
          <a:prstGeom prst="rect">
            <a:avLst/>
          </a:prstGeom>
          <a:noFill/>
        </p:spPr>
        <p:txBody>
          <a:bodyPr wrap="none" rtlCol="0">
            <a:spAutoFit/>
          </a:bodyPr>
          <a:lstStyle/>
          <a:p>
            <a:r>
              <a:rPr lang="en-US" dirty="0">
                <a:latin typeface="Helvetica" pitchFamily="34" charset="0"/>
              </a:rPr>
              <a:t>Mal.exe</a:t>
            </a:r>
          </a:p>
        </p:txBody>
      </p:sp>
      <p:cxnSp>
        <p:nvCxnSpPr>
          <p:cNvPr id="15" name="Straight Arrow Connector 14"/>
          <p:cNvCxnSpPr>
            <a:stCxn id="8" idx="2"/>
          </p:cNvCxnSpPr>
          <p:nvPr/>
        </p:nvCxnSpPr>
        <p:spPr>
          <a:xfrm>
            <a:off x="4610100" y="2209800"/>
            <a:ext cx="1028700" cy="990600"/>
          </a:xfrm>
          <a:prstGeom prst="straightConnector1">
            <a:avLst/>
          </a:prstGeom>
          <a:ln w="38100">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5334000" y="2438400"/>
            <a:ext cx="1043940" cy="369332"/>
          </a:xfrm>
          <a:prstGeom prst="rect">
            <a:avLst/>
          </a:prstGeom>
          <a:noFill/>
        </p:spPr>
        <p:txBody>
          <a:bodyPr wrap="none" rtlCol="0">
            <a:spAutoFit/>
          </a:bodyPr>
          <a:lstStyle/>
          <a:p>
            <a:r>
              <a:rPr lang="en-US" dirty="0">
                <a:latin typeface="Helvetica" pitchFamily="34" charset="0"/>
              </a:rPr>
              <a:t>2. Call A</a:t>
            </a:r>
          </a:p>
        </p:txBody>
      </p:sp>
      <p:cxnSp>
        <p:nvCxnSpPr>
          <p:cNvPr id="30" name="Straight Connector 29"/>
          <p:cNvCxnSpPr/>
          <p:nvPr/>
        </p:nvCxnSpPr>
        <p:spPr>
          <a:xfrm>
            <a:off x="5638800" y="3200400"/>
            <a:ext cx="1600200" cy="1600200"/>
          </a:xfrm>
          <a:prstGeom prst="line">
            <a:avLst/>
          </a:prstGeom>
          <a:ln w="38100">
            <a:solidFill>
              <a:schemeClr val="tx1"/>
            </a:solidFill>
            <a:prstDash val="dash"/>
            <a:tailEnd type="stealth"/>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6934200" y="4800600"/>
            <a:ext cx="1447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7086600" y="4953000"/>
            <a:ext cx="1159356" cy="369332"/>
          </a:xfrm>
          <a:prstGeom prst="rect">
            <a:avLst/>
          </a:prstGeom>
          <a:noFill/>
        </p:spPr>
        <p:txBody>
          <a:bodyPr wrap="none" rtlCol="0">
            <a:spAutoFit/>
          </a:bodyPr>
          <a:lstStyle/>
          <a:p>
            <a:r>
              <a:rPr lang="en-US" dirty="0">
                <a:latin typeface="Helvetica" pitchFamily="34" charset="0"/>
              </a:rPr>
              <a:t>Service A</a:t>
            </a:r>
          </a:p>
        </p:txBody>
      </p:sp>
      <p:cxnSp>
        <p:nvCxnSpPr>
          <p:cNvPr id="22" name="Straight Arrow Connector 21"/>
          <p:cNvCxnSpPr/>
          <p:nvPr/>
        </p:nvCxnSpPr>
        <p:spPr>
          <a:xfrm flipH="1">
            <a:off x="1143000" y="3200400"/>
            <a:ext cx="4419600" cy="2895600"/>
          </a:xfrm>
          <a:prstGeom prst="straightConnector1">
            <a:avLst/>
          </a:prstGeom>
          <a:ln w="38100">
            <a:solidFill>
              <a:srgbClr val="FF0000"/>
            </a:solidFill>
            <a:tailEnd type="stealth"/>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rot="19589601">
            <a:off x="1602015" y="4450916"/>
            <a:ext cx="4442306" cy="646331"/>
          </a:xfrm>
          <a:prstGeom prst="rect">
            <a:avLst/>
          </a:prstGeom>
          <a:noFill/>
        </p:spPr>
        <p:txBody>
          <a:bodyPr wrap="none" rtlCol="0">
            <a:spAutoFit/>
          </a:bodyPr>
          <a:lstStyle/>
          <a:p>
            <a:pPr algn="ctr"/>
            <a:r>
              <a:rPr lang="en-US" dirty="0">
                <a:latin typeface="Helvetica" pitchFamily="34" charset="0"/>
              </a:rPr>
              <a:t>3. Intercept the execution of system call A</a:t>
            </a:r>
          </a:p>
          <a:p>
            <a:pPr algn="ctr"/>
            <a:r>
              <a:rPr lang="en-US" dirty="0">
                <a:latin typeface="Helvetica" pitchFamily="34" charset="0"/>
              </a:rPr>
              <a:t>in kernel</a:t>
            </a:r>
          </a:p>
        </p:txBody>
      </p:sp>
      <p:sp>
        <p:nvSpPr>
          <p:cNvPr id="31" name="Rectangle 30"/>
          <p:cNvSpPr/>
          <p:nvPr/>
        </p:nvSpPr>
        <p:spPr>
          <a:xfrm>
            <a:off x="6934200" y="5638800"/>
            <a:ext cx="1447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7086600" y="5791200"/>
            <a:ext cx="1172116" cy="369332"/>
          </a:xfrm>
          <a:prstGeom prst="rect">
            <a:avLst/>
          </a:prstGeom>
          <a:noFill/>
        </p:spPr>
        <p:txBody>
          <a:bodyPr wrap="none" rtlCol="0">
            <a:spAutoFit/>
          </a:bodyPr>
          <a:lstStyle/>
          <a:p>
            <a:r>
              <a:rPr lang="en-US" dirty="0">
                <a:latin typeface="Helvetica" pitchFamily="34" charset="0"/>
              </a:rPr>
              <a:t>Service B</a:t>
            </a:r>
          </a:p>
        </p:txBody>
      </p:sp>
      <p:cxnSp>
        <p:nvCxnSpPr>
          <p:cNvPr id="34" name="Straight Arrow Connector 33"/>
          <p:cNvCxnSpPr>
            <a:endCxn id="31" idx="1"/>
          </p:cNvCxnSpPr>
          <p:nvPr/>
        </p:nvCxnSpPr>
        <p:spPr>
          <a:xfrm flipV="1">
            <a:off x="1066800" y="5981700"/>
            <a:ext cx="5867400" cy="190500"/>
          </a:xfrm>
          <a:prstGeom prst="straightConnector1">
            <a:avLst/>
          </a:prstGeom>
          <a:ln w="38100">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2752870" y="5670839"/>
            <a:ext cx="2929007" cy="369332"/>
          </a:xfrm>
          <a:prstGeom prst="rect">
            <a:avLst/>
          </a:prstGeom>
          <a:noFill/>
        </p:spPr>
        <p:txBody>
          <a:bodyPr wrap="none" rtlCol="0">
            <a:spAutoFit/>
          </a:bodyPr>
          <a:lstStyle/>
          <a:p>
            <a:r>
              <a:rPr lang="en-US" dirty="0">
                <a:latin typeface="Helvetica" pitchFamily="34" charset="0"/>
              </a:rPr>
              <a:t>4. Invoke system service B</a:t>
            </a:r>
          </a:p>
        </p:txBody>
      </p:sp>
      <p:sp>
        <p:nvSpPr>
          <p:cNvPr id="44" name="TextBox 43"/>
          <p:cNvSpPr txBox="1"/>
          <p:nvPr/>
        </p:nvSpPr>
        <p:spPr>
          <a:xfrm rot="2697636">
            <a:off x="6064867" y="3656775"/>
            <a:ext cx="1774845" cy="646331"/>
          </a:xfrm>
          <a:prstGeom prst="rect">
            <a:avLst/>
          </a:prstGeom>
          <a:noFill/>
        </p:spPr>
        <p:txBody>
          <a:bodyPr wrap="none" rtlCol="0">
            <a:spAutoFit/>
          </a:bodyPr>
          <a:lstStyle/>
          <a:p>
            <a:pPr algn="ctr"/>
            <a:r>
              <a:rPr lang="en-US" dirty="0">
                <a:latin typeface="Helvetica" pitchFamily="34" charset="0"/>
              </a:rPr>
              <a:t>Execution path </a:t>
            </a:r>
          </a:p>
          <a:p>
            <a:pPr algn="ctr"/>
            <a:r>
              <a:rPr lang="en-US" dirty="0">
                <a:latin typeface="Helvetica" pitchFamily="34" charset="0"/>
              </a:rPr>
              <a:t>for service 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17" grpId="0" animBg="1"/>
      <p:bldP spid="19" grpId="0"/>
      <p:bldP spid="24" grpId="0"/>
      <p:bldP spid="31" grpId="0" animBg="1"/>
      <p:bldP spid="32" grpId="0"/>
      <p:bldP spid="38" grpId="0"/>
      <p:bldP spid="4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Concrete example: Ether</a:t>
            </a:r>
          </a:p>
        </p:txBody>
      </p:sp>
      <p:sp>
        <p:nvSpPr>
          <p:cNvPr id="5" name="Slide Number Placeholder 4"/>
          <p:cNvSpPr>
            <a:spLocks noGrp="1"/>
          </p:cNvSpPr>
          <p:nvPr>
            <p:ph type="sldNum" sz="quarter" idx="12"/>
          </p:nvPr>
        </p:nvSpPr>
        <p:spPr/>
        <p:txBody>
          <a:bodyPr/>
          <a:lstStyle/>
          <a:p>
            <a:fld id="{20319323-BF5E-4B31-9661-ECD540573574}" type="slidenum">
              <a:rPr lang="en-US" smtClean="0">
                <a:latin typeface="Helvetica" pitchFamily="34" charset="0"/>
              </a:rPr>
              <a:pPr/>
              <a:t>7</a:t>
            </a:fld>
            <a:endParaRPr lang="en-US" dirty="0">
              <a:latin typeface="Helvetica" pitchFamily="34" charset="0"/>
            </a:endParaRPr>
          </a:p>
        </p:txBody>
      </p:sp>
      <p:pic>
        <p:nvPicPr>
          <p:cNvPr id="8" name="Picture 7" descr="uglymal.jpg"/>
          <p:cNvPicPr>
            <a:picLocks noChangeAspect="1"/>
          </p:cNvPicPr>
          <p:nvPr/>
        </p:nvPicPr>
        <p:blipFill>
          <a:blip r:embed="rId2" cstate="print"/>
          <a:stretch>
            <a:fillRect/>
          </a:stretch>
        </p:blipFill>
        <p:spPr>
          <a:xfrm>
            <a:off x="4267200" y="1524000"/>
            <a:ext cx="685800" cy="685800"/>
          </a:xfrm>
          <a:prstGeom prst="rect">
            <a:avLst/>
          </a:prstGeom>
        </p:spPr>
      </p:pic>
      <p:sp>
        <p:nvSpPr>
          <p:cNvPr id="9" name="TextBox 8"/>
          <p:cNvSpPr txBox="1"/>
          <p:nvPr/>
        </p:nvSpPr>
        <p:spPr>
          <a:xfrm>
            <a:off x="0" y="2819400"/>
            <a:ext cx="697627" cy="369332"/>
          </a:xfrm>
          <a:prstGeom prst="rect">
            <a:avLst/>
          </a:prstGeom>
          <a:noFill/>
        </p:spPr>
        <p:txBody>
          <a:bodyPr wrap="none" rtlCol="0">
            <a:spAutoFit/>
          </a:bodyPr>
          <a:lstStyle/>
          <a:p>
            <a:r>
              <a:rPr lang="en-US" b="1" dirty="0">
                <a:latin typeface="Helvetica" pitchFamily="34" charset="0"/>
              </a:rPr>
              <a:t>User</a:t>
            </a:r>
          </a:p>
        </p:txBody>
      </p:sp>
      <p:sp>
        <p:nvSpPr>
          <p:cNvPr id="10" name="TextBox 9"/>
          <p:cNvSpPr txBox="1"/>
          <p:nvPr/>
        </p:nvSpPr>
        <p:spPr>
          <a:xfrm>
            <a:off x="0" y="3200400"/>
            <a:ext cx="902811" cy="369332"/>
          </a:xfrm>
          <a:prstGeom prst="rect">
            <a:avLst/>
          </a:prstGeom>
          <a:noFill/>
        </p:spPr>
        <p:txBody>
          <a:bodyPr wrap="none" rtlCol="0">
            <a:spAutoFit/>
          </a:bodyPr>
          <a:lstStyle/>
          <a:p>
            <a:r>
              <a:rPr lang="en-US" b="1" dirty="0">
                <a:latin typeface="Helvetica" pitchFamily="34" charset="0"/>
              </a:rPr>
              <a:t>Kernel</a:t>
            </a:r>
          </a:p>
        </p:txBody>
      </p:sp>
      <p:cxnSp>
        <p:nvCxnSpPr>
          <p:cNvPr id="11" name="Straight Connector 10"/>
          <p:cNvCxnSpPr/>
          <p:nvPr/>
        </p:nvCxnSpPr>
        <p:spPr>
          <a:xfrm>
            <a:off x="0" y="3200400"/>
            <a:ext cx="9144000" cy="0"/>
          </a:xfrm>
          <a:prstGeom prst="line">
            <a:avLst/>
          </a:prstGeom>
          <a:ln w="38100">
            <a:solidFill>
              <a:schemeClr val="tx2">
                <a:lumMod val="20000"/>
                <a:lumOff val="80000"/>
              </a:schemeClr>
            </a:solidFill>
            <a:prstDash val="sysDash"/>
          </a:ln>
        </p:spPr>
        <p:style>
          <a:lnRef idx="1">
            <a:schemeClr val="accent1"/>
          </a:lnRef>
          <a:fillRef idx="0">
            <a:schemeClr val="accent1"/>
          </a:fillRef>
          <a:effectRef idx="0">
            <a:schemeClr val="accent1"/>
          </a:effectRef>
          <a:fontRef idx="minor">
            <a:schemeClr val="tx1"/>
          </a:fontRef>
        </p:style>
      </p:cxnSp>
      <p:pic>
        <p:nvPicPr>
          <p:cNvPr id="12" name="Picture 11" descr="uglymal.jpg"/>
          <p:cNvPicPr>
            <a:picLocks noChangeAspect="1"/>
          </p:cNvPicPr>
          <p:nvPr/>
        </p:nvPicPr>
        <p:blipFill>
          <a:blip r:embed="rId2" cstate="print"/>
          <a:stretch>
            <a:fillRect/>
          </a:stretch>
        </p:blipFill>
        <p:spPr>
          <a:xfrm>
            <a:off x="381000" y="5715000"/>
            <a:ext cx="685800" cy="685800"/>
          </a:xfrm>
          <a:prstGeom prst="rect">
            <a:avLst/>
          </a:prstGeom>
        </p:spPr>
      </p:pic>
      <p:cxnSp>
        <p:nvCxnSpPr>
          <p:cNvPr id="14" name="Straight Arrow Connector 13"/>
          <p:cNvCxnSpPr>
            <a:stCxn id="8" idx="2"/>
            <a:endCxn id="12" idx="3"/>
          </p:cNvCxnSpPr>
          <p:nvPr/>
        </p:nvCxnSpPr>
        <p:spPr>
          <a:xfrm flipH="1">
            <a:off x="1066800" y="2209800"/>
            <a:ext cx="3543300" cy="3848100"/>
          </a:xfrm>
          <a:prstGeom prst="straightConnector1">
            <a:avLst/>
          </a:prstGeom>
          <a:ln w="38100">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rot="18722026">
            <a:off x="611262" y="4143276"/>
            <a:ext cx="2826416" cy="646331"/>
          </a:xfrm>
          <a:prstGeom prst="rect">
            <a:avLst/>
          </a:prstGeom>
          <a:noFill/>
        </p:spPr>
        <p:txBody>
          <a:bodyPr wrap="none" rtlCol="0">
            <a:spAutoFit/>
          </a:bodyPr>
          <a:lstStyle/>
          <a:p>
            <a:pPr algn="ctr"/>
            <a:r>
              <a:rPr lang="en-US" dirty="0">
                <a:latin typeface="Helvetica" pitchFamily="34" charset="0"/>
              </a:rPr>
              <a:t>1. Drop </a:t>
            </a:r>
            <a:r>
              <a:rPr lang="en-US" dirty="0" err="1">
                <a:latin typeface="Helvetica" pitchFamily="34" charset="0"/>
              </a:rPr>
              <a:t>Rootkit</a:t>
            </a:r>
            <a:endParaRPr lang="en-US" dirty="0">
              <a:latin typeface="Helvetica" pitchFamily="34" charset="0"/>
            </a:endParaRPr>
          </a:p>
          <a:p>
            <a:pPr algn="ctr"/>
            <a:r>
              <a:rPr lang="en-US" dirty="0">
                <a:latin typeface="Helvetica" pitchFamily="34" charset="0"/>
              </a:rPr>
              <a:t>(kernel-mode component)</a:t>
            </a:r>
          </a:p>
        </p:txBody>
      </p:sp>
      <p:sp>
        <p:nvSpPr>
          <p:cNvPr id="18" name="TextBox 17"/>
          <p:cNvSpPr txBox="1"/>
          <p:nvPr/>
        </p:nvSpPr>
        <p:spPr>
          <a:xfrm>
            <a:off x="4953000" y="1676400"/>
            <a:ext cx="992579" cy="369332"/>
          </a:xfrm>
          <a:prstGeom prst="rect">
            <a:avLst/>
          </a:prstGeom>
          <a:noFill/>
        </p:spPr>
        <p:txBody>
          <a:bodyPr wrap="none" rtlCol="0">
            <a:spAutoFit/>
          </a:bodyPr>
          <a:lstStyle/>
          <a:p>
            <a:r>
              <a:rPr lang="en-US" dirty="0">
                <a:latin typeface="Helvetica" pitchFamily="34" charset="0"/>
              </a:rPr>
              <a:t>Mal.exe</a:t>
            </a:r>
          </a:p>
        </p:txBody>
      </p:sp>
      <p:cxnSp>
        <p:nvCxnSpPr>
          <p:cNvPr id="15" name="Straight Arrow Connector 14"/>
          <p:cNvCxnSpPr>
            <a:stCxn id="8" idx="2"/>
          </p:cNvCxnSpPr>
          <p:nvPr/>
        </p:nvCxnSpPr>
        <p:spPr>
          <a:xfrm>
            <a:off x="4610100" y="2209800"/>
            <a:ext cx="1028700" cy="990600"/>
          </a:xfrm>
          <a:prstGeom prst="straightConnector1">
            <a:avLst/>
          </a:prstGeom>
          <a:ln w="38100">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5486400" y="2438400"/>
            <a:ext cx="1043940" cy="369332"/>
          </a:xfrm>
          <a:prstGeom prst="rect">
            <a:avLst/>
          </a:prstGeom>
          <a:noFill/>
        </p:spPr>
        <p:txBody>
          <a:bodyPr wrap="none" rtlCol="0">
            <a:spAutoFit/>
          </a:bodyPr>
          <a:lstStyle/>
          <a:p>
            <a:r>
              <a:rPr lang="en-US" dirty="0">
                <a:latin typeface="Helvetica" pitchFamily="34" charset="0"/>
              </a:rPr>
              <a:t>2. Call A</a:t>
            </a:r>
          </a:p>
        </p:txBody>
      </p:sp>
      <p:cxnSp>
        <p:nvCxnSpPr>
          <p:cNvPr id="30" name="Straight Connector 29"/>
          <p:cNvCxnSpPr/>
          <p:nvPr/>
        </p:nvCxnSpPr>
        <p:spPr>
          <a:xfrm>
            <a:off x="5638800" y="3200400"/>
            <a:ext cx="1600200" cy="1600200"/>
          </a:xfrm>
          <a:prstGeom prst="line">
            <a:avLst/>
          </a:prstGeom>
          <a:ln w="38100">
            <a:solidFill>
              <a:schemeClr val="tx1"/>
            </a:solidFill>
            <a:prstDash val="dash"/>
            <a:tailEnd type="stealth"/>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6934200" y="4800600"/>
            <a:ext cx="1447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7086600" y="4953000"/>
            <a:ext cx="1159356" cy="369332"/>
          </a:xfrm>
          <a:prstGeom prst="rect">
            <a:avLst/>
          </a:prstGeom>
          <a:noFill/>
        </p:spPr>
        <p:txBody>
          <a:bodyPr wrap="none" rtlCol="0">
            <a:spAutoFit/>
          </a:bodyPr>
          <a:lstStyle/>
          <a:p>
            <a:r>
              <a:rPr lang="en-US" dirty="0">
                <a:latin typeface="Helvetica" pitchFamily="34" charset="0"/>
              </a:rPr>
              <a:t>Service A</a:t>
            </a:r>
          </a:p>
        </p:txBody>
      </p:sp>
      <p:sp>
        <p:nvSpPr>
          <p:cNvPr id="31" name="Rectangle 30"/>
          <p:cNvSpPr/>
          <p:nvPr/>
        </p:nvSpPr>
        <p:spPr>
          <a:xfrm>
            <a:off x="6934200" y="5715000"/>
            <a:ext cx="1447800" cy="68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7086600" y="5867400"/>
            <a:ext cx="1172116" cy="369332"/>
          </a:xfrm>
          <a:prstGeom prst="rect">
            <a:avLst/>
          </a:prstGeom>
          <a:noFill/>
        </p:spPr>
        <p:txBody>
          <a:bodyPr wrap="none" rtlCol="0">
            <a:spAutoFit/>
          </a:bodyPr>
          <a:lstStyle/>
          <a:p>
            <a:r>
              <a:rPr lang="en-US" dirty="0">
                <a:latin typeface="Helvetica" pitchFamily="34" charset="0"/>
              </a:rPr>
              <a:t>Service B</a:t>
            </a:r>
          </a:p>
        </p:txBody>
      </p:sp>
      <p:cxnSp>
        <p:nvCxnSpPr>
          <p:cNvPr id="34" name="Straight Arrow Connector 33"/>
          <p:cNvCxnSpPr>
            <a:endCxn id="31" idx="1"/>
          </p:cNvCxnSpPr>
          <p:nvPr/>
        </p:nvCxnSpPr>
        <p:spPr>
          <a:xfrm flipV="1">
            <a:off x="1143000" y="6057900"/>
            <a:ext cx="5791200" cy="190500"/>
          </a:xfrm>
          <a:prstGeom prst="straightConnector1">
            <a:avLst/>
          </a:prstGeom>
          <a:ln w="38100">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rot="21440643">
            <a:off x="2750183" y="5706464"/>
            <a:ext cx="2929007" cy="369332"/>
          </a:xfrm>
          <a:prstGeom prst="rect">
            <a:avLst/>
          </a:prstGeom>
          <a:noFill/>
        </p:spPr>
        <p:txBody>
          <a:bodyPr wrap="none" rtlCol="0">
            <a:spAutoFit/>
          </a:bodyPr>
          <a:lstStyle/>
          <a:p>
            <a:r>
              <a:rPr lang="en-US" dirty="0">
                <a:latin typeface="Helvetica" pitchFamily="34" charset="0"/>
              </a:rPr>
              <a:t>4. Invoke system service B</a:t>
            </a:r>
          </a:p>
        </p:txBody>
      </p:sp>
      <p:sp>
        <p:nvSpPr>
          <p:cNvPr id="44" name="TextBox 43"/>
          <p:cNvSpPr txBox="1"/>
          <p:nvPr/>
        </p:nvSpPr>
        <p:spPr>
          <a:xfrm rot="2697636">
            <a:off x="6064867" y="3656775"/>
            <a:ext cx="1774845" cy="646331"/>
          </a:xfrm>
          <a:prstGeom prst="rect">
            <a:avLst/>
          </a:prstGeom>
          <a:noFill/>
        </p:spPr>
        <p:txBody>
          <a:bodyPr wrap="none" rtlCol="0">
            <a:spAutoFit/>
          </a:bodyPr>
          <a:lstStyle/>
          <a:p>
            <a:pPr algn="ctr"/>
            <a:r>
              <a:rPr lang="en-US" dirty="0">
                <a:latin typeface="Helvetica" pitchFamily="34" charset="0"/>
              </a:rPr>
              <a:t>Execution path </a:t>
            </a:r>
          </a:p>
          <a:p>
            <a:pPr algn="ctr"/>
            <a:r>
              <a:rPr lang="en-US" dirty="0">
                <a:latin typeface="Helvetica" pitchFamily="34" charset="0"/>
              </a:rPr>
              <a:t>for service A</a:t>
            </a:r>
          </a:p>
        </p:txBody>
      </p:sp>
      <p:sp>
        <p:nvSpPr>
          <p:cNvPr id="25" name="Oval 24"/>
          <p:cNvSpPr/>
          <p:nvPr/>
        </p:nvSpPr>
        <p:spPr>
          <a:xfrm>
            <a:off x="5410200" y="2057400"/>
            <a:ext cx="1143000" cy="1143000"/>
          </a:xfrm>
          <a:prstGeom prst="ellipse">
            <a:avLst/>
          </a:prstGeom>
          <a:noFill/>
          <a:ln w="381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7391400" y="2362200"/>
            <a:ext cx="1706365" cy="430887"/>
          </a:xfrm>
          <a:prstGeom prst="rect">
            <a:avLst/>
          </a:prstGeom>
          <a:noFill/>
        </p:spPr>
        <p:txBody>
          <a:bodyPr wrap="none" rtlCol="0">
            <a:spAutoFit/>
          </a:bodyPr>
          <a:lstStyle/>
          <a:p>
            <a:r>
              <a:rPr lang="en-US" sz="2200" dirty="0">
                <a:latin typeface="Helvetica" pitchFamily="34" charset="0"/>
              </a:rPr>
              <a:t>Ether logs A</a:t>
            </a:r>
          </a:p>
        </p:txBody>
      </p:sp>
      <p:cxnSp>
        <p:nvCxnSpPr>
          <p:cNvPr id="29" name="Straight Arrow Connector 28"/>
          <p:cNvCxnSpPr/>
          <p:nvPr/>
        </p:nvCxnSpPr>
        <p:spPr>
          <a:xfrm>
            <a:off x="6553200" y="2590800"/>
            <a:ext cx="838200" cy="0"/>
          </a:xfrm>
          <a:prstGeom prst="straightConnector1">
            <a:avLst/>
          </a:prstGeom>
          <a:ln w="127000">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26" name="Oval 25"/>
          <p:cNvSpPr/>
          <p:nvPr/>
        </p:nvSpPr>
        <p:spPr>
          <a:xfrm>
            <a:off x="6248400" y="5562600"/>
            <a:ext cx="2895600" cy="990600"/>
          </a:xfrm>
          <a:prstGeom prst="ellipse">
            <a:avLst/>
          </a:prstGeom>
          <a:noFill/>
          <a:ln w="381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2895600" y="4419600"/>
            <a:ext cx="3457165" cy="430887"/>
          </a:xfrm>
          <a:prstGeom prst="rect">
            <a:avLst/>
          </a:prstGeom>
          <a:noFill/>
        </p:spPr>
        <p:txBody>
          <a:bodyPr wrap="none" rtlCol="0">
            <a:spAutoFit/>
          </a:bodyPr>
          <a:lstStyle/>
          <a:p>
            <a:r>
              <a:rPr lang="en-US" sz="2200" b="1" dirty="0">
                <a:latin typeface="Helvetica" pitchFamily="34" charset="0"/>
              </a:rPr>
              <a:t>What Actually Executes</a:t>
            </a:r>
          </a:p>
        </p:txBody>
      </p:sp>
      <p:cxnSp>
        <p:nvCxnSpPr>
          <p:cNvPr id="35" name="Straight Arrow Connector 34"/>
          <p:cNvCxnSpPr/>
          <p:nvPr/>
        </p:nvCxnSpPr>
        <p:spPr>
          <a:xfrm>
            <a:off x="4800600" y="4800600"/>
            <a:ext cx="1600200" cy="990600"/>
          </a:xfrm>
          <a:prstGeom prst="straightConnector1">
            <a:avLst/>
          </a:prstGeom>
          <a:ln w="127000">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152400" y="762000"/>
            <a:ext cx="2667000" cy="1938992"/>
          </a:xfrm>
          <a:prstGeom prst="rect">
            <a:avLst/>
          </a:prstGeom>
        </p:spPr>
        <p:txBody>
          <a:bodyPr wrap="square">
            <a:spAutoFit/>
          </a:bodyPr>
          <a:lstStyle/>
          <a:p>
            <a:r>
              <a:rPr lang="en-US" sz="2000" dirty="0">
                <a:latin typeface="Helvetica" pitchFamily="34" charset="0"/>
                <a:cs typeface="Arial" pitchFamily="34" charset="0"/>
              </a:rPr>
              <a:t>As before:</a:t>
            </a:r>
            <a:br>
              <a:rPr lang="en-US" sz="2000" dirty="0">
                <a:latin typeface="Helvetica" pitchFamily="34" charset="0"/>
                <a:cs typeface="Arial" pitchFamily="34" charset="0"/>
              </a:rPr>
            </a:br>
            <a:r>
              <a:rPr lang="en-US" sz="2000" dirty="0">
                <a:latin typeface="Helvetica" pitchFamily="34" charset="0"/>
                <a:cs typeface="Arial" pitchFamily="34" charset="0"/>
              </a:rPr>
              <a:t>Preventing Dropper</a:t>
            </a:r>
            <a:br>
              <a:rPr lang="en-US" sz="2000" dirty="0">
                <a:latin typeface="Helvetica" pitchFamily="34" charset="0"/>
                <a:cs typeface="Arial" pitchFamily="34" charset="0"/>
              </a:rPr>
            </a:br>
            <a:r>
              <a:rPr lang="en-US" sz="2000" dirty="0">
                <a:latin typeface="Helvetica" pitchFamily="34" charset="0"/>
                <a:cs typeface="Arial" pitchFamily="34" charset="0"/>
              </a:rPr>
              <a:t>from running would</a:t>
            </a:r>
            <a:br>
              <a:rPr lang="en-US" sz="2000" dirty="0">
                <a:latin typeface="Helvetica" pitchFamily="34" charset="0"/>
                <a:cs typeface="Arial" pitchFamily="34" charset="0"/>
              </a:rPr>
            </a:br>
            <a:r>
              <a:rPr lang="en-US" sz="2000" dirty="0">
                <a:latin typeface="Helvetica" pitchFamily="34" charset="0"/>
                <a:cs typeface="Arial" pitchFamily="34" charset="0"/>
              </a:rPr>
              <a:t>prevent analyst from</a:t>
            </a:r>
            <a:br>
              <a:rPr lang="en-US" sz="2000" dirty="0">
                <a:latin typeface="Helvetica" pitchFamily="34" charset="0"/>
                <a:cs typeface="Arial" pitchFamily="34" charset="0"/>
              </a:rPr>
            </a:br>
            <a:r>
              <a:rPr lang="en-US" sz="2000" dirty="0">
                <a:latin typeface="Helvetica" pitchFamily="34" charset="0"/>
                <a:cs typeface="Arial" pitchFamily="34" charset="0"/>
              </a:rPr>
              <a:t>observing </a:t>
            </a:r>
            <a:r>
              <a:rPr lang="en-US" sz="2000" dirty="0" err="1">
                <a:latin typeface="Helvetica" pitchFamily="34" charset="0"/>
                <a:cs typeface="Arial" pitchFamily="34" charset="0"/>
              </a:rPr>
              <a:t>Mal.exe’s</a:t>
            </a:r>
            <a:br>
              <a:rPr lang="en-US" sz="2000" dirty="0">
                <a:latin typeface="Helvetica" pitchFamily="34" charset="0"/>
                <a:cs typeface="Arial" pitchFamily="34" charset="0"/>
              </a:rPr>
            </a:br>
            <a:r>
              <a:rPr lang="en-US" sz="2000" dirty="0">
                <a:latin typeface="Helvetica" pitchFamily="34" charset="0"/>
                <a:cs typeface="Arial" pitchFamily="34" charset="0"/>
              </a:rPr>
              <a:t>malicious behavior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8"/>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17" grpId="0" animBg="1"/>
      <p:bldP spid="19" grpId="0"/>
      <p:bldP spid="31" grpId="0" animBg="1"/>
      <p:bldP spid="32" grpId="0"/>
      <p:bldP spid="38" grpId="0"/>
      <p:bldP spid="44" grpId="0"/>
      <p:bldP spid="25" grpId="0" animBg="1"/>
      <p:bldP spid="27" grpId="0"/>
      <p:bldP spid="26" grpId="0" animBg="1"/>
      <p:bldP spid="28" grpId="0"/>
      <p:bldP spid="3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Picture 2" descr="C:\Users\Christoph\Desktop\aboughadareh14mixed-Award.jpg">
            <a:extLst>
              <a:ext uri="{FF2B5EF4-FFF2-40B4-BE49-F238E27FC236}">
                <a16:creationId xmlns:a16="http://schemas.microsoft.com/office/drawing/2014/main" id="{01E2559A-7EA7-4AA9-8886-CF48902AABA8}"/>
              </a:ext>
            </a:extLst>
          </p:cNvPr>
          <p:cNvPicPr>
            <a:picLocks noChangeAspect="1" noChangeArrowheads="1"/>
          </p:cNvPicPr>
          <p:nvPr/>
        </p:nvPicPr>
        <p:blipFill rotWithShape="1">
          <a:blip r:embed="rId2" cstate="print"/>
          <a:srcRect l="7153" t="6464" r="9390" b="3719"/>
          <a:stretch/>
        </p:blipFill>
        <p:spPr bwMode="auto">
          <a:xfrm>
            <a:off x="5420058" y="347284"/>
            <a:ext cx="3266742" cy="2636802"/>
          </a:xfrm>
          <a:prstGeom prst="rect">
            <a:avLst/>
          </a:prstGeom>
          <a:noFill/>
        </p:spPr>
      </p:pic>
      <p:sp>
        <p:nvSpPr>
          <p:cNvPr id="16" name="Title 15"/>
          <p:cNvSpPr>
            <a:spLocks noGrp="1"/>
          </p:cNvSpPr>
          <p:nvPr>
            <p:ph type="title"/>
          </p:nvPr>
        </p:nvSpPr>
        <p:spPr/>
        <p:txBody>
          <a:bodyPr>
            <a:normAutofit/>
          </a:bodyPr>
          <a:lstStyle/>
          <a:p>
            <a:pPr algn="l"/>
            <a:r>
              <a:rPr lang="en-US" sz="3500" b="1" dirty="0">
                <a:latin typeface="Helvetica" pitchFamily="34" charset="0"/>
                <a:cs typeface="Helvetica" pitchFamily="34" charset="0"/>
              </a:rPr>
              <a:t>Malware Analysis</a:t>
            </a:r>
          </a:p>
        </p:txBody>
      </p:sp>
      <p:sp>
        <p:nvSpPr>
          <p:cNvPr id="4" name="Slide Number Placeholder 3"/>
          <p:cNvSpPr>
            <a:spLocks noGrp="1"/>
          </p:cNvSpPr>
          <p:nvPr>
            <p:ph type="sldNum" sz="quarter" idx="12"/>
          </p:nvPr>
        </p:nvSpPr>
        <p:spPr/>
        <p:txBody>
          <a:bodyPr/>
          <a:lstStyle/>
          <a:p>
            <a:fld id="{20319323-BF5E-4B31-9661-ECD540573574}" type="slidenum">
              <a:rPr lang="en-US" smtClean="0"/>
              <a:pPr/>
              <a:t>8</a:t>
            </a:fld>
            <a:endParaRPr lang="en-US"/>
          </a:p>
        </p:txBody>
      </p:sp>
      <p:sp>
        <p:nvSpPr>
          <p:cNvPr id="17" name="TextBox 16"/>
          <p:cNvSpPr txBox="1"/>
          <p:nvPr/>
        </p:nvSpPr>
        <p:spPr>
          <a:xfrm>
            <a:off x="1457659" y="5754743"/>
            <a:ext cx="2821606" cy="707886"/>
          </a:xfrm>
          <a:prstGeom prst="rect">
            <a:avLst/>
          </a:prstGeom>
          <a:noFill/>
        </p:spPr>
        <p:txBody>
          <a:bodyPr wrap="none" rtlCol="0">
            <a:spAutoFit/>
          </a:bodyPr>
          <a:lstStyle/>
          <a:p>
            <a:pPr algn="ctr"/>
            <a:r>
              <a:rPr lang="en-US" sz="2000" dirty="0">
                <a:solidFill>
                  <a:srgbClr val="FF0000"/>
                </a:solidFill>
                <a:latin typeface="Helvetica" pitchFamily="34" charset="0"/>
                <a:cs typeface="Helvetica" pitchFamily="34" charset="0"/>
              </a:rPr>
              <a:t>Some components</a:t>
            </a:r>
          </a:p>
          <a:p>
            <a:pPr algn="ctr"/>
            <a:r>
              <a:rPr lang="en-US" sz="2000" dirty="0">
                <a:solidFill>
                  <a:srgbClr val="FF0000"/>
                </a:solidFill>
                <a:latin typeface="Helvetica" pitchFamily="34" charset="0"/>
                <a:cs typeface="Helvetica" pitchFamily="34" charset="0"/>
              </a:rPr>
              <a:t>Inside malware domain</a:t>
            </a:r>
          </a:p>
        </p:txBody>
      </p:sp>
      <p:sp>
        <p:nvSpPr>
          <p:cNvPr id="18" name="TextBox 17"/>
          <p:cNvSpPr txBox="1"/>
          <p:nvPr/>
        </p:nvSpPr>
        <p:spPr>
          <a:xfrm>
            <a:off x="4407991" y="5735633"/>
            <a:ext cx="2066592" cy="707886"/>
          </a:xfrm>
          <a:prstGeom prst="rect">
            <a:avLst/>
          </a:prstGeom>
          <a:noFill/>
        </p:spPr>
        <p:txBody>
          <a:bodyPr wrap="none" rtlCol="0">
            <a:spAutoFit/>
          </a:bodyPr>
          <a:lstStyle/>
          <a:p>
            <a:pPr algn="ctr"/>
            <a:r>
              <a:rPr lang="en-US" sz="2000" dirty="0">
                <a:latin typeface="Helvetica" pitchFamily="34" charset="0"/>
                <a:cs typeface="Helvetica" pitchFamily="34" charset="0"/>
              </a:rPr>
              <a:t>Fully outside </a:t>
            </a:r>
          </a:p>
          <a:p>
            <a:pPr algn="ctr"/>
            <a:r>
              <a:rPr lang="en-US" sz="2000" dirty="0">
                <a:latin typeface="Helvetica" pitchFamily="34" charset="0"/>
                <a:cs typeface="Helvetica" pitchFamily="34" charset="0"/>
              </a:rPr>
              <a:t>malware domain</a:t>
            </a:r>
          </a:p>
        </p:txBody>
      </p:sp>
      <p:sp>
        <p:nvSpPr>
          <p:cNvPr id="19" name="TextBox 18"/>
          <p:cNvSpPr txBox="1"/>
          <p:nvPr/>
        </p:nvSpPr>
        <p:spPr>
          <a:xfrm>
            <a:off x="4245" y="3998027"/>
            <a:ext cx="1910471" cy="707886"/>
          </a:xfrm>
          <a:prstGeom prst="rect">
            <a:avLst/>
          </a:prstGeom>
          <a:noFill/>
        </p:spPr>
        <p:txBody>
          <a:bodyPr wrap="square" rtlCol="0">
            <a:spAutoFit/>
          </a:bodyPr>
          <a:lstStyle/>
          <a:p>
            <a:pPr algn="ctr"/>
            <a:r>
              <a:rPr lang="en-US" sz="2000" dirty="0">
                <a:solidFill>
                  <a:srgbClr val="FF0000"/>
                </a:solidFill>
                <a:latin typeface="Helvetica" pitchFamily="34" charset="0"/>
                <a:cs typeface="Helvetica" pitchFamily="34" charset="0"/>
              </a:rPr>
              <a:t>User-</a:t>
            </a:r>
            <a:br>
              <a:rPr lang="en-US" sz="2000" dirty="0">
                <a:solidFill>
                  <a:srgbClr val="FF0000"/>
                </a:solidFill>
                <a:latin typeface="Helvetica" pitchFamily="34" charset="0"/>
                <a:cs typeface="Helvetica" pitchFamily="34" charset="0"/>
              </a:rPr>
            </a:br>
            <a:r>
              <a:rPr lang="en-US" sz="2000" dirty="0">
                <a:solidFill>
                  <a:srgbClr val="FF0000"/>
                </a:solidFill>
                <a:latin typeface="Helvetica" pitchFamily="34" charset="0"/>
                <a:cs typeface="Helvetica" pitchFamily="34" charset="0"/>
              </a:rPr>
              <a:t>only</a:t>
            </a:r>
          </a:p>
        </p:txBody>
      </p:sp>
      <p:sp>
        <p:nvSpPr>
          <p:cNvPr id="20" name="TextBox 19"/>
          <p:cNvSpPr txBox="1"/>
          <p:nvPr/>
        </p:nvSpPr>
        <p:spPr>
          <a:xfrm>
            <a:off x="-24865" y="4903824"/>
            <a:ext cx="1910471" cy="707886"/>
          </a:xfrm>
          <a:prstGeom prst="rect">
            <a:avLst/>
          </a:prstGeom>
          <a:noFill/>
        </p:spPr>
        <p:txBody>
          <a:bodyPr wrap="square" rtlCol="0">
            <a:spAutoFit/>
          </a:bodyPr>
          <a:lstStyle/>
          <a:p>
            <a:pPr algn="ctr"/>
            <a:r>
              <a:rPr lang="en-US" sz="2000" dirty="0">
                <a:solidFill>
                  <a:srgbClr val="FF0000"/>
                </a:solidFill>
                <a:latin typeface="Helvetica" pitchFamily="34" charset="0"/>
                <a:cs typeface="Helvetica" pitchFamily="34" charset="0"/>
              </a:rPr>
              <a:t>Kernel-</a:t>
            </a:r>
            <a:br>
              <a:rPr lang="en-US" sz="2000" dirty="0">
                <a:solidFill>
                  <a:srgbClr val="FF0000"/>
                </a:solidFill>
                <a:latin typeface="Helvetica" pitchFamily="34" charset="0"/>
                <a:cs typeface="Helvetica" pitchFamily="34" charset="0"/>
              </a:rPr>
            </a:br>
            <a:r>
              <a:rPr lang="en-US" sz="2000" dirty="0">
                <a:solidFill>
                  <a:srgbClr val="FF0000"/>
                </a:solidFill>
                <a:latin typeface="Helvetica" pitchFamily="34" charset="0"/>
                <a:cs typeface="Helvetica" pitchFamily="34" charset="0"/>
              </a:rPr>
              <a:t>only</a:t>
            </a:r>
          </a:p>
        </p:txBody>
      </p:sp>
      <p:sp>
        <p:nvSpPr>
          <p:cNvPr id="21" name="TextBox 20"/>
          <p:cNvSpPr txBox="1"/>
          <p:nvPr/>
        </p:nvSpPr>
        <p:spPr>
          <a:xfrm>
            <a:off x="-24865" y="3177797"/>
            <a:ext cx="1939581" cy="400110"/>
          </a:xfrm>
          <a:prstGeom prst="rect">
            <a:avLst/>
          </a:prstGeom>
          <a:noFill/>
        </p:spPr>
        <p:txBody>
          <a:bodyPr wrap="square" rtlCol="0">
            <a:spAutoFit/>
          </a:bodyPr>
          <a:lstStyle/>
          <a:p>
            <a:pPr algn="ctr"/>
            <a:r>
              <a:rPr lang="en-US" sz="2000" dirty="0">
                <a:latin typeface="Helvetica" pitchFamily="34" charset="0"/>
                <a:cs typeface="Helvetica" pitchFamily="34" charset="0"/>
              </a:rPr>
              <a:t>Both</a:t>
            </a:r>
          </a:p>
        </p:txBody>
      </p:sp>
      <p:sp>
        <p:nvSpPr>
          <p:cNvPr id="22" name="TextBox 21"/>
          <p:cNvSpPr txBox="1"/>
          <p:nvPr/>
        </p:nvSpPr>
        <p:spPr>
          <a:xfrm>
            <a:off x="4076049" y="3943445"/>
            <a:ext cx="2286001" cy="707886"/>
          </a:xfrm>
          <a:prstGeom prst="rect">
            <a:avLst/>
          </a:prstGeom>
          <a:noFill/>
        </p:spPr>
        <p:txBody>
          <a:bodyPr wrap="square" rtlCol="0">
            <a:spAutoFit/>
          </a:bodyPr>
          <a:lstStyle/>
          <a:p>
            <a:pPr algn="ctr"/>
            <a:r>
              <a:rPr lang="en-US" sz="2000" b="1" dirty="0">
                <a:solidFill>
                  <a:srgbClr val="FF0000"/>
                </a:solidFill>
                <a:latin typeface="Helvetica" pitchFamily="34" charset="0"/>
                <a:cs typeface="Helvetica" pitchFamily="34" charset="0"/>
              </a:rPr>
              <a:t>Ether</a:t>
            </a:r>
            <a:br>
              <a:rPr lang="en-US" sz="2000" dirty="0">
                <a:solidFill>
                  <a:srgbClr val="FF0000"/>
                </a:solidFill>
                <a:latin typeface="Helvetica" pitchFamily="34" charset="0"/>
                <a:cs typeface="Helvetica" pitchFamily="34" charset="0"/>
              </a:rPr>
            </a:br>
            <a:r>
              <a:rPr lang="en-US" sz="2000" dirty="0">
                <a:solidFill>
                  <a:srgbClr val="FF0000"/>
                </a:solidFill>
                <a:latin typeface="Helvetica" pitchFamily="34" charset="0"/>
                <a:cs typeface="Helvetica" pitchFamily="34" charset="0"/>
              </a:rPr>
              <a:t>[Georgia Tech]</a:t>
            </a:r>
          </a:p>
        </p:txBody>
      </p:sp>
      <p:sp>
        <p:nvSpPr>
          <p:cNvPr id="24" name="TextBox 23"/>
          <p:cNvSpPr txBox="1"/>
          <p:nvPr/>
        </p:nvSpPr>
        <p:spPr>
          <a:xfrm>
            <a:off x="1561449" y="3038600"/>
            <a:ext cx="2514601" cy="707886"/>
          </a:xfrm>
          <a:prstGeom prst="rect">
            <a:avLst/>
          </a:prstGeom>
          <a:noFill/>
        </p:spPr>
        <p:txBody>
          <a:bodyPr wrap="square" rtlCol="0">
            <a:spAutoFit/>
          </a:bodyPr>
          <a:lstStyle/>
          <a:p>
            <a:pPr algn="ctr"/>
            <a:r>
              <a:rPr lang="en-US" sz="2000" b="1" dirty="0">
                <a:solidFill>
                  <a:srgbClr val="FF0000"/>
                </a:solidFill>
                <a:latin typeface="Helvetica" pitchFamily="34" charset="0"/>
                <a:cs typeface="Helvetica" pitchFamily="34" charset="0"/>
              </a:rPr>
              <a:t>TEMU</a:t>
            </a:r>
            <a:br>
              <a:rPr lang="en-US" sz="2000" dirty="0">
                <a:solidFill>
                  <a:srgbClr val="FF0000"/>
                </a:solidFill>
                <a:latin typeface="Helvetica" pitchFamily="34" charset="0"/>
                <a:cs typeface="Helvetica" pitchFamily="34" charset="0"/>
              </a:rPr>
            </a:br>
            <a:r>
              <a:rPr lang="en-US" sz="2000" dirty="0">
                <a:solidFill>
                  <a:srgbClr val="FF0000"/>
                </a:solidFill>
                <a:latin typeface="Helvetica" pitchFamily="34" charset="0"/>
                <a:cs typeface="Helvetica" pitchFamily="34" charset="0"/>
              </a:rPr>
              <a:t>[UC Berkeley]</a:t>
            </a:r>
          </a:p>
        </p:txBody>
      </p:sp>
      <p:sp>
        <p:nvSpPr>
          <p:cNvPr id="25" name="TextBox 24"/>
          <p:cNvSpPr txBox="1"/>
          <p:nvPr/>
        </p:nvSpPr>
        <p:spPr>
          <a:xfrm>
            <a:off x="1554524" y="3972110"/>
            <a:ext cx="2514600" cy="707886"/>
          </a:xfrm>
          <a:prstGeom prst="rect">
            <a:avLst/>
          </a:prstGeom>
          <a:noFill/>
        </p:spPr>
        <p:txBody>
          <a:bodyPr wrap="square" rtlCol="0">
            <a:spAutoFit/>
          </a:bodyPr>
          <a:lstStyle/>
          <a:p>
            <a:pPr algn="ctr"/>
            <a:r>
              <a:rPr lang="en-US" sz="2000" dirty="0">
                <a:solidFill>
                  <a:srgbClr val="FF0000"/>
                </a:solidFill>
                <a:latin typeface="Helvetica" pitchFamily="34" charset="0"/>
                <a:cs typeface="Helvetica" pitchFamily="34" charset="0"/>
              </a:rPr>
              <a:t>Anubis (</a:t>
            </a:r>
            <a:r>
              <a:rPr lang="en-US" sz="2000" dirty="0" err="1">
                <a:solidFill>
                  <a:srgbClr val="FF0000"/>
                </a:solidFill>
                <a:latin typeface="Helvetica" pitchFamily="34" charset="0"/>
                <a:cs typeface="Helvetica" pitchFamily="34" charset="0"/>
              </a:rPr>
              <a:t>TTAnalyze</a:t>
            </a:r>
            <a:r>
              <a:rPr lang="en-US" sz="2000" dirty="0">
                <a:solidFill>
                  <a:srgbClr val="FF0000"/>
                </a:solidFill>
                <a:latin typeface="Helvetica" pitchFamily="34" charset="0"/>
                <a:cs typeface="Helvetica" pitchFamily="34" charset="0"/>
              </a:rPr>
              <a:t>)</a:t>
            </a:r>
            <a:br>
              <a:rPr lang="en-US" sz="2000" dirty="0">
                <a:solidFill>
                  <a:srgbClr val="FF0000"/>
                </a:solidFill>
                <a:latin typeface="Helvetica" pitchFamily="34" charset="0"/>
                <a:cs typeface="Helvetica" pitchFamily="34" charset="0"/>
              </a:rPr>
            </a:br>
            <a:r>
              <a:rPr lang="en-US" sz="2000" dirty="0">
                <a:solidFill>
                  <a:srgbClr val="FF0000"/>
                </a:solidFill>
                <a:latin typeface="Helvetica" pitchFamily="34" charset="0"/>
                <a:cs typeface="Helvetica" pitchFamily="34" charset="0"/>
              </a:rPr>
              <a:t>[UC SB et al.]</a:t>
            </a:r>
          </a:p>
        </p:txBody>
      </p:sp>
      <p:sp>
        <p:nvSpPr>
          <p:cNvPr id="26" name="TextBox 25"/>
          <p:cNvSpPr txBox="1"/>
          <p:nvPr/>
        </p:nvSpPr>
        <p:spPr>
          <a:xfrm>
            <a:off x="1599060" y="4870864"/>
            <a:ext cx="2507675" cy="707886"/>
          </a:xfrm>
          <a:prstGeom prst="rect">
            <a:avLst/>
          </a:prstGeom>
          <a:noFill/>
        </p:spPr>
        <p:txBody>
          <a:bodyPr wrap="square" rtlCol="0">
            <a:spAutoFit/>
          </a:bodyPr>
          <a:lstStyle/>
          <a:p>
            <a:pPr algn="ctr"/>
            <a:r>
              <a:rPr lang="en-US" sz="2000" dirty="0">
                <a:solidFill>
                  <a:srgbClr val="FF0000"/>
                </a:solidFill>
                <a:latin typeface="Helvetica" pitchFamily="34" charset="0"/>
                <a:cs typeface="Helvetica" pitchFamily="34" charset="0"/>
              </a:rPr>
              <a:t>d-Anubis</a:t>
            </a:r>
            <a:br>
              <a:rPr lang="en-US" sz="2000" dirty="0">
                <a:solidFill>
                  <a:srgbClr val="FF0000"/>
                </a:solidFill>
                <a:latin typeface="Helvetica" pitchFamily="34" charset="0"/>
                <a:cs typeface="Helvetica" pitchFamily="34" charset="0"/>
              </a:rPr>
            </a:br>
            <a:r>
              <a:rPr lang="en-US" sz="2000" dirty="0">
                <a:solidFill>
                  <a:srgbClr val="FF0000"/>
                </a:solidFill>
                <a:latin typeface="Helvetica" pitchFamily="34" charset="0"/>
                <a:cs typeface="Helvetica" pitchFamily="34" charset="0"/>
              </a:rPr>
              <a:t>[TU Vienna]</a:t>
            </a:r>
          </a:p>
        </p:txBody>
      </p:sp>
      <p:cxnSp>
        <p:nvCxnSpPr>
          <p:cNvPr id="27" name="Straight Arrow Connector 26"/>
          <p:cNvCxnSpPr/>
          <p:nvPr/>
        </p:nvCxnSpPr>
        <p:spPr>
          <a:xfrm>
            <a:off x="1554525" y="5678543"/>
            <a:ext cx="4876800" cy="0"/>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1554525" y="2859143"/>
            <a:ext cx="0" cy="2819400"/>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335325" y="2401943"/>
            <a:ext cx="2590800" cy="400110"/>
          </a:xfrm>
          <a:prstGeom prst="rect">
            <a:avLst/>
          </a:prstGeom>
          <a:noFill/>
        </p:spPr>
        <p:txBody>
          <a:bodyPr wrap="square" rtlCol="0">
            <a:spAutoFit/>
          </a:bodyPr>
          <a:lstStyle/>
          <a:p>
            <a:pPr algn="ctr"/>
            <a:r>
              <a:rPr lang="en-US" sz="2000" i="1" dirty="0">
                <a:latin typeface="Helvetica" pitchFamily="34" charset="0"/>
                <a:cs typeface="Helvetica" pitchFamily="34" charset="0"/>
              </a:rPr>
              <a:t>What</a:t>
            </a:r>
          </a:p>
        </p:txBody>
      </p:sp>
      <p:sp>
        <p:nvSpPr>
          <p:cNvPr id="30" name="TextBox 29"/>
          <p:cNvSpPr txBox="1"/>
          <p:nvPr/>
        </p:nvSpPr>
        <p:spPr>
          <a:xfrm>
            <a:off x="6431325" y="5453886"/>
            <a:ext cx="968535" cy="400110"/>
          </a:xfrm>
          <a:prstGeom prst="rect">
            <a:avLst/>
          </a:prstGeom>
          <a:noFill/>
        </p:spPr>
        <p:txBody>
          <a:bodyPr wrap="none" rtlCol="0">
            <a:spAutoFit/>
          </a:bodyPr>
          <a:lstStyle/>
          <a:p>
            <a:r>
              <a:rPr lang="en-US" sz="2000" i="1" dirty="0">
                <a:latin typeface="Helvetica" pitchFamily="34" charset="0"/>
                <a:cs typeface="Helvetica" pitchFamily="34" charset="0"/>
              </a:rPr>
              <a:t>Where</a:t>
            </a:r>
          </a:p>
        </p:txBody>
      </p:sp>
      <p:cxnSp>
        <p:nvCxnSpPr>
          <p:cNvPr id="31" name="Straight Connector 30"/>
          <p:cNvCxnSpPr/>
          <p:nvPr/>
        </p:nvCxnSpPr>
        <p:spPr>
          <a:xfrm>
            <a:off x="4048459" y="2935343"/>
            <a:ext cx="0" cy="272409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1533859" y="3849743"/>
            <a:ext cx="480060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1533859" y="4764143"/>
            <a:ext cx="480060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076049" y="3038600"/>
            <a:ext cx="2286001" cy="707886"/>
          </a:xfrm>
          <a:prstGeom prst="rect">
            <a:avLst/>
          </a:prstGeom>
          <a:noFill/>
        </p:spPr>
        <p:txBody>
          <a:bodyPr wrap="square" rtlCol="0">
            <a:spAutoFit/>
          </a:bodyPr>
          <a:lstStyle/>
          <a:p>
            <a:pPr algn="ctr"/>
            <a:r>
              <a:rPr lang="en-US" sz="2000" b="1" dirty="0">
                <a:solidFill>
                  <a:schemeClr val="accent3"/>
                </a:solidFill>
                <a:latin typeface="Helvetica" pitchFamily="34" charset="0"/>
                <a:cs typeface="Helvetica" pitchFamily="34" charset="0"/>
              </a:rPr>
              <a:t>SEMU</a:t>
            </a:r>
            <a:br>
              <a:rPr lang="en-US" sz="2000" b="1" dirty="0">
                <a:solidFill>
                  <a:schemeClr val="accent3"/>
                </a:solidFill>
                <a:latin typeface="Helvetica" pitchFamily="34" charset="0"/>
                <a:cs typeface="Helvetica" pitchFamily="34" charset="0"/>
              </a:rPr>
            </a:br>
            <a:r>
              <a:rPr lang="en-US" sz="2000" b="1" dirty="0">
                <a:solidFill>
                  <a:schemeClr val="accent3"/>
                </a:solidFill>
                <a:latin typeface="Helvetica" pitchFamily="34" charset="0"/>
                <a:cs typeface="Helvetica" pitchFamily="34" charset="0"/>
              </a:rPr>
              <a:t>[UT Arlington]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8980</TotalTime>
  <Words>715</Words>
  <Application>Microsoft Office PowerPoint</Application>
  <PresentationFormat>On-screen Show (4:3)</PresentationFormat>
  <Paragraphs>339</Paragraphs>
  <Slides>14</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14</vt:i4>
      </vt:variant>
    </vt:vector>
  </HeadingPairs>
  <TitlesOfParts>
    <vt:vector size="22" baseType="lpstr">
      <vt:lpstr>Arial</vt:lpstr>
      <vt:lpstr>Calibri</vt:lpstr>
      <vt:lpstr>Gill Sans</vt:lpstr>
      <vt:lpstr>Helvetica</vt:lpstr>
      <vt:lpstr>Segoe UI</vt:lpstr>
      <vt:lpstr>Office Theme</vt:lpstr>
      <vt:lpstr>1_Custom Design</vt:lpstr>
      <vt:lpstr>Custom Design</vt:lpstr>
      <vt:lpstr>Analysis of Mixed-mode Malware</vt:lpstr>
      <vt:lpstr>Well-known malware analysis tool: TEMU</vt:lpstr>
      <vt:lpstr>Question: What if malware attacks the analysis tool, e.g., TEMU?</vt:lpstr>
      <vt:lpstr>Mixed-mode malware</vt:lpstr>
      <vt:lpstr>PowerPoint Presentation</vt:lpstr>
      <vt:lpstr>Malware Analysis: State of the Art</vt:lpstr>
      <vt:lpstr>Example with malware analysis tool that does not analyze entire system</vt:lpstr>
      <vt:lpstr>Concrete example: Ether</vt:lpstr>
      <vt:lpstr>Malware Analysis</vt:lpstr>
      <vt:lpstr>SEMU: Completely outside the guest</vt:lpstr>
      <vt:lpstr>SEMU: Completely outside the guest</vt:lpstr>
      <vt:lpstr>Evaluation: SEMU is the only tool we tested that can fully analyze these  mixed-mode malware samples:</vt:lpstr>
      <vt:lpstr>Execution time -- Fine-grained VMI: Instruction tracing</vt:lpstr>
      <vt:lpstr>Inside-the-guest VMI in TEMU vs. Outside-the-guest VMI in SEMU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Dynamce Analysis of  Evasive Modular Malware</dc:title>
  <dc:creator>shabnamehdi</dc:creator>
  <cp:lastModifiedBy>Christoph Csallner</cp:lastModifiedBy>
  <cp:revision>1560</cp:revision>
  <cp:lastPrinted>2012-12-03T13:52:12Z</cp:lastPrinted>
  <dcterms:created xsi:type="dcterms:W3CDTF">2012-12-02T02:48:03Z</dcterms:created>
  <dcterms:modified xsi:type="dcterms:W3CDTF">2018-02-13T23:12:19Z</dcterms:modified>
</cp:coreProperties>
</file>