
<file path=[Content_Types].xml><?xml version="1.0" encoding="utf-8"?>
<Types xmlns="http://schemas.openxmlformats.org/package/2006/content-types"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Default Extension="gif" ContentType="image/gif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42519600" cy="30175200"/>
  <p:notesSz cx="29819600" cy="42341800"/>
  <p:defaultTextStyle>
    <a:defPPr>
      <a:defRPr lang="en-US"/>
    </a:defPPr>
    <a:lvl1pPr algn="l" rtl="0" fontAlgn="base">
      <a:spcBef>
        <a:spcPct val="20000"/>
      </a:spcBef>
      <a:spcAft>
        <a:spcPct val="0"/>
      </a:spcAft>
      <a:buClr>
        <a:schemeClr val="tx1"/>
      </a:buClr>
      <a:buSzPct val="80000"/>
      <a:buChar char="•"/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149" algn="l" rtl="0" fontAlgn="base">
      <a:spcBef>
        <a:spcPct val="20000"/>
      </a:spcBef>
      <a:spcAft>
        <a:spcPct val="0"/>
      </a:spcAft>
      <a:buClr>
        <a:schemeClr val="tx1"/>
      </a:buClr>
      <a:buSzPct val="80000"/>
      <a:buChar char="•"/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298" algn="l" rtl="0" fontAlgn="base">
      <a:spcBef>
        <a:spcPct val="20000"/>
      </a:spcBef>
      <a:spcAft>
        <a:spcPct val="0"/>
      </a:spcAft>
      <a:buClr>
        <a:schemeClr val="tx1"/>
      </a:buClr>
      <a:buSzPct val="80000"/>
      <a:buChar char="•"/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448" algn="l" rtl="0" fontAlgn="base">
      <a:spcBef>
        <a:spcPct val="20000"/>
      </a:spcBef>
      <a:spcAft>
        <a:spcPct val="0"/>
      </a:spcAft>
      <a:buClr>
        <a:schemeClr val="tx1"/>
      </a:buClr>
      <a:buSzPct val="80000"/>
      <a:buChar char="•"/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597" algn="l" rtl="0" fontAlgn="base">
      <a:spcBef>
        <a:spcPct val="20000"/>
      </a:spcBef>
      <a:spcAft>
        <a:spcPct val="0"/>
      </a:spcAft>
      <a:buClr>
        <a:schemeClr val="tx1"/>
      </a:buClr>
      <a:buSzPct val="80000"/>
      <a:buChar char="•"/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5746" algn="l" defTabSz="914298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2895" algn="l" defTabSz="914298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044" algn="l" defTabSz="914298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193" algn="l" defTabSz="914298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6699"/>
    <a:srgbClr val="3333CC"/>
    <a:srgbClr val="FF9900"/>
    <a:srgbClr val="9C9C4A"/>
    <a:srgbClr val="FFCCFF"/>
    <a:srgbClr val="F5FF99"/>
    <a:srgbClr val="BBDDFF"/>
    <a:srgbClr val="F1F5A3"/>
    <a:srgbClr val="FFCC66"/>
    <a:srgbClr val="6699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11" autoAdjust="0"/>
    <p:restoredTop sz="99714" autoAdjust="0"/>
  </p:normalViewPr>
  <p:slideViewPr>
    <p:cSldViewPr>
      <p:cViewPr>
        <p:scale>
          <a:sx n="40" d="100"/>
          <a:sy n="40" d="100"/>
        </p:scale>
        <p:origin x="960" y="1878"/>
      </p:cViewPr>
      <p:guideLst>
        <p:guide orient="horz" pos="9504"/>
        <p:guide pos="1339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12920543" cy="21101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12341" tIns="206167" rIns="412341" bIns="206167" numCol="1" anchor="t" anchorCtr="0" compatLnSpc="1">
            <a:prstTxWarp prst="textNoShape">
              <a:avLst/>
            </a:prstTxWarp>
          </a:bodyPr>
          <a:lstStyle>
            <a:lvl1pPr defTabSz="4123663">
              <a:spcBef>
                <a:spcPct val="0"/>
              </a:spcBef>
              <a:buClrTx/>
              <a:buSzTx/>
              <a:buFontTx/>
              <a:buNone/>
              <a:defRPr sz="5600"/>
            </a:lvl1pPr>
          </a:lstStyle>
          <a:p>
            <a:endParaRPr lang="en-US"/>
          </a:p>
        </p:txBody>
      </p:sp>
      <p:sp>
        <p:nvSpPr>
          <p:cNvPr id="14438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16899058" y="0"/>
            <a:ext cx="12920543" cy="21101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12341" tIns="206167" rIns="412341" bIns="206167" numCol="1" anchor="t" anchorCtr="0" compatLnSpc="1">
            <a:prstTxWarp prst="textNoShape">
              <a:avLst/>
            </a:prstTxWarp>
          </a:bodyPr>
          <a:lstStyle>
            <a:lvl1pPr algn="r" defTabSz="4123663">
              <a:spcBef>
                <a:spcPct val="0"/>
              </a:spcBef>
              <a:buClrTx/>
              <a:buSzTx/>
              <a:buFontTx/>
              <a:buNone/>
              <a:defRPr sz="5600"/>
            </a:lvl1pPr>
          </a:lstStyle>
          <a:p>
            <a:endParaRPr lang="en-US"/>
          </a:p>
        </p:txBody>
      </p:sp>
      <p:sp>
        <p:nvSpPr>
          <p:cNvPr id="14438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40231663"/>
            <a:ext cx="12920543" cy="2110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12341" tIns="206167" rIns="412341" bIns="206167" numCol="1" anchor="b" anchorCtr="0" compatLnSpc="1">
            <a:prstTxWarp prst="textNoShape">
              <a:avLst/>
            </a:prstTxWarp>
          </a:bodyPr>
          <a:lstStyle>
            <a:lvl1pPr defTabSz="4123663">
              <a:spcBef>
                <a:spcPct val="0"/>
              </a:spcBef>
              <a:buClrTx/>
              <a:buSzTx/>
              <a:buFontTx/>
              <a:buNone/>
              <a:defRPr sz="5600"/>
            </a:lvl1pPr>
          </a:lstStyle>
          <a:p>
            <a:endParaRPr lang="en-US"/>
          </a:p>
        </p:txBody>
      </p:sp>
      <p:sp>
        <p:nvSpPr>
          <p:cNvPr id="14438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16899058" y="40231663"/>
            <a:ext cx="12920543" cy="2110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12341" tIns="206167" rIns="412341" bIns="206167" numCol="1" anchor="b" anchorCtr="0" compatLnSpc="1">
            <a:prstTxWarp prst="textNoShape">
              <a:avLst/>
            </a:prstTxWarp>
          </a:bodyPr>
          <a:lstStyle>
            <a:lvl1pPr algn="r" defTabSz="4123663">
              <a:spcBef>
                <a:spcPct val="0"/>
              </a:spcBef>
              <a:buClrTx/>
              <a:buSzTx/>
              <a:buFontTx/>
              <a:buNone/>
              <a:defRPr sz="5600"/>
            </a:lvl1pPr>
          </a:lstStyle>
          <a:p>
            <a:fld id="{346EE4E9-32E1-4649-B704-69D6A3229234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12920543" cy="21101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12341" tIns="206167" rIns="412341" bIns="206167" numCol="1" anchor="t" anchorCtr="0" compatLnSpc="1">
            <a:prstTxWarp prst="textNoShape">
              <a:avLst/>
            </a:prstTxWarp>
          </a:bodyPr>
          <a:lstStyle>
            <a:lvl1pPr defTabSz="4123663">
              <a:spcBef>
                <a:spcPct val="0"/>
              </a:spcBef>
              <a:buClrTx/>
              <a:buSzTx/>
              <a:buFontTx/>
              <a:buNone/>
              <a:defRPr sz="56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1044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16899058" y="0"/>
            <a:ext cx="12920543" cy="21101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12341" tIns="206167" rIns="412341" bIns="206167" numCol="1" anchor="t" anchorCtr="0" compatLnSpc="1">
            <a:prstTxWarp prst="textNoShape">
              <a:avLst/>
            </a:prstTxWarp>
          </a:bodyPr>
          <a:lstStyle>
            <a:lvl1pPr algn="r" defTabSz="4123663">
              <a:spcBef>
                <a:spcPct val="0"/>
              </a:spcBef>
              <a:buClrTx/>
              <a:buSzTx/>
              <a:buFontTx/>
              <a:buNone/>
              <a:defRPr sz="56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1044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732213" y="3179763"/>
            <a:ext cx="22355175" cy="158654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044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3980350" y="20109255"/>
            <a:ext cx="21858903" cy="190532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12341" tIns="206167" rIns="412341" bIns="20616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44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40231663"/>
            <a:ext cx="12920543" cy="2110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12341" tIns="206167" rIns="412341" bIns="206167" numCol="1" anchor="b" anchorCtr="0" compatLnSpc="1">
            <a:prstTxWarp prst="textNoShape">
              <a:avLst/>
            </a:prstTxWarp>
          </a:bodyPr>
          <a:lstStyle>
            <a:lvl1pPr defTabSz="4123663">
              <a:spcBef>
                <a:spcPct val="0"/>
              </a:spcBef>
              <a:buClrTx/>
              <a:buSzTx/>
              <a:buFontTx/>
              <a:buNone/>
              <a:defRPr sz="56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1044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16899058" y="40231663"/>
            <a:ext cx="12920543" cy="2110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12341" tIns="206167" rIns="412341" bIns="206167" numCol="1" anchor="b" anchorCtr="0" compatLnSpc="1">
            <a:prstTxWarp prst="textNoShape">
              <a:avLst/>
            </a:prstTxWarp>
          </a:bodyPr>
          <a:lstStyle>
            <a:lvl1pPr algn="r" defTabSz="4123663">
              <a:spcBef>
                <a:spcPct val="0"/>
              </a:spcBef>
              <a:buClrTx/>
              <a:buSzTx/>
              <a:buFontTx/>
              <a:buNone/>
              <a:defRPr sz="5600">
                <a:latin typeface="Times New Roman" pitchFamily="18" charset="0"/>
              </a:defRPr>
            </a:lvl1pPr>
          </a:lstStyle>
          <a:p>
            <a:fld id="{4BC90CAD-D84C-4ADC-AC60-F4FEA1CB9241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149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298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448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597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5746" algn="l" defTabSz="91429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895" algn="l" defTabSz="91429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044" algn="l" defTabSz="91429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193" algn="l" defTabSz="91429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26" name="Rectangle 10"/>
          <p:cNvSpPr>
            <a:spLocks noGrp="1" noChangeArrowheads="1"/>
          </p:cNvSpPr>
          <p:nvPr>
            <p:ph type="ctrTitle" sz="quarter"/>
          </p:nvPr>
        </p:nvSpPr>
        <p:spPr bwMode="auto">
          <a:xfrm>
            <a:off x="2834640" y="1190547"/>
            <a:ext cx="35787330" cy="10464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365720" tIns="182860" rIns="365720" bIns="182860" numCol="1" anchor="b" anchorCtr="0" compatLnSpc="1">
            <a:prstTxWarp prst="textNoShape">
              <a:avLst/>
            </a:prstTxWarp>
            <a:spAutoFit/>
          </a:bodyPr>
          <a:lstStyle>
            <a:lvl1pPr algn="ctr">
              <a:defRPr sz="4400"/>
            </a:lvl1pPr>
          </a:lstStyle>
          <a:p>
            <a:endParaRPr lang="en-US" dirty="0"/>
          </a:p>
        </p:txBody>
      </p:sp>
      <p:sp>
        <p:nvSpPr>
          <p:cNvPr id="34828" name="Rectangle 12"/>
          <p:cNvSpPr>
            <a:spLocks noChangeArrowheads="1"/>
          </p:cNvSpPr>
          <p:nvPr/>
        </p:nvSpPr>
        <p:spPr bwMode="auto">
          <a:xfrm>
            <a:off x="0" y="0"/>
            <a:ext cx="42519600" cy="1005840"/>
          </a:xfrm>
          <a:prstGeom prst="rect">
            <a:avLst/>
          </a:prstGeom>
          <a:solidFill>
            <a:srgbClr val="666699">
              <a:alpha val="49804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91430" tIns="45715" rIns="91430" bIns="45715" anchor="ctr"/>
          <a:lstStyle/>
          <a:p>
            <a:endParaRPr lang="en-US"/>
          </a:p>
        </p:txBody>
      </p:sp>
      <p:sp>
        <p:nvSpPr>
          <p:cNvPr id="34831" name="Rectangle 15"/>
          <p:cNvSpPr>
            <a:spLocks noChangeArrowheads="1"/>
          </p:cNvSpPr>
          <p:nvPr userDrawn="1"/>
        </p:nvSpPr>
        <p:spPr bwMode="auto">
          <a:xfrm>
            <a:off x="0" y="0"/>
            <a:ext cx="42519600" cy="817245"/>
          </a:xfrm>
          <a:prstGeom prst="rect">
            <a:avLst/>
          </a:prstGeom>
          <a:solidFill>
            <a:srgbClr val="666699">
              <a:alpha val="49804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91430" tIns="45715" rIns="91430" bIns="45715" anchor="ctr"/>
          <a:lstStyle/>
          <a:p>
            <a:endParaRPr lang="en-US"/>
          </a:p>
        </p:txBody>
      </p:sp>
      <p:sp>
        <p:nvSpPr>
          <p:cNvPr id="34834" name="Rectangle 18"/>
          <p:cNvSpPr>
            <a:spLocks noChangeArrowheads="1"/>
          </p:cNvSpPr>
          <p:nvPr/>
        </p:nvSpPr>
        <p:spPr bwMode="auto">
          <a:xfrm>
            <a:off x="0" y="6537960"/>
            <a:ext cx="42519600" cy="236372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365720" tIns="182860" rIns="365720" bIns="182860"/>
          <a:lstStyle/>
          <a:p>
            <a:pPr defTabSz="3657193">
              <a:buClr>
                <a:schemeClr val="accent1"/>
              </a:buClr>
              <a:buFont typeface="Wingdings" pitchFamily="2" charset="2"/>
              <a:buNone/>
            </a:pPr>
            <a:endParaRPr lang="en-US" sz="2800" dirty="0"/>
          </a:p>
        </p:txBody>
      </p:sp>
      <p:sp>
        <p:nvSpPr>
          <p:cNvPr id="34840" name="Rectangle 24"/>
          <p:cNvSpPr>
            <a:spLocks noChangeArrowheads="1"/>
          </p:cNvSpPr>
          <p:nvPr userDrawn="1"/>
        </p:nvSpPr>
        <p:spPr bwMode="blackGray">
          <a:xfrm flipV="1">
            <a:off x="1653540" y="5532120"/>
            <a:ext cx="39106714" cy="188595"/>
          </a:xfrm>
          <a:prstGeom prst="rect">
            <a:avLst/>
          </a:prstGeom>
          <a:solidFill>
            <a:srgbClr val="666699">
              <a:alpha val="49804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91430" tIns="45715" rIns="91430" bIns="45715" anchor="ctr"/>
          <a:lstStyle/>
          <a:p>
            <a:endParaRPr lang="en-US"/>
          </a:p>
        </p:txBody>
      </p:sp>
      <p:pic>
        <p:nvPicPr>
          <p:cNvPr id="9" name="Picture 8" descr="serc.gi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7145000" y="28194000"/>
            <a:ext cx="8382000" cy="838200"/>
          </a:xfrm>
          <a:prstGeom prst="rect">
            <a:avLst/>
          </a:prstGeom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>
          <a:outerShdw dist="107763" dir="2700000" algn="ctr" rotWithShape="0">
            <a:srgbClr val="000000"/>
          </a:outerShdw>
        </a:effectLst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6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5433060" y="7355205"/>
            <a:ext cx="36141660" cy="194462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65720" tIns="182860" rIns="365720" bIns="18286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</p:sldLayoutIdLst>
  <p:txStyles>
    <p:titleStyle>
      <a:lvl1pPr algn="l" defTabSz="3657193" rtl="0" fontAlgn="base">
        <a:spcBef>
          <a:spcPct val="0"/>
        </a:spcBef>
        <a:spcAft>
          <a:spcPct val="0"/>
        </a:spcAft>
        <a:defRPr sz="14400">
          <a:solidFill>
            <a:schemeClr val="tx2"/>
          </a:solidFill>
          <a:latin typeface="+mj-lt"/>
          <a:ea typeface="+mj-ea"/>
          <a:cs typeface="+mj-cs"/>
        </a:defRPr>
      </a:lvl1pPr>
      <a:lvl2pPr algn="l" defTabSz="3657193" rtl="0" fontAlgn="base">
        <a:spcBef>
          <a:spcPct val="0"/>
        </a:spcBef>
        <a:spcAft>
          <a:spcPct val="0"/>
        </a:spcAft>
        <a:defRPr sz="14400">
          <a:solidFill>
            <a:schemeClr val="tx2"/>
          </a:solidFill>
          <a:latin typeface="Tahoma" pitchFamily="34" charset="0"/>
        </a:defRPr>
      </a:lvl2pPr>
      <a:lvl3pPr algn="l" defTabSz="3657193" rtl="0" fontAlgn="base">
        <a:spcBef>
          <a:spcPct val="0"/>
        </a:spcBef>
        <a:spcAft>
          <a:spcPct val="0"/>
        </a:spcAft>
        <a:defRPr sz="14400">
          <a:solidFill>
            <a:schemeClr val="tx2"/>
          </a:solidFill>
          <a:latin typeface="Tahoma" pitchFamily="34" charset="0"/>
        </a:defRPr>
      </a:lvl3pPr>
      <a:lvl4pPr algn="l" defTabSz="3657193" rtl="0" fontAlgn="base">
        <a:spcBef>
          <a:spcPct val="0"/>
        </a:spcBef>
        <a:spcAft>
          <a:spcPct val="0"/>
        </a:spcAft>
        <a:defRPr sz="14400">
          <a:solidFill>
            <a:schemeClr val="tx2"/>
          </a:solidFill>
          <a:latin typeface="Tahoma" pitchFamily="34" charset="0"/>
        </a:defRPr>
      </a:lvl4pPr>
      <a:lvl5pPr algn="l" defTabSz="3657193" rtl="0" fontAlgn="base">
        <a:spcBef>
          <a:spcPct val="0"/>
        </a:spcBef>
        <a:spcAft>
          <a:spcPct val="0"/>
        </a:spcAft>
        <a:defRPr sz="14400">
          <a:solidFill>
            <a:schemeClr val="tx2"/>
          </a:solidFill>
          <a:latin typeface="Tahoma" pitchFamily="34" charset="0"/>
        </a:defRPr>
      </a:lvl5pPr>
      <a:lvl6pPr marL="457149" algn="l" defTabSz="3657193" rtl="0" fontAlgn="base">
        <a:spcBef>
          <a:spcPct val="0"/>
        </a:spcBef>
        <a:spcAft>
          <a:spcPct val="0"/>
        </a:spcAft>
        <a:defRPr sz="14400">
          <a:solidFill>
            <a:schemeClr val="tx2"/>
          </a:solidFill>
          <a:latin typeface="Tahoma" pitchFamily="34" charset="0"/>
        </a:defRPr>
      </a:lvl6pPr>
      <a:lvl7pPr marL="914298" algn="l" defTabSz="3657193" rtl="0" fontAlgn="base">
        <a:spcBef>
          <a:spcPct val="0"/>
        </a:spcBef>
        <a:spcAft>
          <a:spcPct val="0"/>
        </a:spcAft>
        <a:defRPr sz="14400">
          <a:solidFill>
            <a:schemeClr val="tx2"/>
          </a:solidFill>
          <a:latin typeface="Tahoma" pitchFamily="34" charset="0"/>
        </a:defRPr>
      </a:lvl7pPr>
      <a:lvl8pPr marL="1371448" algn="l" defTabSz="3657193" rtl="0" fontAlgn="base">
        <a:spcBef>
          <a:spcPct val="0"/>
        </a:spcBef>
        <a:spcAft>
          <a:spcPct val="0"/>
        </a:spcAft>
        <a:defRPr sz="14400">
          <a:solidFill>
            <a:schemeClr val="tx2"/>
          </a:solidFill>
          <a:latin typeface="Tahoma" pitchFamily="34" charset="0"/>
        </a:defRPr>
      </a:lvl8pPr>
      <a:lvl9pPr marL="1828597" algn="l" defTabSz="3657193" rtl="0" fontAlgn="base">
        <a:spcBef>
          <a:spcPct val="0"/>
        </a:spcBef>
        <a:spcAft>
          <a:spcPct val="0"/>
        </a:spcAft>
        <a:defRPr sz="14400">
          <a:solidFill>
            <a:schemeClr val="tx2"/>
          </a:solidFill>
          <a:latin typeface="Tahoma" pitchFamily="34" charset="0"/>
        </a:defRPr>
      </a:lvl9pPr>
    </p:titleStyle>
    <p:bodyStyle>
      <a:lvl1pPr marL="1371448" indent="-1371448" algn="l" defTabSz="3657193" rtl="0" fontAlgn="base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" pitchFamily="2" charset="2"/>
        <a:buBlip>
          <a:blip r:embed="rId3"/>
        </a:buBlip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2971470" indent="-1142873" algn="l" defTabSz="3657193" rtl="0" fontAlgn="base">
        <a:spcBef>
          <a:spcPct val="20000"/>
        </a:spcBef>
        <a:spcAft>
          <a:spcPct val="0"/>
        </a:spcAft>
        <a:buChar char="–"/>
        <a:defRPr sz="3200">
          <a:solidFill>
            <a:schemeClr val="tx1"/>
          </a:solidFill>
          <a:latin typeface="+mn-lt"/>
        </a:defRPr>
      </a:lvl2pPr>
      <a:lvl3pPr marL="4571492" indent="-914298" algn="l" defTabSz="3657193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</a:defRPr>
      </a:lvl3pPr>
      <a:lvl4pPr marL="6400089" indent="-914298" algn="l" defTabSz="3657193" rtl="0" fontAlgn="base">
        <a:spcBef>
          <a:spcPct val="20000"/>
        </a:spcBef>
        <a:spcAft>
          <a:spcPct val="0"/>
        </a:spcAft>
        <a:buChar char="–"/>
        <a:defRPr sz="3200">
          <a:solidFill>
            <a:schemeClr val="tx1"/>
          </a:solidFill>
          <a:latin typeface="+mn-lt"/>
        </a:defRPr>
      </a:lvl4pPr>
      <a:lvl5pPr marL="8228686" indent="-914298" algn="l" defTabSz="3657193" rtl="0" fontAlgn="base">
        <a:spcBef>
          <a:spcPct val="20000"/>
        </a:spcBef>
        <a:spcAft>
          <a:spcPct val="0"/>
        </a:spcAft>
        <a:buChar char="»"/>
        <a:defRPr sz="3200">
          <a:solidFill>
            <a:schemeClr val="tx1"/>
          </a:solidFill>
          <a:latin typeface="+mn-lt"/>
        </a:defRPr>
      </a:lvl5pPr>
      <a:lvl6pPr marL="8685835" indent="-914298" algn="l" defTabSz="3657193" rtl="0" fontAlgn="base">
        <a:spcBef>
          <a:spcPct val="20000"/>
        </a:spcBef>
        <a:spcAft>
          <a:spcPct val="0"/>
        </a:spcAft>
        <a:buChar char="»"/>
        <a:defRPr sz="3200">
          <a:solidFill>
            <a:schemeClr val="tx1"/>
          </a:solidFill>
          <a:latin typeface="+mn-lt"/>
        </a:defRPr>
      </a:lvl6pPr>
      <a:lvl7pPr marL="9142984" indent="-914298" algn="l" defTabSz="3657193" rtl="0" fontAlgn="base">
        <a:spcBef>
          <a:spcPct val="20000"/>
        </a:spcBef>
        <a:spcAft>
          <a:spcPct val="0"/>
        </a:spcAft>
        <a:buChar char="»"/>
        <a:defRPr sz="3200">
          <a:solidFill>
            <a:schemeClr val="tx1"/>
          </a:solidFill>
          <a:latin typeface="+mn-lt"/>
        </a:defRPr>
      </a:lvl7pPr>
      <a:lvl8pPr marL="9600133" indent="-914298" algn="l" defTabSz="3657193" rtl="0" fontAlgn="base">
        <a:spcBef>
          <a:spcPct val="20000"/>
        </a:spcBef>
        <a:spcAft>
          <a:spcPct val="0"/>
        </a:spcAft>
        <a:buChar char="»"/>
        <a:defRPr sz="3200">
          <a:solidFill>
            <a:schemeClr val="tx1"/>
          </a:solidFill>
          <a:latin typeface="+mn-lt"/>
        </a:defRPr>
      </a:lvl8pPr>
      <a:lvl9pPr marL="10057283" indent="-914298" algn="l" defTabSz="3657193" rtl="0" fontAlgn="base">
        <a:spcBef>
          <a:spcPct val="20000"/>
        </a:spcBef>
        <a:spcAft>
          <a:spcPct val="0"/>
        </a:spcAft>
        <a:buChar char="»"/>
        <a:defRPr sz="32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29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49" algn="l" defTabSz="91429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98" algn="l" defTabSz="91429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48" algn="l" defTabSz="91429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597" algn="l" defTabSz="91429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746" algn="l" defTabSz="91429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895" algn="l" defTabSz="91429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44" algn="l" defTabSz="91429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193" algn="l" defTabSz="91429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12954000" y="16840200"/>
            <a:ext cx="2819400" cy="3810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 anchorCtr="0"/>
          <a:lstStyle/>
          <a:p>
            <a:pPr>
              <a:buNone/>
            </a:pPr>
            <a:r>
              <a:rPr lang="en-US" sz="4000" b="1" dirty="0" smtClean="0"/>
              <a:t>A; 250,000</a:t>
            </a:r>
          </a:p>
          <a:p>
            <a:pPr>
              <a:buNone/>
            </a:pPr>
            <a:r>
              <a:rPr lang="en-US" sz="4000" b="1" dirty="0" smtClean="0"/>
              <a:t>A; 150,000</a:t>
            </a:r>
          </a:p>
          <a:p>
            <a:pPr>
              <a:buNone/>
            </a:pPr>
            <a:r>
              <a:rPr lang="en-US" sz="4000" b="1" dirty="0" smtClean="0"/>
              <a:t>A; 140,000</a:t>
            </a:r>
          </a:p>
          <a:p>
            <a:pPr>
              <a:buNone/>
            </a:pPr>
            <a:r>
              <a:rPr lang="en-US" sz="4000" b="1" dirty="0" smtClean="0"/>
              <a:t>A;   95,000</a:t>
            </a:r>
          </a:p>
          <a:p>
            <a:pPr>
              <a:buNone/>
            </a:pPr>
            <a:r>
              <a:rPr lang="en-US" sz="4000" b="1" dirty="0" smtClean="0"/>
              <a:t>...</a:t>
            </a:r>
          </a:p>
        </p:txBody>
      </p:sp>
      <p:sp>
        <p:nvSpPr>
          <p:cNvPr id="2064" name="Rectangle 16"/>
          <p:cNvSpPr>
            <a:spLocks noGrp="1" noChangeArrowheads="1"/>
          </p:cNvSpPr>
          <p:nvPr>
            <p:ph type="ctrTitle"/>
          </p:nvPr>
        </p:nvSpPr>
        <p:spPr>
          <a:xfrm>
            <a:off x="3661410" y="1496877"/>
            <a:ext cx="35433000" cy="3619412"/>
          </a:xfrm>
        </p:spPr>
        <p:txBody>
          <a:bodyPr/>
          <a:lstStyle/>
          <a:p>
            <a:pPr>
              <a:lnSpc>
                <a:spcPct val="110000"/>
              </a:lnSpc>
              <a:tabLst>
                <a:tab pos="11208093" algn="l"/>
              </a:tabLst>
            </a:pPr>
            <a:r>
              <a:rPr lang="en-US" sz="7200" b="1" dirty="0" smtClean="0">
                <a:latin typeface="Arial" pitchFamily="34" charset="0"/>
                <a:cs typeface="Arial" pitchFamily="34" charset="0"/>
              </a:rPr>
              <a:t>New Ideas Track: Testing </a:t>
            </a:r>
            <a:r>
              <a:rPr lang="en-US" sz="7200" b="1" dirty="0" err="1" smtClean="0">
                <a:latin typeface="Arial" pitchFamily="34" charset="0"/>
                <a:cs typeface="Arial" pitchFamily="34" charset="0"/>
              </a:rPr>
              <a:t>MapReduce</a:t>
            </a:r>
            <a:r>
              <a:rPr lang="en-US" sz="7200" b="1" dirty="0" smtClean="0">
                <a:latin typeface="Arial" pitchFamily="34" charset="0"/>
                <a:cs typeface="Arial" pitchFamily="34" charset="0"/>
              </a:rPr>
              <a:t>-Style Programs</a:t>
            </a:r>
            <a:r>
              <a:rPr lang="en-US" sz="6600" dirty="0">
                <a:latin typeface="Arial" pitchFamily="34" charset="0"/>
                <a:cs typeface="Arial" pitchFamily="34" charset="0"/>
              </a:rPr>
              <a:t/>
            </a:r>
            <a:br>
              <a:rPr lang="en-US" sz="6600" dirty="0">
                <a:latin typeface="Arial" pitchFamily="34" charset="0"/>
                <a:cs typeface="Arial" pitchFamily="34" charset="0"/>
              </a:rPr>
            </a:br>
            <a:r>
              <a:rPr lang="en-US" sz="4000" dirty="0" smtClean="0">
                <a:latin typeface="Arial" pitchFamily="34" charset="0"/>
                <a:cs typeface="Arial" pitchFamily="34" charset="0"/>
              </a:rPr>
              <a:t>Christoph Csallner, Leonidas Fegaras, Chengkai Li</a:t>
            </a:r>
            <a:br>
              <a:rPr lang="en-US" sz="4000" dirty="0" smtClean="0">
                <a:latin typeface="Arial" pitchFamily="34" charset="0"/>
                <a:cs typeface="Arial" pitchFamily="34" charset="0"/>
              </a:rPr>
            </a:br>
            <a:r>
              <a:rPr lang="en-US" sz="4000" dirty="0" smtClean="0">
                <a:latin typeface="Arial" pitchFamily="34" charset="0"/>
                <a:cs typeface="Arial" pitchFamily="34" charset="0"/>
              </a:rPr>
              <a:t>csallner@uta.edu, fegaras@uta.edu, cli@uta.edu</a:t>
            </a:r>
            <a:r>
              <a:rPr lang="en-US" sz="40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4000" b="1" dirty="0" smtClean="0">
                <a:latin typeface="Arial" pitchFamily="34" charset="0"/>
                <a:cs typeface="Arial" pitchFamily="34" charset="0"/>
              </a:rPr>
            </a:br>
            <a:r>
              <a:rPr lang="en-US" sz="4000" dirty="0" smtClean="0">
                <a:latin typeface="Arial" pitchFamily="34" charset="0"/>
                <a:cs typeface="Arial" pitchFamily="34" charset="0"/>
              </a:rPr>
              <a:t>Computer 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Science and Engineering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Department, University 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of Texas at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Arlington (UTA), USA</a:t>
            </a:r>
            <a:endParaRPr lang="en-US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69" name="Rectangle 268"/>
          <p:cNvSpPr/>
          <p:nvPr/>
        </p:nvSpPr>
        <p:spPr>
          <a:xfrm>
            <a:off x="14249400" y="6629400"/>
            <a:ext cx="14097000" cy="6617186"/>
          </a:xfrm>
          <a:prstGeom prst="rect">
            <a:avLst/>
          </a:prstGeom>
          <a:ln>
            <a:solidFill>
              <a:schemeClr val="accent6"/>
            </a:solidFill>
          </a:ln>
        </p:spPr>
        <p:txBody>
          <a:bodyPr wrap="square" lIns="91430" tIns="45715" rIns="91430" bIns="45715">
            <a:spAutoFit/>
          </a:bodyPr>
          <a:lstStyle/>
          <a:p>
            <a:pPr>
              <a:buNone/>
            </a:pPr>
            <a:r>
              <a:rPr lang="en-US" sz="4000" dirty="0" smtClean="0"/>
              <a:t>/* Report </a:t>
            </a:r>
            <a:r>
              <a:rPr lang="en-US" sz="4000" dirty="0" err="1" smtClean="0"/>
              <a:t>avg</a:t>
            </a:r>
            <a:r>
              <a:rPr lang="en-US" sz="4000" dirty="0" smtClean="0"/>
              <a:t> of top-3 salaries, if </a:t>
            </a:r>
            <a:r>
              <a:rPr lang="en-US" sz="4000" dirty="0" err="1" smtClean="0"/>
              <a:t>avg</a:t>
            </a:r>
            <a:r>
              <a:rPr lang="en-US" sz="4000" dirty="0" smtClean="0"/>
              <a:t>&gt;100k */</a:t>
            </a:r>
          </a:p>
          <a:p>
            <a:pPr>
              <a:buNone/>
            </a:pPr>
            <a:r>
              <a:rPr lang="en-US" sz="4000" b="1" dirty="0" smtClean="0"/>
              <a:t>public void</a:t>
            </a:r>
            <a:r>
              <a:rPr lang="en-US" sz="4000" dirty="0" smtClean="0"/>
              <a:t> reduce(String dept, </a:t>
            </a:r>
            <a:r>
              <a:rPr lang="en-US" sz="4000" dirty="0" err="1" smtClean="0"/>
              <a:t>Iterator</a:t>
            </a:r>
            <a:r>
              <a:rPr lang="en-US" sz="4000" dirty="0" smtClean="0"/>
              <a:t>&lt;Integer&gt; salaries) {</a:t>
            </a:r>
          </a:p>
          <a:p>
            <a:pPr>
              <a:buNone/>
            </a:pPr>
            <a:r>
              <a:rPr lang="en-US" sz="4000" dirty="0" smtClean="0"/>
              <a:t>    </a:t>
            </a:r>
            <a:r>
              <a:rPr lang="en-US" sz="4000" b="1" dirty="0" err="1" smtClean="0"/>
              <a:t>int</a:t>
            </a:r>
            <a:r>
              <a:rPr lang="en-US" sz="4000" dirty="0" smtClean="0"/>
              <a:t> sum = 0;  </a:t>
            </a:r>
            <a:r>
              <a:rPr lang="en-US" sz="4000" b="1" dirty="0" err="1" smtClean="0"/>
              <a:t>int</a:t>
            </a:r>
            <a:r>
              <a:rPr lang="en-US" sz="4000" b="1" dirty="0" smtClean="0"/>
              <a:t> </a:t>
            </a:r>
            <a:r>
              <a:rPr lang="en-US" sz="4000" dirty="0" err="1" smtClean="0"/>
              <a:t>i</a:t>
            </a:r>
            <a:r>
              <a:rPr lang="en-US" sz="4000" dirty="0" smtClean="0"/>
              <a:t> = 0;</a:t>
            </a:r>
          </a:p>
          <a:p>
            <a:pPr>
              <a:buNone/>
            </a:pPr>
            <a:r>
              <a:rPr lang="en-US" sz="4000" dirty="0" smtClean="0"/>
              <a:t>    </a:t>
            </a:r>
            <a:r>
              <a:rPr lang="en-US" sz="4000" b="1" dirty="0" smtClean="0"/>
              <a:t>while</a:t>
            </a:r>
            <a:r>
              <a:rPr lang="en-US" sz="4000" dirty="0" smtClean="0"/>
              <a:t> (</a:t>
            </a:r>
            <a:r>
              <a:rPr lang="en-US" sz="4000" dirty="0" err="1" smtClean="0"/>
              <a:t>salaries.hasNext</a:t>
            </a:r>
            <a:r>
              <a:rPr lang="en-US" sz="4000" dirty="0" smtClean="0"/>
              <a:t>() &amp;&amp; </a:t>
            </a:r>
            <a:r>
              <a:rPr lang="en-US" sz="4000" dirty="0" err="1" smtClean="0"/>
              <a:t>i</a:t>
            </a:r>
            <a:r>
              <a:rPr lang="en-US" sz="4000" dirty="0" smtClean="0"/>
              <a:t>&lt;3) {</a:t>
            </a:r>
          </a:p>
          <a:p>
            <a:pPr>
              <a:buNone/>
            </a:pPr>
            <a:r>
              <a:rPr lang="en-US" sz="4000" dirty="0" smtClean="0"/>
              <a:t>        sum += </a:t>
            </a:r>
            <a:r>
              <a:rPr lang="en-US" sz="4000" dirty="0" err="1" smtClean="0"/>
              <a:t>salaries.next</a:t>
            </a:r>
            <a:r>
              <a:rPr lang="en-US" sz="4000" dirty="0" smtClean="0"/>
              <a:t>();</a:t>
            </a:r>
          </a:p>
          <a:p>
            <a:pPr>
              <a:buNone/>
            </a:pPr>
            <a:r>
              <a:rPr lang="en-US" sz="4000" dirty="0" smtClean="0"/>
              <a:t>        </a:t>
            </a:r>
            <a:r>
              <a:rPr lang="en-US" sz="4000" dirty="0" err="1" smtClean="0"/>
              <a:t>i</a:t>
            </a:r>
            <a:r>
              <a:rPr lang="en-US" sz="4000" dirty="0" smtClean="0"/>
              <a:t> += 1;</a:t>
            </a:r>
          </a:p>
          <a:p>
            <a:pPr>
              <a:buNone/>
            </a:pPr>
            <a:r>
              <a:rPr lang="en-US" sz="4000" dirty="0" smtClean="0"/>
              <a:t>    }</a:t>
            </a:r>
          </a:p>
          <a:p>
            <a:pPr>
              <a:buNone/>
            </a:pPr>
            <a:r>
              <a:rPr lang="en-US" sz="4000" dirty="0" smtClean="0"/>
              <a:t>    emit( (</a:t>
            </a:r>
            <a:r>
              <a:rPr lang="en-US" sz="4000" dirty="0" err="1" smtClean="0"/>
              <a:t>i</a:t>
            </a:r>
            <a:r>
              <a:rPr lang="en-US" sz="4000" dirty="0" smtClean="0"/>
              <a:t>&gt;0 &amp;&amp; sum/</a:t>
            </a:r>
            <a:r>
              <a:rPr lang="en-US" sz="4000" dirty="0" err="1" smtClean="0"/>
              <a:t>i</a:t>
            </a:r>
            <a:r>
              <a:rPr lang="en-US" sz="4000" dirty="0" smtClean="0"/>
              <a:t> &gt; 100000)? sum/</a:t>
            </a:r>
            <a:r>
              <a:rPr lang="en-US" sz="4000" dirty="0" err="1" smtClean="0"/>
              <a:t>i</a:t>
            </a:r>
            <a:r>
              <a:rPr lang="en-US" sz="4000" dirty="0" smtClean="0"/>
              <a:t> : -1);</a:t>
            </a:r>
          </a:p>
          <a:p>
            <a:pPr>
              <a:buNone/>
            </a:pPr>
            <a:r>
              <a:rPr lang="en-US" sz="4000" dirty="0" smtClean="0"/>
              <a:t>}</a:t>
            </a:r>
            <a:endParaRPr lang="en-US" sz="4000" dirty="0"/>
          </a:p>
        </p:txBody>
      </p:sp>
      <p:sp>
        <p:nvSpPr>
          <p:cNvPr id="11" name="Rounded Rectangular Callout 10"/>
          <p:cNvSpPr/>
          <p:nvPr/>
        </p:nvSpPr>
        <p:spPr bwMode="auto">
          <a:xfrm>
            <a:off x="25450800" y="11734800"/>
            <a:ext cx="8674768" cy="1905000"/>
          </a:xfrm>
          <a:prstGeom prst="wedgeRoundRectCallout">
            <a:avLst>
              <a:gd name="adj1" fmla="val -53640"/>
              <a:gd name="adj2" fmla="val 18811"/>
              <a:gd name="adj3" fmla="val 16667"/>
            </a:avLst>
          </a:prstGeom>
          <a:ln>
            <a:headEnd type="none" w="med" len="med"/>
            <a:tailEnd type="stealth" w="med" len="med"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173038" indent="-173038" defTabSz="3657600">
              <a:buNone/>
            </a:pPr>
            <a:r>
              <a:rPr lang="en-US" sz="4800" dirty="0" smtClean="0"/>
              <a:t>Can we build tools for </a:t>
            </a:r>
            <a:r>
              <a:rPr lang="en-US" sz="4800" b="1" dirty="0" smtClean="0"/>
              <a:t>finding such bugs automatically?</a:t>
            </a:r>
          </a:p>
        </p:txBody>
      </p:sp>
      <p:sp>
        <p:nvSpPr>
          <p:cNvPr id="12" name="Rounded Rectangular Callout 11"/>
          <p:cNvSpPr/>
          <p:nvPr/>
        </p:nvSpPr>
        <p:spPr bwMode="auto">
          <a:xfrm>
            <a:off x="8305800" y="10744200"/>
            <a:ext cx="5257800" cy="1981200"/>
          </a:xfrm>
          <a:prstGeom prst="wedgeRoundRectCallout">
            <a:avLst>
              <a:gd name="adj1" fmla="val 58078"/>
              <a:gd name="adj2" fmla="val -26634"/>
              <a:gd name="adj3" fmla="val 16667"/>
            </a:avLst>
          </a:prstGeom>
          <a:ln>
            <a:headEnd type="none" w="med" len="med"/>
            <a:tailEnd type="stealth" w="med" len="med"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173038" indent="-173038" algn="ctr" defTabSz="3657600">
              <a:buNone/>
            </a:pPr>
            <a:r>
              <a:rPr lang="en-US" sz="4800" dirty="0" smtClean="0">
                <a:sym typeface="Wingdings" pitchFamily="2" charset="2"/>
              </a:rPr>
              <a:t>Why did nobody warn me? </a:t>
            </a:r>
            <a:endParaRPr lang="en-US" sz="4800" b="1" dirty="0" smtClean="0"/>
          </a:p>
        </p:txBody>
      </p:sp>
      <p:sp>
        <p:nvSpPr>
          <p:cNvPr id="15" name="Rectangle 14"/>
          <p:cNvSpPr/>
          <p:nvPr/>
        </p:nvSpPr>
        <p:spPr>
          <a:xfrm>
            <a:off x="2362200" y="16154400"/>
            <a:ext cx="3657600" cy="12573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 anchorCtr="0"/>
          <a:lstStyle/>
          <a:p>
            <a:pPr>
              <a:buNone/>
            </a:pPr>
            <a:r>
              <a:rPr lang="en-US" sz="4000" i="1" u="sng" dirty="0" smtClean="0"/>
              <a:t>...;dept; salary</a:t>
            </a:r>
          </a:p>
          <a:p>
            <a:pPr>
              <a:buNone/>
            </a:pPr>
            <a:r>
              <a:rPr lang="en-US" sz="4000" b="1" dirty="0" smtClean="0"/>
              <a:t>...; A; 250,000</a:t>
            </a:r>
          </a:p>
          <a:p>
            <a:pPr>
              <a:buNone/>
            </a:pPr>
            <a:r>
              <a:rPr lang="en-US" sz="4000" dirty="0" smtClean="0"/>
              <a:t>...; X; 220,000</a:t>
            </a:r>
          </a:p>
          <a:p>
            <a:pPr>
              <a:buNone/>
            </a:pPr>
            <a:r>
              <a:rPr lang="en-US" sz="4000" dirty="0" smtClean="0"/>
              <a:t>...; F; 220,000</a:t>
            </a:r>
          </a:p>
          <a:p>
            <a:pPr>
              <a:buNone/>
            </a:pPr>
            <a:r>
              <a:rPr lang="en-US" sz="4000" dirty="0" smtClean="0"/>
              <a:t>...; Z; 210,000</a:t>
            </a:r>
          </a:p>
          <a:p>
            <a:pPr>
              <a:buNone/>
            </a:pPr>
            <a:endParaRPr lang="en-US" sz="4000" dirty="0" smtClean="0"/>
          </a:p>
          <a:p>
            <a:pPr>
              <a:buNone/>
            </a:pPr>
            <a:r>
              <a:rPr lang="en-US" sz="4000" dirty="0" smtClean="0"/>
              <a:t>...; O; 150,000</a:t>
            </a:r>
          </a:p>
          <a:p>
            <a:pPr>
              <a:buNone/>
            </a:pPr>
            <a:r>
              <a:rPr lang="en-US" sz="4000" dirty="0" smtClean="0"/>
              <a:t>...; T;  150,000</a:t>
            </a:r>
          </a:p>
          <a:p>
            <a:pPr>
              <a:buNone/>
            </a:pPr>
            <a:r>
              <a:rPr lang="en-US" sz="4000" b="1" dirty="0" smtClean="0"/>
              <a:t>...; A; 150,000</a:t>
            </a:r>
          </a:p>
          <a:p>
            <a:pPr>
              <a:buNone/>
            </a:pPr>
            <a:r>
              <a:rPr lang="en-US" sz="4000" b="1" dirty="0" smtClean="0"/>
              <a:t>...; A; 140,000</a:t>
            </a:r>
          </a:p>
          <a:p>
            <a:pPr>
              <a:buNone/>
            </a:pPr>
            <a:endParaRPr lang="en-US" sz="4000" dirty="0" smtClean="0"/>
          </a:p>
          <a:p>
            <a:pPr>
              <a:buNone/>
            </a:pPr>
            <a:r>
              <a:rPr lang="en-US" sz="4000" dirty="0" smtClean="0"/>
              <a:t>...; E; 100,000</a:t>
            </a:r>
          </a:p>
          <a:p>
            <a:pPr>
              <a:buNone/>
            </a:pPr>
            <a:r>
              <a:rPr lang="en-US" sz="4000" dirty="0" smtClean="0"/>
              <a:t>...; S; 100,000</a:t>
            </a:r>
          </a:p>
          <a:p>
            <a:pPr>
              <a:buNone/>
            </a:pPr>
            <a:r>
              <a:rPr lang="en-US" sz="4000" b="1" dirty="0" smtClean="0"/>
              <a:t>...; A;   95,000</a:t>
            </a:r>
          </a:p>
          <a:p>
            <a:pPr>
              <a:buNone/>
            </a:pPr>
            <a:r>
              <a:rPr lang="en-US" sz="4000" dirty="0" smtClean="0"/>
              <a:t>...; C;   95,000</a:t>
            </a:r>
          </a:p>
          <a:p>
            <a:pPr>
              <a:buNone/>
            </a:pPr>
            <a:endParaRPr lang="en-US" sz="4000" dirty="0" smtClean="0"/>
          </a:p>
          <a:p>
            <a:pPr>
              <a:buNone/>
            </a:pPr>
            <a:r>
              <a:rPr lang="en-US" sz="4000" dirty="0" smtClean="0"/>
              <a:t>...</a:t>
            </a:r>
          </a:p>
          <a:p>
            <a:pPr>
              <a:buNone/>
            </a:pPr>
            <a:endParaRPr lang="en-US" sz="4000" dirty="0" smtClean="0"/>
          </a:p>
          <a:p>
            <a:pPr>
              <a:buNone/>
            </a:pPr>
            <a:endParaRPr lang="en-US" sz="4000" dirty="0" smtClean="0"/>
          </a:p>
          <a:p>
            <a:pPr>
              <a:buNone/>
            </a:pPr>
            <a:endParaRPr lang="en-US" sz="4000" dirty="0" smtClean="0"/>
          </a:p>
          <a:p>
            <a:pPr>
              <a:buNone/>
            </a:pPr>
            <a:endParaRPr lang="en-US" sz="4000" dirty="0" smtClean="0"/>
          </a:p>
          <a:p>
            <a:pPr>
              <a:buNone/>
            </a:pPr>
            <a:endParaRPr lang="en-US" sz="4000" dirty="0"/>
          </a:p>
        </p:txBody>
      </p:sp>
      <p:sp>
        <p:nvSpPr>
          <p:cNvPr id="16" name="TextBox 15"/>
          <p:cNvSpPr txBox="1"/>
          <p:nvPr/>
        </p:nvSpPr>
        <p:spPr>
          <a:xfrm>
            <a:off x="3505200" y="14859000"/>
            <a:ext cx="132600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4000" dirty="0" smtClean="0">
                <a:latin typeface="+mn-lt"/>
              </a:rPr>
              <a:t>Input</a:t>
            </a:r>
            <a:endParaRPr lang="en-US" sz="4000" dirty="0">
              <a:latin typeface="+mn-lt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705600" y="14706600"/>
            <a:ext cx="2895343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buNone/>
            </a:pPr>
            <a:r>
              <a:rPr lang="en-US" sz="4000" dirty="0" smtClean="0">
                <a:latin typeface="+mn-lt"/>
              </a:rPr>
              <a:t>Map:</a:t>
            </a:r>
            <a:br>
              <a:rPr lang="en-US" sz="4000" dirty="0" smtClean="0">
                <a:latin typeface="+mn-lt"/>
              </a:rPr>
            </a:br>
            <a:r>
              <a:rPr lang="en-US" sz="4000" dirty="0" smtClean="0">
                <a:latin typeface="+mn-lt"/>
              </a:rPr>
              <a:t>(</a:t>
            </a:r>
            <a:r>
              <a:rPr lang="en-US" sz="4000" dirty="0" err="1" smtClean="0">
                <a:latin typeface="+mn-lt"/>
              </a:rPr>
              <a:t>key;value</a:t>
            </a:r>
            <a:r>
              <a:rPr lang="en-US" sz="4000" dirty="0" smtClean="0">
                <a:latin typeface="+mn-lt"/>
              </a:rPr>
              <a:t>)*</a:t>
            </a:r>
            <a:endParaRPr lang="en-US" sz="4000" dirty="0">
              <a:latin typeface="+mn-lt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2806466" y="14706600"/>
            <a:ext cx="3122971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buNone/>
            </a:pPr>
            <a:r>
              <a:rPr lang="en-US" sz="4000" dirty="0" smtClean="0">
                <a:latin typeface="+mn-lt"/>
              </a:rPr>
              <a:t>Reduce:</a:t>
            </a:r>
            <a:br>
              <a:rPr lang="en-US" sz="4000" dirty="0" smtClean="0">
                <a:latin typeface="+mn-lt"/>
              </a:rPr>
            </a:br>
            <a:r>
              <a:rPr lang="en-US" sz="4000" dirty="0" smtClean="0">
                <a:latin typeface="+mn-lt"/>
              </a:rPr>
              <a:t>avg. of first 3</a:t>
            </a:r>
            <a:endParaRPr lang="en-US" sz="4000" dirty="0">
              <a:latin typeface="+mn-lt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7172448" y="14989314"/>
            <a:ext cx="172515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buNone/>
            </a:pPr>
            <a:r>
              <a:rPr lang="en-US" sz="4000" dirty="0" smtClean="0">
                <a:latin typeface="+mn-lt"/>
              </a:rPr>
              <a:t>Output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0307292" y="14706600"/>
            <a:ext cx="1808508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buNone/>
            </a:pPr>
            <a:r>
              <a:rPr lang="en-US" sz="4000" i="1" dirty="0" smtClean="0">
                <a:latin typeface="+mn-lt"/>
              </a:rPr>
              <a:t>Group</a:t>
            </a:r>
          </a:p>
          <a:p>
            <a:pPr algn="ctr">
              <a:buNone/>
            </a:pPr>
            <a:r>
              <a:rPr lang="en-US" sz="4000" i="1" dirty="0" smtClean="0">
                <a:latin typeface="+mn-lt"/>
              </a:rPr>
              <a:t>By Key</a:t>
            </a:r>
            <a:endParaRPr lang="en-US" sz="4000" i="1" dirty="0">
              <a:latin typeface="+mn-lt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6858000" y="20497800"/>
            <a:ext cx="2819400" cy="29718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 anchorCtr="0"/>
          <a:lstStyle/>
          <a:p>
            <a:pPr>
              <a:buNone/>
            </a:pPr>
            <a:r>
              <a:rPr lang="en-US" sz="4000" dirty="0" smtClean="0"/>
              <a:t>O; 150,000</a:t>
            </a:r>
          </a:p>
          <a:p>
            <a:pPr>
              <a:buNone/>
            </a:pPr>
            <a:r>
              <a:rPr lang="en-US" sz="4000" dirty="0" smtClean="0"/>
              <a:t>T;  150,000</a:t>
            </a:r>
          </a:p>
          <a:p>
            <a:pPr>
              <a:buNone/>
            </a:pPr>
            <a:r>
              <a:rPr lang="en-US" sz="4000" b="1" dirty="0" smtClean="0"/>
              <a:t>A; 150,000</a:t>
            </a:r>
          </a:p>
          <a:p>
            <a:pPr>
              <a:buNone/>
            </a:pPr>
            <a:r>
              <a:rPr lang="en-US" sz="4000" b="1" dirty="0" smtClean="0"/>
              <a:t>A; 140,000</a:t>
            </a:r>
          </a:p>
        </p:txBody>
      </p:sp>
      <p:sp>
        <p:nvSpPr>
          <p:cNvPr id="23" name="Rectangle 22"/>
          <p:cNvSpPr/>
          <p:nvPr/>
        </p:nvSpPr>
        <p:spPr>
          <a:xfrm>
            <a:off x="6858000" y="16840200"/>
            <a:ext cx="2819400" cy="29718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 anchorCtr="0"/>
          <a:lstStyle/>
          <a:p>
            <a:pPr>
              <a:buNone/>
            </a:pPr>
            <a:r>
              <a:rPr lang="en-US" sz="4000" b="1" dirty="0" smtClean="0"/>
              <a:t>A; 250,000</a:t>
            </a:r>
          </a:p>
          <a:p>
            <a:pPr>
              <a:buNone/>
            </a:pPr>
            <a:r>
              <a:rPr lang="en-US" sz="4000" dirty="0" smtClean="0"/>
              <a:t>X; 220,000</a:t>
            </a:r>
          </a:p>
          <a:p>
            <a:pPr>
              <a:buNone/>
            </a:pPr>
            <a:r>
              <a:rPr lang="en-US" sz="4000" dirty="0" smtClean="0"/>
              <a:t>F; 220,000</a:t>
            </a:r>
          </a:p>
          <a:p>
            <a:pPr>
              <a:buNone/>
            </a:pPr>
            <a:r>
              <a:rPr lang="en-US" sz="4000" dirty="0" smtClean="0"/>
              <a:t>Z; 210,000</a:t>
            </a:r>
          </a:p>
          <a:p>
            <a:pPr>
              <a:buNone/>
            </a:pPr>
            <a:endParaRPr lang="en-US" sz="4000" dirty="0" smtClean="0"/>
          </a:p>
        </p:txBody>
      </p:sp>
      <p:sp>
        <p:nvSpPr>
          <p:cNvPr id="24" name="Rectangle 23"/>
          <p:cNvSpPr/>
          <p:nvPr/>
        </p:nvSpPr>
        <p:spPr>
          <a:xfrm>
            <a:off x="6858000" y="24155400"/>
            <a:ext cx="2819400" cy="3048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 anchorCtr="0"/>
          <a:lstStyle/>
          <a:p>
            <a:pPr>
              <a:buNone/>
            </a:pPr>
            <a:r>
              <a:rPr lang="en-US" sz="4000" dirty="0" smtClean="0"/>
              <a:t>E; 100,000</a:t>
            </a:r>
          </a:p>
          <a:p>
            <a:pPr>
              <a:buNone/>
            </a:pPr>
            <a:r>
              <a:rPr lang="en-US" sz="4000" dirty="0" smtClean="0"/>
              <a:t>S; 100,000</a:t>
            </a:r>
          </a:p>
          <a:p>
            <a:pPr>
              <a:buNone/>
            </a:pPr>
            <a:r>
              <a:rPr lang="en-US" sz="4000" b="1" dirty="0" smtClean="0"/>
              <a:t>A;   95,000</a:t>
            </a:r>
          </a:p>
          <a:p>
            <a:pPr>
              <a:buNone/>
            </a:pPr>
            <a:r>
              <a:rPr lang="en-US" sz="4000" dirty="0" smtClean="0"/>
              <a:t>C;   95,000</a:t>
            </a:r>
          </a:p>
        </p:txBody>
      </p:sp>
      <p:cxnSp>
        <p:nvCxnSpPr>
          <p:cNvPr id="30" name="AutoShape 145"/>
          <p:cNvCxnSpPr>
            <a:cxnSpLocks noChangeShapeType="1"/>
          </p:cNvCxnSpPr>
          <p:nvPr/>
        </p:nvCxnSpPr>
        <p:spPr bwMode="auto">
          <a:xfrm flipV="1">
            <a:off x="9601200" y="17221200"/>
            <a:ext cx="3429000" cy="1588"/>
          </a:xfrm>
          <a:prstGeom prst="straightConnector1">
            <a:avLst/>
          </a:prstGeom>
          <a:noFill/>
          <a:ln w="63500">
            <a:solidFill>
              <a:srgbClr val="00B050"/>
            </a:solidFill>
            <a:round/>
            <a:headEnd/>
            <a:tailEnd type="triangle" w="med" len="lg"/>
          </a:ln>
        </p:spPr>
      </p:cxnSp>
      <p:cxnSp>
        <p:nvCxnSpPr>
          <p:cNvPr id="31" name="AutoShape 145"/>
          <p:cNvCxnSpPr>
            <a:cxnSpLocks noChangeShapeType="1"/>
          </p:cNvCxnSpPr>
          <p:nvPr/>
        </p:nvCxnSpPr>
        <p:spPr bwMode="auto">
          <a:xfrm rot="5400000" flipH="1" flipV="1">
            <a:off x="9105900" y="18478500"/>
            <a:ext cx="4343400" cy="3352800"/>
          </a:xfrm>
          <a:prstGeom prst="straightConnector1">
            <a:avLst/>
          </a:prstGeom>
          <a:noFill/>
          <a:ln w="63500">
            <a:solidFill>
              <a:srgbClr val="00B050"/>
            </a:solidFill>
            <a:round/>
            <a:headEnd/>
            <a:tailEnd type="triangle" w="med" len="lg"/>
          </a:ln>
        </p:spPr>
      </p:cxnSp>
      <p:sp>
        <p:nvSpPr>
          <p:cNvPr id="35" name="TextBox 34"/>
          <p:cNvSpPr txBox="1"/>
          <p:nvPr/>
        </p:nvSpPr>
        <p:spPr>
          <a:xfrm>
            <a:off x="8077200" y="27867114"/>
            <a:ext cx="61266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4000" dirty="0" smtClean="0">
                <a:latin typeface="+mn-lt"/>
              </a:rPr>
              <a:t>...</a:t>
            </a:r>
            <a:endParaRPr lang="en-US" sz="4000" dirty="0">
              <a:latin typeface="+mn-lt"/>
            </a:endParaRPr>
          </a:p>
        </p:txBody>
      </p:sp>
      <p:cxnSp>
        <p:nvCxnSpPr>
          <p:cNvPr id="49" name="AutoShape 145"/>
          <p:cNvCxnSpPr>
            <a:cxnSpLocks noChangeShapeType="1"/>
          </p:cNvCxnSpPr>
          <p:nvPr/>
        </p:nvCxnSpPr>
        <p:spPr bwMode="auto">
          <a:xfrm>
            <a:off x="5943600" y="17221200"/>
            <a:ext cx="914400" cy="1588"/>
          </a:xfrm>
          <a:prstGeom prst="straightConnector1">
            <a:avLst/>
          </a:prstGeom>
          <a:noFill/>
          <a:ln w="63500">
            <a:solidFill>
              <a:srgbClr val="00B050"/>
            </a:solidFill>
            <a:round/>
            <a:headEnd/>
            <a:tailEnd type="triangle" w="med" len="lg"/>
          </a:ln>
        </p:spPr>
      </p:cxnSp>
      <p:cxnSp>
        <p:nvCxnSpPr>
          <p:cNvPr id="51" name="AutoShape 145"/>
          <p:cNvCxnSpPr>
            <a:cxnSpLocks noChangeShapeType="1"/>
          </p:cNvCxnSpPr>
          <p:nvPr/>
        </p:nvCxnSpPr>
        <p:spPr bwMode="auto">
          <a:xfrm>
            <a:off x="5943600" y="17905412"/>
            <a:ext cx="914400" cy="1588"/>
          </a:xfrm>
          <a:prstGeom prst="straightConnector1">
            <a:avLst/>
          </a:prstGeom>
          <a:noFill/>
          <a:ln w="63500">
            <a:solidFill>
              <a:srgbClr val="00B050"/>
            </a:solidFill>
            <a:round/>
            <a:headEnd/>
            <a:tailEnd type="triangle" w="med" len="lg"/>
          </a:ln>
        </p:spPr>
      </p:cxnSp>
      <p:cxnSp>
        <p:nvCxnSpPr>
          <p:cNvPr id="52" name="AutoShape 145"/>
          <p:cNvCxnSpPr>
            <a:cxnSpLocks noChangeShapeType="1"/>
          </p:cNvCxnSpPr>
          <p:nvPr/>
        </p:nvCxnSpPr>
        <p:spPr bwMode="auto">
          <a:xfrm>
            <a:off x="5943600" y="18667412"/>
            <a:ext cx="914400" cy="1588"/>
          </a:xfrm>
          <a:prstGeom prst="straightConnector1">
            <a:avLst/>
          </a:prstGeom>
          <a:noFill/>
          <a:ln w="63500">
            <a:solidFill>
              <a:srgbClr val="00B050"/>
            </a:solidFill>
            <a:round/>
            <a:headEnd/>
            <a:tailEnd type="triangle" w="med" len="lg"/>
          </a:ln>
        </p:spPr>
      </p:cxnSp>
      <p:cxnSp>
        <p:nvCxnSpPr>
          <p:cNvPr id="53" name="AutoShape 145"/>
          <p:cNvCxnSpPr>
            <a:cxnSpLocks noChangeShapeType="1"/>
          </p:cNvCxnSpPr>
          <p:nvPr/>
        </p:nvCxnSpPr>
        <p:spPr bwMode="auto">
          <a:xfrm>
            <a:off x="5943600" y="19431000"/>
            <a:ext cx="914400" cy="1588"/>
          </a:xfrm>
          <a:prstGeom prst="straightConnector1">
            <a:avLst/>
          </a:prstGeom>
          <a:noFill/>
          <a:ln w="63500">
            <a:solidFill>
              <a:srgbClr val="00B050"/>
            </a:solidFill>
            <a:round/>
            <a:headEnd/>
            <a:tailEnd type="triangle" w="med" len="lg"/>
          </a:ln>
        </p:spPr>
      </p:cxnSp>
      <p:cxnSp>
        <p:nvCxnSpPr>
          <p:cNvPr id="54" name="AutoShape 145"/>
          <p:cNvCxnSpPr>
            <a:cxnSpLocks noChangeShapeType="1"/>
          </p:cNvCxnSpPr>
          <p:nvPr/>
        </p:nvCxnSpPr>
        <p:spPr bwMode="auto">
          <a:xfrm>
            <a:off x="5943600" y="20877212"/>
            <a:ext cx="914400" cy="1588"/>
          </a:xfrm>
          <a:prstGeom prst="straightConnector1">
            <a:avLst/>
          </a:prstGeom>
          <a:noFill/>
          <a:ln w="63500">
            <a:solidFill>
              <a:srgbClr val="00B050"/>
            </a:solidFill>
            <a:round/>
            <a:headEnd/>
            <a:tailEnd type="triangle" w="med" len="lg"/>
          </a:ln>
        </p:spPr>
      </p:cxnSp>
      <p:cxnSp>
        <p:nvCxnSpPr>
          <p:cNvPr id="55" name="AutoShape 145"/>
          <p:cNvCxnSpPr>
            <a:cxnSpLocks noChangeShapeType="1"/>
          </p:cNvCxnSpPr>
          <p:nvPr/>
        </p:nvCxnSpPr>
        <p:spPr bwMode="auto">
          <a:xfrm>
            <a:off x="5943600" y="21563012"/>
            <a:ext cx="914400" cy="1588"/>
          </a:xfrm>
          <a:prstGeom prst="straightConnector1">
            <a:avLst/>
          </a:prstGeom>
          <a:noFill/>
          <a:ln w="63500">
            <a:solidFill>
              <a:srgbClr val="00B050"/>
            </a:solidFill>
            <a:round/>
            <a:headEnd/>
            <a:tailEnd type="triangle" w="med" len="lg"/>
          </a:ln>
        </p:spPr>
      </p:cxnSp>
      <p:cxnSp>
        <p:nvCxnSpPr>
          <p:cNvPr id="56" name="AutoShape 145"/>
          <p:cNvCxnSpPr>
            <a:cxnSpLocks noChangeShapeType="1"/>
          </p:cNvCxnSpPr>
          <p:nvPr/>
        </p:nvCxnSpPr>
        <p:spPr bwMode="auto">
          <a:xfrm>
            <a:off x="5943600" y="22326600"/>
            <a:ext cx="914400" cy="1588"/>
          </a:xfrm>
          <a:prstGeom prst="straightConnector1">
            <a:avLst/>
          </a:prstGeom>
          <a:noFill/>
          <a:ln w="63500">
            <a:solidFill>
              <a:srgbClr val="00B050"/>
            </a:solidFill>
            <a:round/>
            <a:headEnd/>
            <a:tailEnd type="triangle" w="med" len="lg"/>
          </a:ln>
        </p:spPr>
      </p:cxnSp>
      <p:cxnSp>
        <p:nvCxnSpPr>
          <p:cNvPr id="57" name="AutoShape 145"/>
          <p:cNvCxnSpPr>
            <a:cxnSpLocks noChangeShapeType="1"/>
          </p:cNvCxnSpPr>
          <p:nvPr/>
        </p:nvCxnSpPr>
        <p:spPr bwMode="auto">
          <a:xfrm>
            <a:off x="5943600" y="23010812"/>
            <a:ext cx="914400" cy="1588"/>
          </a:xfrm>
          <a:prstGeom prst="straightConnector1">
            <a:avLst/>
          </a:prstGeom>
          <a:noFill/>
          <a:ln w="63500">
            <a:solidFill>
              <a:srgbClr val="00B050"/>
            </a:solidFill>
            <a:round/>
            <a:headEnd/>
            <a:tailEnd type="triangle" w="med" len="lg"/>
          </a:ln>
        </p:spPr>
      </p:cxnSp>
      <p:cxnSp>
        <p:nvCxnSpPr>
          <p:cNvPr id="58" name="AutoShape 145"/>
          <p:cNvCxnSpPr>
            <a:cxnSpLocks noChangeShapeType="1"/>
          </p:cNvCxnSpPr>
          <p:nvPr/>
        </p:nvCxnSpPr>
        <p:spPr bwMode="auto">
          <a:xfrm>
            <a:off x="5943600" y="24534812"/>
            <a:ext cx="914400" cy="1588"/>
          </a:xfrm>
          <a:prstGeom prst="straightConnector1">
            <a:avLst/>
          </a:prstGeom>
          <a:noFill/>
          <a:ln w="63500">
            <a:solidFill>
              <a:srgbClr val="00B050"/>
            </a:solidFill>
            <a:round/>
            <a:headEnd/>
            <a:tailEnd type="triangle" w="med" len="lg"/>
          </a:ln>
        </p:spPr>
      </p:cxnSp>
      <p:cxnSp>
        <p:nvCxnSpPr>
          <p:cNvPr id="59" name="AutoShape 145"/>
          <p:cNvCxnSpPr>
            <a:cxnSpLocks noChangeShapeType="1"/>
          </p:cNvCxnSpPr>
          <p:nvPr/>
        </p:nvCxnSpPr>
        <p:spPr bwMode="auto">
          <a:xfrm>
            <a:off x="5943600" y="25220612"/>
            <a:ext cx="914400" cy="1588"/>
          </a:xfrm>
          <a:prstGeom prst="straightConnector1">
            <a:avLst/>
          </a:prstGeom>
          <a:noFill/>
          <a:ln w="63500">
            <a:solidFill>
              <a:srgbClr val="00B050"/>
            </a:solidFill>
            <a:round/>
            <a:headEnd/>
            <a:tailEnd type="triangle" w="med" len="lg"/>
          </a:ln>
        </p:spPr>
      </p:cxnSp>
      <p:cxnSp>
        <p:nvCxnSpPr>
          <p:cNvPr id="60" name="AutoShape 145"/>
          <p:cNvCxnSpPr>
            <a:cxnSpLocks noChangeShapeType="1"/>
          </p:cNvCxnSpPr>
          <p:nvPr/>
        </p:nvCxnSpPr>
        <p:spPr bwMode="auto">
          <a:xfrm>
            <a:off x="5943600" y="25982612"/>
            <a:ext cx="914400" cy="1588"/>
          </a:xfrm>
          <a:prstGeom prst="straightConnector1">
            <a:avLst/>
          </a:prstGeom>
          <a:noFill/>
          <a:ln w="63500">
            <a:solidFill>
              <a:srgbClr val="00B050"/>
            </a:solidFill>
            <a:round/>
            <a:headEnd/>
            <a:tailEnd type="triangle" w="med" len="lg"/>
          </a:ln>
        </p:spPr>
      </p:cxnSp>
      <p:cxnSp>
        <p:nvCxnSpPr>
          <p:cNvPr id="61" name="AutoShape 145"/>
          <p:cNvCxnSpPr>
            <a:cxnSpLocks noChangeShapeType="1"/>
          </p:cNvCxnSpPr>
          <p:nvPr/>
        </p:nvCxnSpPr>
        <p:spPr bwMode="auto">
          <a:xfrm>
            <a:off x="5943600" y="26668412"/>
            <a:ext cx="914400" cy="1588"/>
          </a:xfrm>
          <a:prstGeom prst="straightConnector1">
            <a:avLst/>
          </a:prstGeom>
          <a:noFill/>
          <a:ln w="63500">
            <a:solidFill>
              <a:srgbClr val="00B050"/>
            </a:solidFill>
            <a:round/>
            <a:headEnd/>
            <a:tailEnd type="triangle" w="med" len="lg"/>
          </a:ln>
        </p:spPr>
      </p:cxnSp>
      <p:sp>
        <p:nvSpPr>
          <p:cNvPr id="62" name="Rectangle 61"/>
          <p:cNvSpPr/>
          <p:nvPr/>
        </p:nvSpPr>
        <p:spPr>
          <a:xfrm>
            <a:off x="17068800" y="16840200"/>
            <a:ext cx="2133600" cy="762000"/>
          </a:xfrm>
          <a:prstGeom prst="rect">
            <a:avLst/>
          </a:prstGeom>
          <a:solidFill>
            <a:srgbClr val="00B05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t" anchorCtr="0"/>
          <a:lstStyle/>
          <a:p>
            <a:pPr>
              <a:buNone/>
            </a:pPr>
            <a:r>
              <a:rPr lang="en-US" sz="4000" dirty="0" smtClean="0"/>
              <a:t>180,000</a:t>
            </a:r>
          </a:p>
        </p:txBody>
      </p:sp>
      <p:sp>
        <p:nvSpPr>
          <p:cNvPr id="63" name="Rectangle 62"/>
          <p:cNvSpPr/>
          <p:nvPr/>
        </p:nvSpPr>
        <p:spPr>
          <a:xfrm>
            <a:off x="12954000" y="23393400"/>
            <a:ext cx="2819400" cy="16002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 anchorCtr="0"/>
          <a:lstStyle/>
          <a:p>
            <a:pPr>
              <a:buNone/>
            </a:pPr>
            <a:r>
              <a:rPr lang="en-US" sz="4000" dirty="0" smtClean="0"/>
              <a:t>C; ...</a:t>
            </a:r>
          </a:p>
          <a:p>
            <a:pPr>
              <a:buNone/>
            </a:pPr>
            <a:r>
              <a:rPr lang="en-US" sz="4000" dirty="0" smtClean="0"/>
              <a:t>...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14020800" y="25527000"/>
            <a:ext cx="61266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4000" dirty="0" smtClean="0">
                <a:latin typeface="+mn-lt"/>
              </a:rPr>
              <a:t>...</a:t>
            </a:r>
            <a:endParaRPr lang="en-US" sz="4000" dirty="0">
              <a:latin typeface="+mn-lt"/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17068800" y="18288000"/>
            <a:ext cx="2133600" cy="762000"/>
          </a:xfrm>
          <a:prstGeom prst="rect">
            <a:avLst/>
          </a:prstGeom>
          <a:solidFill>
            <a:srgbClr val="FF000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t" anchorCtr="0"/>
          <a:lstStyle/>
          <a:p>
            <a:pPr>
              <a:buNone/>
            </a:pPr>
            <a:r>
              <a:rPr lang="en-US" sz="4000" dirty="0" smtClean="0"/>
              <a:t>165,000</a:t>
            </a:r>
          </a:p>
        </p:txBody>
      </p:sp>
      <p:cxnSp>
        <p:nvCxnSpPr>
          <p:cNvPr id="72" name="AutoShape 145"/>
          <p:cNvCxnSpPr>
            <a:cxnSpLocks noChangeShapeType="1"/>
            <a:endCxn id="62" idx="1"/>
          </p:cNvCxnSpPr>
          <p:nvPr/>
        </p:nvCxnSpPr>
        <p:spPr bwMode="auto">
          <a:xfrm>
            <a:off x="15697200" y="17221200"/>
            <a:ext cx="1371600" cy="1588"/>
          </a:xfrm>
          <a:prstGeom prst="straightConnector1">
            <a:avLst/>
          </a:prstGeom>
          <a:noFill/>
          <a:ln w="63500">
            <a:solidFill>
              <a:srgbClr val="00B050"/>
            </a:solidFill>
            <a:round/>
            <a:headEnd/>
            <a:tailEnd type="triangle" w="med" len="lg"/>
          </a:ln>
        </p:spPr>
      </p:cxnSp>
      <p:cxnSp>
        <p:nvCxnSpPr>
          <p:cNvPr id="74" name="AutoShape 145"/>
          <p:cNvCxnSpPr>
            <a:cxnSpLocks noChangeShapeType="1"/>
          </p:cNvCxnSpPr>
          <p:nvPr/>
        </p:nvCxnSpPr>
        <p:spPr bwMode="auto">
          <a:xfrm rot="16200000" flipH="1">
            <a:off x="15659100" y="17259300"/>
            <a:ext cx="1371600" cy="1295400"/>
          </a:xfrm>
          <a:prstGeom prst="straightConnector1">
            <a:avLst/>
          </a:prstGeom>
          <a:noFill/>
          <a:ln w="63500">
            <a:solidFill>
              <a:srgbClr val="FF0000"/>
            </a:solidFill>
            <a:prstDash val="dash"/>
            <a:round/>
            <a:headEnd/>
            <a:tailEnd type="triangle" w="med" len="lg"/>
          </a:ln>
        </p:spPr>
      </p:cxnSp>
      <p:sp>
        <p:nvSpPr>
          <p:cNvPr id="79" name="TextBox 78"/>
          <p:cNvSpPr txBox="1"/>
          <p:nvPr/>
        </p:nvSpPr>
        <p:spPr>
          <a:xfrm>
            <a:off x="1428246" y="14097000"/>
            <a:ext cx="246574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4000" b="1" i="1" dirty="0" smtClean="0">
                <a:latin typeface="+mn-lt"/>
              </a:rPr>
              <a:t>Example:</a:t>
            </a:r>
            <a:endParaRPr lang="en-US" sz="4000" b="1" i="1" dirty="0">
              <a:latin typeface="+mn-lt"/>
            </a:endParaRPr>
          </a:p>
        </p:txBody>
      </p:sp>
      <p:cxnSp>
        <p:nvCxnSpPr>
          <p:cNvPr id="48" name="AutoShape 145"/>
          <p:cNvCxnSpPr>
            <a:cxnSpLocks noChangeShapeType="1"/>
          </p:cNvCxnSpPr>
          <p:nvPr/>
        </p:nvCxnSpPr>
        <p:spPr bwMode="auto">
          <a:xfrm rot="5400000" flipH="1" flipV="1">
            <a:off x="9105900" y="19164300"/>
            <a:ext cx="4343400" cy="3352800"/>
          </a:xfrm>
          <a:prstGeom prst="straightConnector1">
            <a:avLst/>
          </a:prstGeom>
          <a:noFill/>
          <a:ln w="63500">
            <a:solidFill>
              <a:srgbClr val="00B050"/>
            </a:solidFill>
            <a:round/>
            <a:headEnd/>
            <a:tailEnd type="triangle" w="med" len="lg"/>
          </a:ln>
        </p:spPr>
      </p:cxnSp>
      <p:cxnSp>
        <p:nvCxnSpPr>
          <p:cNvPr id="50" name="AutoShape 145"/>
          <p:cNvCxnSpPr>
            <a:cxnSpLocks noChangeShapeType="1"/>
          </p:cNvCxnSpPr>
          <p:nvPr/>
        </p:nvCxnSpPr>
        <p:spPr bwMode="auto">
          <a:xfrm rot="5400000" flipH="1" flipV="1">
            <a:off x="8001000" y="21031200"/>
            <a:ext cx="6553200" cy="3352800"/>
          </a:xfrm>
          <a:prstGeom prst="straightConnector1">
            <a:avLst/>
          </a:prstGeom>
          <a:noFill/>
          <a:ln w="63500">
            <a:solidFill>
              <a:srgbClr val="00B050"/>
            </a:solidFill>
            <a:round/>
            <a:headEnd/>
            <a:tailEnd type="triangle" w="med" len="lg"/>
          </a:ln>
        </p:spPr>
      </p:cxnSp>
      <p:cxnSp>
        <p:nvCxnSpPr>
          <p:cNvPr id="69" name="AutoShape 145"/>
          <p:cNvCxnSpPr>
            <a:cxnSpLocks noChangeShapeType="1"/>
          </p:cNvCxnSpPr>
          <p:nvPr/>
        </p:nvCxnSpPr>
        <p:spPr bwMode="auto">
          <a:xfrm rot="5400000" flipH="1" flipV="1">
            <a:off x="7124700" y="20078700"/>
            <a:ext cx="8305800" cy="3352800"/>
          </a:xfrm>
          <a:prstGeom prst="straightConnector1">
            <a:avLst/>
          </a:prstGeom>
          <a:noFill/>
          <a:ln w="63500">
            <a:solidFill>
              <a:srgbClr val="FF0000"/>
            </a:solidFill>
            <a:prstDash val="dash"/>
            <a:round/>
            <a:headEnd/>
            <a:tailEnd type="triangle" w="med" len="lg"/>
          </a:ln>
        </p:spPr>
      </p:cxnSp>
      <p:sp>
        <p:nvSpPr>
          <p:cNvPr id="68" name="8-Point Star 67"/>
          <p:cNvSpPr/>
          <p:nvPr/>
        </p:nvSpPr>
        <p:spPr bwMode="auto">
          <a:xfrm>
            <a:off x="9982200" y="23164800"/>
            <a:ext cx="1295400" cy="1219200"/>
          </a:xfrm>
          <a:prstGeom prst="star8">
            <a:avLst/>
          </a:prstGeom>
          <a:ln>
            <a:headEnd type="none" w="med" len="med"/>
            <a:tailEnd type="stealth" w="med" len="med"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horz" wrap="square" lIns="91430" tIns="45715" rIns="91430" bIns="45715" numCol="1" rtlCol="0" anchor="t" anchorCtr="0" compatLnSpc="1">
            <a:prstTxWarp prst="textNoShape">
              <a:avLst/>
            </a:prstTxWarp>
          </a:bodyPr>
          <a:lstStyle/>
          <a:p>
            <a:pPr marL="173019" indent="-173019" algn="ctr" defTabSz="3657193">
              <a:buNone/>
            </a:pPr>
            <a:r>
              <a:rPr lang="en-US" sz="4400" dirty="0" smtClean="0"/>
              <a:t>?</a:t>
            </a:r>
            <a:endParaRPr lang="en-US" sz="4400" dirty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12954000" y="21259800"/>
            <a:ext cx="2819400" cy="16002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 anchorCtr="0"/>
          <a:lstStyle/>
          <a:p>
            <a:pPr>
              <a:buNone/>
            </a:pPr>
            <a:r>
              <a:rPr lang="en-US" sz="4000" dirty="0" smtClean="0"/>
              <a:t>B; ...</a:t>
            </a:r>
          </a:p>
          <a:p>
            <a:pPr>
              <a:buNone/>
            </a:pPr>
            <a:r>
              <a:rPr lang="en-US" sz="4000" dirty="0" smtClean="0"/>
              <a:t>...</a:t>
            </a:r>
          </a:p>
        </p:txBody>
      </p:sp>
      <p:sp>
        <p:nvSpPr>
          <p:cNvPr id="47" name="Cloud Callout 46"/>
          <p:cNvSpPr/>
          <p:nvPr/>
        </p:nvSpPr>
        <p:spPr bwMode="auto">
          <a:xfrm>
            <a:off x="457200" y="1981200"/>
            <a:ext cx="9220200" cy="3429000"/>
          </a:xfrm>
          <a:prstGeom prst="cloudCallout">
            <a:avLst>
              <a:gd name="adj1" fmla="val -330"/>
              <a:gd name="adj2" fmla="val 88168"/>
            </a:avLst>
          </a:prstGeom>
          <a:ln>
            <a:headEnd type="none" w="med" len="med"/>
            <a:tailEnd type="stealth" w="med" len="med"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173038" marR="0" indent="-173038" algn="ctr" defTabSz="36576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0000"/>
              <a:buNone/>
              <a:tabLst/>
            </a:pPr>
            <a:r>
              <a:rPr kumimoji="0" lang="en-US" sz="5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MapReduce</a:t>
            </a:r>
            <a:r>
              <a:rPr kumimoji="0" lang="en-US" sz="5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 = New programming model</a:t>
            </a:r>
          </a:p>
        </p:txBody>
      </p:sp>
      <p:sp>
        <p:nvSpPr>
          <p:cNvPr id="65" name="Cloud Callout 64"/>
          <p:cNvSpPr/>
          <p:nvPr/>
        </p:nvSpPr>
        <p:spPr bwMode="auto">
          <a:xfrm>
            <a:off x="31394400" y="4038600"/>
            <a:ext cx="10134600" cy="3124200"/>
          </a:xfrm>
          <a:prstGeom prst="cloudCallout">
            <a:avLst>
              <a:gd name="adj1" fmla="val -517"/>
              <a:gd name="adj2" fmla="val 95176"/>
            </a:avLst>
          </a:prstGeom>
          <a:ln>
            <a:headEnd type="none" w="med" len="med"/>
            <a:tailEnd type="stealth" w="med" len="med"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173038" marR="0" indent="-173038" algn="ctr" defTabSz="36576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0000"/>
              <a:buNone/>
              <a:tabLst/>
            </a:pPr>
            <a:r>
              <a:rPr lang="en-US" sz="5400" dirty="0" smtClean="0">
                <a:solidFill>
                  <a:schemeClr val="tx1"/>
                </a:solidFill>
                <a:latin typeface="Arial" charset="0"/>
              </a:rPr>
              <a:t>New programming model </a:t>
            </a:r>
            <a:r>
              <a:rPr lang="en-US" sz="5400" dirty="0" smtClean="0">
                <a:solidFill>
                  <a:schemeClr val="tx1"/>
                </a:solidFill>
                <a:latin typeface="Arial" charset="0"/>
                <a:sym typeface="Wingdings" pitchFamily="2" charset="2"/>
              </a:rPr>
              <a:t> </a:t>
            </a:r>
            <a:r>
              <a:rPr kumimoji="0" lang="en-US" sz="5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New bugs</a:t>
            </a:r>
          </a:p>
        </p:txBody>
      </p:sp>
      <p:sp>
        <p:nvSpPr>
          <p:cNvPr id="7" name="Rounded Rectangular Callout 6"/>
          <p:cNvSpPr/>
          <p:nvPr/>
        </p:nvSpPr>
        <p:spPr bwMode="auto">
          <a:xfrm>
            <a:off x="24079200" y="8305800"/>
            <a:ext cx="12039600" cy="2590800"/>
          </a:xfrm>
          <a:prstGeom prst="wedgeRoundRectCallout">
            <a:avLst>
              <a:gd name="adj1" fmla="val -53381"/>
              <a:gd name="adj2" fmla="val 20362"/>
              <a:gd name="adj3" fmla="val 16667"/>
            </a:avLst>
          </a:prstGeom>
          <a:ln>
            <a:headEnd type="none" w="med" len="med"/>
            <a:tailEnd type="stealth" w="med" len="med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173038" indent="-173038" defTabSz="3657600">
              <a:buNone/>
            </a:pPr>
            <a:r>
              <a:rPr lang="en-US" sz="4800" dirty="0" smtClean="0"/>
              <a:t>Q: For the same input: </a:t>
            </a:r>
            <a:r>
              <a:rPr lang="en-US" sz="4800" b="1" dirty="0" smtClean="0"/>
              <a:t>Will your program always return the same result? </a:t>
            </a:r>
            <a:br>
              <a:rPr lang="en-US" sz="4800" b="1" dirty="0" smtClean="0"/>
            </a:br>
            <a:r>
              <a:rPr lang="en-US" sz="4800" dirty="0" smtClean="0"/>
              <a:t>A:</a:t>
            </a:r>
            <a:r>
              <a:rPr lang="en-US" sz="4800" b="1" dirty="0" smtClean="0"/>
              <a:t> </a:t>
            </a:r>
            <a:r>
              <a:rPr lang="en-US" sz="4800" dirty="0" smtClean="0"/>
              <a:t>No!</a:t>
            </a:r>
          </a:p>
        </p:txBody>
      </p:sp>
      <p:sp>
        <p:nvSpPr>
          <p:cNvPr id="6" name="Rounded Rectangular Callout 5"/>
          <p:cNvSpPr/>
          <p:nvPr/>
        </p:nvSpPr>
        <p:spPr bwMode="auto">
          <a:xfrm>
            <a:off x="2438400" y="6858000"/>
            <a:ext cx="11125200" cy="2057400"/>
          </a:xfrm>
          <a:prstGeom prst="wedgeRoundRectCallout">
            <a:avLst>
              <a:gd name="adj1" fmla="val 53353"/>
              <a:gd name="adj2" fmla="val -23374"/>
              <a:gd name="adj3" fmla="val 16667"/>
            </a:avLst>
          </a:prstGeom>
          <a:ln>
            <a:headEnd type="none" w="med" len="med"/>
            <a:tailEnd type="stealth" w="med" len="med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173038" marR="0" indent="-173038" algn="ctr" defTabSz="36576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0000"/>
              <a:buNone/>
              <a:tabLst/>
            </a:pPr>
            <a:r>
              <a:rPr lang="en-US" sz="4800" dirty="0" smtClean="0"/>
              <a:t>I just implemented this lovely piece of </a:t>
            </a:r>
            <a:r>
              <a:rPr lang="en-US" sz="4800" dirty="0" err="1" smtClean="0"/>
              <a:t>MapReduce</a:t>
            </a:r>
            <a:r>
              <a:rPr lang="en-US" sz="4800" dirty="0" smtClean="0"/>
              <a:t> code. Life is great </a:t>
            </a:r>
            <a:r>
              <a:rPr lang="en-US" sz="4800" dirty="0" smtClean="0">
                <a:sym typeface="Wingdings" pitchFamily="2" charset="2"/>
              </a:rPr>
              <a:t></a:t>
            </a:r>
            <a:endParaRPr kumimoji="0" lang="en-US" sz="48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20345400" y="14097000"/>
            <a:ext cx="1723099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4000" b="1" i="1" dirty="0" err="1" smtClean="0">
                <a:latin typeface="+mn-lt"/>
              </a:rPr>
              <a:t>MapReduce</a:t>
            </a:r>
            <a:r>
              <a:rPr lang="en-US" sz="4000" b="1" i="1" dirty="0" smtClean="0">
                <a:latin typeface="+mn-lt"/>
              </a:rPr>
              <a:t> programs have to satisfy certain Correctness Conditions:</a:t>
            </a:r>
            <a:endParaRPr lang="en-US" sz="4000" b="1" i="1" dirty="0">
              <a:latin typeface="+mn-lt"/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21481109" y="14989314"/>
            <a:ext cx="16618891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4000" dirty="0" smtClean="0">
                <a:latin typeface="+mn-lt"/>
              </a:rPr>
              <a:t>For example: Reduce must not rely on a particular order of input values:</a:t>
            </a:r>
          </a:p>
          <a:p>
            <a:pPr>
              <a:buNone/>
            </a:pPr>
            <a:r>
              <a:rPr lang="en-US" sz="4000" dirty="0" smtClean="0">
                <a:latin typeface="+mn-lt"/>
              </a:rPr>
              <a:t>For each input list of values L, for each permutation P:</a:t>
            </a:r>
            <a:br>
              <a:rPr lang="en-US" sz="4000" dirty="0" smtClean="0">
                <a:latin typeface="+mn-lt"/>
              </a:rPr>
            </a:br>
            <a:r>
              <a:rPr lang="en-US" sz="4000" dirty="0" smtClean="0">
                <a:latin typeface="+mn-lt"/>
              </a:rPr>
              <a:t>	</a:t>
            </a:r>
            <a:r>
              <a:rPr lang="en-US" sz="4000" b="1" dirty="0" smtClean="0">
                <a:latin typeface="+mn-lt"/>
              </a:rPr>
              <a:t>reduce(key, L) == reduce(key, P(L))</a:t>
            </a:r>
          </a:p>
        </p:txBody>
      </p:sp>
      <p:sp>
        <p:nvSpPr>
          <p:cNvPr id="73" name="TextBox 72"/>
          <p:cNvSpPr txBox="1"/>
          <p:nvPr/>
        </p:nvSpPr>
        <p:spPr>
          <a:xfrm>
            <a:off x="20345400" y="17373600"/>
            <a:ext cx="363432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4000" b="1" i="1" dirty="0" smtClean="0">
                <a:latin typeface="+mn-lt"/>
              </a:rPr>
              <a:t>Observations:</a:t>
            </a:r>
            <a:endParaRPr lang="en-US" sz="4000" b="1" i="1" dirty="0">
              <a:latin typeface="+mn-lt"/>
            </a:endParaRPr>
          </a:p>
        </p:txBody>
      </p:sp>
      <p:sp>
        <p:nvSpPr>
          <p:cNvPr id="75" name="TextBox 74"/>
          <p:cNvSpPr txBox="1"/>
          <p:nvPr/>
        </p:nvSpPr>
        <p:spPr>
          <a:xfrm>
            <a:off x="21488400" y="18288000"/>
            <a:ext cx="181356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4000" dirty="0" err="1" smtClean="0">
                <a:latin typeface="+mn-lt"/>
              </a:rPr>
              <a:t>MapReduce</a:t>
            </a:r>
            <a:r>
              <a:rPr lang="en-US" sz="4000" dirty="0" smtClean="0">
                <a:latin typeface="+mn-lt"/>
              </a:rPr>
              <a:t> programs are small, have little control-flow, few execution paths</a:t>
            </a:r>
          </a:p>
          <a:p>
            <a:pPr>
              <a:buNone/>
            </a:pPr>
            <a:r>
              <a:rPr lang="en-US" sz="4000" dirty="0" smtClean="0">
                <a:latin typeface="+mn-lt"/>
              </a:rPr>
              <a:t>Dynamic symbolic execution systematically explores execution paths, precisely</a:t>
            </a:r>
          </a:p>
        </p:txBody>
      </p:sp>
      <p:sp>
        <p:nvSpPr>
          <p:cNvPr id="76" name="TextBox 75"/>
          <p:cNvSpPr txBox="1"/>
          <p:nvPr/>
        </p:nvSpPr>
        <p:spPr>
          <a:xfrm>
            <a:off x="20345400" y="20118050"/>
            <a:ext cx="274786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4000" b="1" i="1" dirty="0" smtClean="0">
                <a:latin typeface="+mn-lt"/>
              </a:rPr>
              <a:t>Approach:</a:t>
            </a:r>
            <a:endParaRPr lang="en-US" sz="4000" b="1" i="1" dirty="0">
              <a:latin typeface="+mn-lt"/>
            </a:endParaRPr>
          </a:p>
        </p:txBody>
      </p:sp>
      <p:sp>
        <p:nvSpPr>
          <p:cNvPr id="78" name="TextBox 77"/>
          <p:cNvSpPr txBox="1"/>
          <p:nvPr/>
        </p:nvSpPr>
        <p:spPr>
          <a:xfrm>
            <a:off x="21488400" y="21032450"/>
            <a:ext cx="17907000" cy="66171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>
                <a:latin typeface="+mn-lt"/>
              </a:rPr>
              <a:t>Derive path condition, return value, store in indexed execution tree</a:t>
            </a:r>
          </a:p>
          <a:p>
            <a:pPr marL="1200099" lvl="1" indent="-742950"/>
            <a:r>
              <a:rPr lang="en-US" sz="4000" dirty="0" smtClean="0">
                <a:latin typeface="+mn-lt"/>
              </a:rPr>
              <a:t>Index leaf nodes by length of input list </a:t>
            </a:r>
          </a:p>
          <a:p>
            <a:pPr marL="1200099" lvl="1" indent="-742950"/>
            <a:r>
              <a:rPr lang="en-US" sz="4000" dirty="0" err="1" smtClean="0">
                <a:latin typeface="+mn-lt"/>
              </a:rPr>
              <a:t>SiblingPath</a:t>
            </a:r>
            <a:r>
              <a:rPr lang="en-US" sz="4000" dirty="0" smtClean="0">
                <a:latin typeface="+mn-lt"/>
              </a:rPr>
              <a:t>: Triggered by input list of same length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>
                <a:latin typeface="+mn-lt"/>
              </a:rPr>
              <a:t>Encode potential violation of correctness condition in constraint system</a:t>
            </a:r>
          </a:p>
          <a:p>
            <a:pPr marL="1200099" lvl="1" indent="-742950"/>
            <a:r>
              <a:rPr lang="nn-NO" sz="4000" dirty="0" smtClean="0">
                <a:latin typeface="+mn-lt"/>
              </a:rPr>
              <a:t>Encode as variables: L = (L[0], L[1], ..); P(L) = (L[p[0]], L[p[1]], ..)</a:t>
            </a:r>
          </a:p>
          <a:p>
            <a:pPr marL="1200099" lvl="1" indent="-742950"/>
            <a:r>
              <a:rPr lang="en-US" sz="4000" dirty="0" smtClean="0">
                <a:latin typeface="+mn-lt"/>
              </a:rPr>
              <a:t>Assert </a:t>
            </a:r>
            <a:r>
              <a:rPr lang="en-US" sz="4000" dirty="0" err="1" smtClean="0">
                <a:latin typeface="+mn-lt"/>
              </a:rPr>
              <a:t>PathCond</a:t>
            </a:r>
            <a:r>
              <a:rPr lang="en-US" sz="4000" dirty="0" smtClean="0">
                <a:latin typeface="+mn-lt"/>
              </a:rPr>
              <a:t>; Assert </a:t>
            </a:r>
            <a:r>
              <a:rPr lang="en-US" sz="4000" dirty="0" err="1" smtClean="0">
                <a:latin typeface="+mn-lt"/>
              </a:rPr>
              <a:t>SubstituteIndices</a:t>
            </a:r>
            <a:r>
              <a:rPr lang="en-US" sz="4000" dirty="0" smtClean="0">
                <a:latin typeface="+mn-lt"/>
              </a:rPr>
              <a:t>(</a:t>
            </a:r>
            <a:r>
              <a:rPr lang="en-US" sz="4000" dirty="0" err="1" smtClean="0">
                <a:latin typeface="+mn-lt"/>
              </a:rPr>
              <a:t>SiblingPath</a:t>
            </a:r>
            <a:r>
              <a:rPr lang="en-US" sz="4000" dirty="0" smtClean="0">
                <a:latin typeface="+mn-lt"/>
              </a:rPr>
              <a:t>, Permutation);</a:t>
            </a:r>
          </a:p>
          <a:p>
            <a:pPr marL="1200099" lvl="1" indent="-742950"/>
            <a:r>
              <a:rPr lang="en-US" sz="4000" b="1" dirty="0" smtClean="0">
                <a:latin typeface="+mn-lt"/>
              </a:rPr>
              <a:t>Assert Result ≠ </a:t>
            </a:r>
            <a:r>
              <a:rPr lang="en-US" sz="4000" b="1" dirty="0" err="1" smtClean="0">
                <a:latin typeface="+mn-lt"/>
              </a:rPr>
              <a:t>SubstituteIndices</a:t>
            </a:r>
            <a:r>
              <a:rPr lang="en-US" sz="4000" b="1" dirty="0" smtClean="0">
                <a:latin typeface="+mn-lt"/>
              </a:rPr>
              <a:t>(</a:t>
            </a:r>
            <a:r>
              <a:rPr lang="en-US" sz="4000" b="1" dirty="0" err="1" smtClean="0">
                <a:latin typeface="+mn-lt"/>
              </a:rPr>
              <a:t>SiblingResult</a:t>
            </a:r>
            <a:r>
              <a:rPr lang="en-US" sz="4000" b="1" dirty="0" smtClean="0">
                <a:latin typeface="+mn-lt"/>
              </a:rPr>
              <a:t>, </a:t>
            </a:r>
            <a:r>
              <a:rPr lang="en-US" sz="4000" b="1" dirty="0" smtClean="0"/>
              <a:t>Permutation</a:t>
            </a:r>
            <a:r>
              <a:rPr lang="en-US" sz="4000" b="1" dirty="0" smtClean="0">
                <a:latin typeface="+mn-lt"/>
              </a:rPr>
              <a:t>);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>
                <a:latin typeface="+mn-lt"/>
              </a:rPr>
              <a:t>Infer </a:t>
            </a:r>
            <a:r>
              <a:rPr lang="en-US" sz="4000" dirty="0" smtClean="0"/>
              <a:t>input values L and permutation P with </a:t>
            </a:r>
            <a:r>
              <a:rPr lang="en-US" sz="4000" dirty="0" smtClean="0">
                <a:latin typeface="+mn-lt"/>
              </a:rPr>
              <a:t>off-the-shelf constraint solver</a:t>
            </a:r>
          </a:p>
          <a:p>
            <a:pPr marL="1200099" lvl="1" indent="-742950"/>
            <a:r>
              <a:rPr lang="en-US" sz="4000" smtClean="0">
                <a:latin typeface="+mn-lt"/>
              </a:rPr>
              <a:t>Convert solution to </a:t>
            </a:r>
            <a:r>
              <a:rPr lang="en-US" sz="4000" dirty="0" smtClean="0">
                <a:latin typeface="+mn-lt"/>
              </a:rPr>
              <a:t>test case, run, confirm violation</a:t>
            </a:r>
          </a:p>
        </p:txBody>
      </p:sp>
      <p:cxnSp>
        <p:nvCxnSpPr>
          <p:cNvPr id="81" name="AutoShape 145"/>
          <p:cNvCxnSpPr>
            <a:cxnSpLocks noChangeShapeType="1"/>
            <a:endCxn id="62" idx="1"/>
          </p:cNvCxnSpPr>
          <p:nvPr/>
        </p:nvCxnSpPr>
        <p:spPr bwMode="auto">
          <a:xfrm flipV="1">
            <a:off x="15697200" y="17221200"/>
            <a:ext cx="1371600" cy="685800"/>
          </a:xfrm>
          <a:prstGeom prst="straightConnector1">
            <a:avLst/>
          </a:prstGeom>
          <a:noFill/>
          <a:ln w="63500">
            <a:solidFill>
              <a:srgbClr val="00B050"/>
            </a:solidFill>
            <a:round/>
            <a:headEnd/>
            <a:tailEnd type="triangle" w="med" len="lg"/>
          </a:ln>
        </p:spPr>
      </p:cxnSp>
      <p:cxnSp>
        <p:nvCxnSpPr>
          <p:cNvPr id="85" name="AutoShape 145"/>
          <p:cNvCxnSpPr>
            <a:cxnSpLocks noChangeShapeType="1"/>
            <a:endCxn id="62" idx="1"/>
          </p:cNvCxnSpPr>
          <p:nvPr/>
        </p:nvCxnSpPr>
        <p:spPr bwMode="auto">
          <a:xfrm rot="5400000" flipH="1" flipV="1">
            <a:off x="15697200" y="17221200"/>
            <a:ext cx="1371600" cy="1371600"/>
          </a:xfrm>
          <a:prstGeom prst="straightConnector1">
            <a:avLst/>
          </a:prstGeom>
          <a:noFill/>
          <a:ln w="63500">
            <a:solidFill>
              <a:srgbClr val="00B050"/>
            </a:solidFill>
            <a:round/>
            <a:headEnd/>
            <a:tailEnd type="triangle" w="med" len="lg"/>
          </a:ln>
        </p:spPr>
      </p:cxnSp>
      <p:sp>
        <p:nvSpPr>
          <p:cNvPr id="91" name="TextBox 90"/>
          <p:cNvSpPr txBox="1"/>
          <p:nvPr/>
        </p:nvSpPr>
        <p:spPr>
          <a:xfrm>
            <a:off x="17751532" y="21542514"/>
            <a:ext cx="61266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4000" dirty="0" smtClean="0">
                <a:latin typeface="+mn-lt"/>
              </a:rPr>
              <a:t>...</a:t>
            </a:r>
            <a:endParaRPr lang="en-US" sz="4000" dirty="0">
              <a:latin typeface="+mn-lt"/>
            </a:endParaRPr>
          </a:p>
        </p:txBody>
      </p:sp>
      <p:cxnSp>
        <p:nvCxnSpPr>
          <p:cNvPr id="92" name="AutoShape 145"/>
          <p:cNvCxnSpPr>
            <a:cxnSpLocks noChangeShapeType="1"/>
            <a:endCxn id="71" idx="1"/>
          </p:cNvCxnSpPr>
          <p:nvPr/>
        </p:nvCxnSpPr>
        <p:spPr bwMode="auto">
          <a:xfrm>
            <a:off x="15697200" y="17830800"/>
            <a:ext cx="1371600" cy="838200"/>
          </a:xfrm>
          <a:prstGeom prst="straightConnector1">
            <a:avLst/>
          </a:prstGeom>
          <a:noFill/>
          <a:ln w="63500">
            <a:solidFill>
              <a:srgbClr val="FF0000"/>
            </a:solidFill>
            <a:prstDash val="dash"/>
            <a:round/>
            <a:headEnd/>
            <a:tailEnd type="triangle" w="med" len="lg"/>
          </a:ln>
        </p:spPr>
      </p:cxnSp>
      <p:cxnSp>
        <p:nvCxnSpPr>
          <p:cNvPr id="96" name="AutoShape 145"/>
          <p:cNvCxnSpPr>
            <a:cxnSpLocks noChangeShapeType="1"/>
            <a:endCxn id="71" idx="1"/>
          </p:cNvCxnSpPr>
          <p:nvPr/>
        </p:nvCxnSpPr>
        <p:spPr bwMode="auto">
          <a:xfrm>
            <a:off x="15621000" y="18669000"/>
            <a:ext cx="1447800" cy="1588"/>
          </a:xfrm>
          <a:prstGeom prst="straightConnector1">
            <a:avLst/>
          </a:prstGeom>
          <a:noFill/>
          <a:ln w="63500">
            <a:solidFill>
              <a:srgbClr val="FF0000"/>
            </a:solidFill>
            <a:prstDash val="dash"/>
            <a:round/>
            <a:headEnd/>
            <a:tailEnd type="triangle" w="med" len="lg"/>
          </a:ln>
        </p:spPr>
      </p:cxnSp>
      <p:pic>
        <p:nvPicPr>
          <p:cNvPr id="1026" name="Picture 2" descr="C:\Documents and Settings\Christoph\Local Settings\Temporary Internet Files\Content.IE5\HXWRN1Z2\MC900195114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0" y="9230862"/>
            <a:ext cx="5638800" cy="4380270"/>
          </a:xfrm>
          <a:prstGeom prst="rect">
            <a:avLst/>
          </a:prstGeom>
          <a:noFill/>
        </p:spPr>
      </p:pic>
      <p:pic>
        <p:nvPicPr>
          <p:cNvPr id="1029" name="Picture 5" descr="C:\Documents and Settings\Christoph\Local Settings\Temporary Internet Files\Content.IE5\1TJXB1LI\MC900200017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3932906" y="8994817"/>
            <a:ext cx="7672294" cy="5006892"/>
          </a:xfrm>
          <a:prstGeom prst="rect">
            <a:avLst/>
          </a:prstGeom>
          <a:noFill/>
        </p:spPr>
      </p:pic>
      <p:sp>
        <p:nvSpPr>
          <p:cNvPr id="80" name="Rounded Rectangular Callout 79"/>
          <p:cNvSpPr/>
          <p:nvPr/>
        </p:nvSpPr>
        <p:spPr bwMode="auto">
          <a:xfrm>
            <a:off x="5943600" y="27432000"/>
            <a:ext cx="8915400" cy="1905000"/>
          </a:xfrm>
          <a:prstGeom prst="wedgeRoundRectCallout">
            <a:avLst>
              <a:gd name="adj1" fmla="val 5956"/>
              <a:gd name="adj2" fmla="val -212347"/>
              <a:gd name="adj3" fmla="val 16667"/>
            </a:avLst>
          </a:prstGeom>
          <a:ln>
            <a:headEnd type="none" w="med" len="med"/>
            <a:tailEnd type="stealth" w="med" len="med"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173038" indent="-173038" defTabSz="3657600">
              <a:buNone/>
            </a:pPr>
            <a:r>
              <a:rPr lang="en-US" sz="4800" dirty="0" smtClean="0"/>
              <a:t>Values may arrive in any order, depending on network, etc.</a:t>
            </a:r>
            <a:endParaRPr lang="en-US" sz="48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bian GT1">
  <a:themeElements>
    <a:clrScheme name="Fabian GT1 2">
      <a:dk1>
        <a:srgbClr val="000000"/>
      </a:dk1>
      <a:lt1>
        <a:srgbClr val="FFFFFF"/>
      </a:lt1>
      <a:dk2>
        <a:srgbClr val="003366"/>
      </a:dk2>
      <a:lt2>
        <a:srgbClr val="5490A8"/>
      </a:lt2>
      <a:accent1>
        <a:srgbClr val="0099CC"/>
      </a:accent1>
      <a:accent2>
        <a:srgbClr val="3366CC"/>
      </a:accent2>
      <a:accent3>
        <a:srgbClr val="FFFFFF"/>
      </a:accent3>
      <a:accent4>
        <a:srgbClr val="000000"/>
      </a:accent4>
      <a:accent5>
        <a:srgbClr val="AACAE2"/>
      </a:accent5>
      <a:accent6>
        <a:srgbClr val="2D5CB9"/>
      </a:accent6>
      <a:hlink>
        <a:srgbClr val="99CCFF"/>
      </a:hlink>
      <a:folHlink>
        <a:srgbClr val="E1E1B7"/>
      </a:folHlink>
    </a:clrScheme>
    <a:fontScheme name="Fabian GT1">
      <a:majorFont>
        <a:latin typeface="Tahom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76200" cap="flat" cmpd="sng" algn="ctr">
          <a:solidFill>
            <a:schemeClr val="tx1"/>
          </a:solidFill>
          <a:prstDash val="solid"/>
          <a:round/>
          <a:headEnd type="none" w="med" len="med"/>
          <a:tailEnd type="stealth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173038" marR="0" indent="-173038" algn="l" defTabSz="36576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tx1"/>
          </a:buClr>
          <a:buSzPct val="80000"/>
          <a:buFontTx/>
          <a:buChar char="•"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76200" cap="flat" cmpd="sng" algn="ctr">
          <a:solidFill>
            <a:schemeClr val="tx1"/>
          </a:solidFill>
          <a:prstDash val="solid"/>
          <a:round/>
          <a:headEnd type="none" w="med" len="med"/>
          <a:tailEnd type="stealth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173038" marR="0" indent="-173038" algn="l" defTabSz="36576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tx1"/>
          </a:buClr>
          <a:buSzPct val="80000"/>
          <a:buFontTx/>
          <a:buChar char="•"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Fabian GT1 1">
        <a:dk1>
          <a:srgbClr val="5490A8"/>
        </a:dk1>
        <a:lt1>
          <a:srgbClr val="DDDDDD"/>
        </a:lt1>
        <a:dk2>
          <a:srgbClr val="00172E"/>
        </a:dk2>
        <a:lt2>
          <a:srgbClr val="CCECFF"/>
        </a:lt2>
        <a:accent1>
          <a:srgbClr val="0099CC"/>
        </a:accent1>
        <a:accent2>
          <a:srgbClr val="3366CC"/>
        </a:accent2>
        <a:accent3>
          <a:srgbClr val="AAABAD"/>
        </a:accent3>
        <a:accent4>
          <a:srgbClr val="BDBDBD"/>
        </a:accent4>
        <a:accent5>
          <a:srgbClr val="AACAE2"/>
        </a:accent5>
        <a:accent6>
          <a:srgbClr val="2D5CB9"/>
        </a:accent6>
        <a:hlink>
          <a:srgbClr val="99CCFF"/>
        </a:hlink>
        <a:folHlink>
          <a:srgbClr val="E1E1B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bian GT1 2">
        <a:dk1>
          <a:srgbClr val="000000"/>
        </a:dk1>
        <a:lt1>
          <a:srgbClr val="FFFFFF"/>
        </a:lt1>
        <a:dk2>
          <a:srgbClr val="003366"/>
        </a:dk2>
        <a:lt2>
          <a:srgbClr val="5490A8"/>
        </a:lt2>
        <a:accent1>
          <a:srgbClr val="0099CC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AACAE2"/>
        </a:accent5>
        <a:accent6>
          <a:srgbClr val="2D5CB9"/>
        </a:accent6>
        <a:hlink>
          <a:srgbClr val="99CCFF"/>
        </a:hlink>
        <a:folHlink>
          <a:srgbClr val="E1E1B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abian GT1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abian GT1 4">
        <a:dk1>
          <a:srgbClr val="000000"/>
        </a:dk1>
        <a:lt1>
          <a:srgbClr val="FFFFFF"/>
        </a:lt1>
        <a:dk2>
          <a:srgbClr val="666633"/>
        </a:dk2>
        <a:lt2>
          <a:srgbClr val="908A6C"/>
        </a:lt2>
        <a:accent1>
          <a:srgbClr val="808000"/>
        </a:accent1>
        <a:accent2>
          <a:srgbClr val="996633"/>
        </a:accent2>
        <a:accent3>
          <a:srgbClr val="FFFFFF"/>
        </a:accent3>
        <a:accent4>
          <a:srgbClr val="000000"/>
        </a:accent4>
        <a:accent5>
          <a:srgbClr val="C0C0AA"/>
        </a:accent5>
        <a:accent6>
          <a:srgbClr val="8A5C2D"/>
        </a:accent6>
        <a:hlink>
          <a:srgbClr val="CCCC00"/>
        </a:hlink>
        <a:folHlink>
          <a:srgbClr val="D6DE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abian GT1 5">
        <a:dk1>
          <a:srgbClr val="000000"/>
        </a:dk1>
        <a:lt1>
          <a:srgbClr val="FFFFFF"/>
        </a:lt1>
        <a:dk2>
          <a:srgbClr val="181848"/>
        </a:dk2>
        <a:lt2>
          <a:srgbClr val="656F97"/>
        </a:lt2>
        <a:accent1>
          <a:srgbClr val="6666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B8B8FF"/>
        </a:accent5>
        <a:accent6>
          <a:srgbClr val="2D2D8A"/>
        </a:accent6>
        <a:hlink>
          <a:srgbClr val="9A9ABC"/>
        </a:hlink>
        <a:folHlink>
          <a:srgbClr val="D2B6C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abian GT1 6">
        <a:dk1>
          <a:srgbClr val="CC0066"/>
        </a:dk1>
        <a:lt1>
          <a:srgbClr val="FFFFFF"/>
        </a:lt1>
        <a:dk2>
          <a:srgbClr val="000000"/>
        </a:dk2>
        <a:lt2>
          <a:srgbClr val="CC0099"/>
        </a:lt2>
        <a:accent1>
          <a:srgbClr val="FF9900"/>
        </a:accent1>
        <a:accent2>
          <a:srgbClr val="CC66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B95C00"/>
        </a:accent6>
        <a:hlink>
          <a:srgbClr val="009900"/>
        </a:hlink>
        <a:folHlink>
          <a:srgbClr val="A50021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C:\WINNT\Profiles\Administrator\Application Data\Microsoft\Templates\Fabian GT1.pot</Template>
  <TotalTime>16838</TotalTime>
  <Words>430</Words>
  <Application>Microsoft Office PowerPoint</Application>
  <PresentationFormat>Custom</PresentationFormat>
  <Paragraphs>87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Fabian GT1</vt:lpstr>
      <vt:lpstr>New Ideas Track: Testing MapReduce-Style Programs Christoph Csallner, Leonidas Fegaras, Chengkai Li csallner@uta.edu, fegaras@uta.edu, cli@uta.edu Computer Science and Engineering Department, University of Texas at Arlington (UTA), USA</vt:lpstr>
    </vt:vector>
  </TitlesOfParts>
  <Company>College of Computing, Georgia Inst. of Tech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New Ideas Track: Testing MapReduce-Style Programs Christoph Csallner, Leonidas Fegaras, Chengkai Li csallner@uta.edu, fegaras@uta.edu, cli@uta.edu Computer Science and Engineering Department, University of Texas at Arlington (UTA), USA</dc:title>
  <dc:subject/>
  <dc:creator/>
  <cp:lastModifiedBy>Christoph Csallner</cp:lastModifiedBy>
  <cp:revision>155</cp:revision>
  <dcterms:created xsi:type="dcterms:W3CDTF">2001-05-07T15:53:16Z</dcterms:created>
  <dcterms:modified xsi:type="dcterms:W3CDTF">2013-04-21T23:25:41Z</dcterms:modified>
</cp:coreProperties>
</file>