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21"/>
  </p:notesMasterIdLst>
  <p:sldIdLst>
    <p:sldId id="256" r:id="rId2"/>
    <p:sldId id="284" r:id="rId3"/>
    <p:sldId id="286" r:id="rId4"/>
    <p:sldId id="308" r:id="rId5"/>
    <p:sldId id="309" r:id="rId6"/>
    <p:sldId id="302" r:id="rId7"/>
    <p:sldId id="293" r:id="rId8"/>
    <p:sldId id="304" r:id="rId9"/>
    <p:sldId id="307" r:id="rId10"/>
    <p:sldId id="305" r:id="rId11"/>
    <p:sldId id="292" r:id="rId12"/>
    <p:sldId id="316" r:id="rId13"/>
    <p:sldId id="311" r:id="rId14"/>
    <p:sldId id="282" r:id="rId15"/>
    <p:sldId id="300" r:id="rId16"/>
    <p:sldId id="281" r:id="rId17"/>
    <p:sldId id="315" r:id="rId18"/>
    <p:sldId id="314" r:id="rId19"/>
    <p:sldId id="303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4120" autoAdjust="0"/>
    <p:restoredTop sz="69504" autoAdjust="0"/>
  </p:normalViewPr>
  <p:slideViewPr>
    <p:cSldViewPr>
      <p:cViewPr>
        <p:scale>
          <a:sx n="90" d="100"/>
          <a:sy n="90" d="100"/>
        </p:scale>
        <p:origin x="-76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588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BC65C8-5950-45D0-A437-56748AEF3A22}" type="datetimeFigureOut">
              <a:rPr lang="en-US" smtClean="0"/>
              <a:pPr/>
              <a:t>9/8/2011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046581-467E-4058-98ED-433BBB51480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indent="-228600">
              <a:buFont typeface="+mj-lt"/>
              <a:buAutoNum type="arabicPeriod"/>
            </a:pPr>
            <a:r>
              <a:rPr lang="en-US" dirty="0" smtClean="0"/>
              <a:t>MapReduce,</a:t>
            </a:r>
            <a:r>
              <a:rPr lang="en-US" baseline="0" dirty="0" smtClean="0"/>
              <a:t> what is it? Google paper</a:t>
            </a:r>
          </a:p>
          <a:p>
            <a:pPr marL="228600" indent="-228600">
              <a:buFont typeface="+mj-lt"/>
              <a:buAutoNum type="arabicPeriod"/>
            </a:pPr>
            <a:r>
              <a:rPr lang="en-US" baseline="0" dirty="0" smtClean="0"/>
              <a:t>What kind of problems is it useful for? Process web-scale data, in parallel</a:t>
            </a:r>
          </a:p>
          <a:p>
            <a:pPr marL="228600" indent="-228600">
              <a:buFont typeface="+mj-lt"/>
              <a:buAutoNum type="arabicPeriod"/>
            </a:pPr>
            <a:r>
              <a:rPr lang="en-US" baseline="0" dirty="0" smtClean="0"/>
              <a:t>How does it work? Program sequential code, system handles parallelism</a:t>
            </a:r>
          </a:p>
          <a:p>
            <a:pPr marL="228600" indent="-228600">
              <a:buFont typeface="+mj-lt"/>
              <a:buAutoNum type="arabicPeriod"/>
            </a:pPr>
            <a:r>
              <a:rPr lang="en-US" baseline="0" dirty="0" smtClean="0"/>
              <a:t>Workflow in detail: map, group-by-key, reduce</a:t>
            </a:r>
          </a:p>
          <a:p>
            <a:pPr marL="228600" indent="-228600">
              <a:buFont typeface="+mj-lt"/>
              <a:buAutoNum type="arabicPeriod"/>
            </a:pPr>
            <a:r>
              <a:rPr lang="en-US" baseline="0" dirty="0" smtClean="0"/>
              <a:t>What can go wrong? Value order into reduce may vary</a:t>
            </a:r>
          </a:p>
          <a:p>
            <a:pPr marL="228600" indent="-228600">
              <a:buFont typeface="+mj-lt"/>
              <a:buAutoNum type="arabicPeriod"/>
            </a:pPr>
            <a:r>
              <a:rPr lang="en-US" baseline="0" dirty="0" smtClean="0"/>
              <a:t>Code that contains bug, reasons for bug</a:t>
            </a:r>
          </a:p>
          <a:p>
            <a:pPr marL="228600" indent="-228600">
              <a:buFont typeface="+mj-lt"/>
              <a:buAutoNum type="arabicPeriod"/>
            </a:pPr>
            <a:r>
              <a:rPr lang="en-US" baseline="0" dirty="0" smtClean="0"/>
              <a:t>How to avoid bug? Satisfy correctness conditions</a:t>
            </a:r>
          </a:p>
          <a:p>
            <a:pPr marL="228600" indent="-228600">
              <a:buFont typeface="+mj-lt"/>
              <a:buAutoNum type="arabicPeriod"/>
            </a:pPr>
            <a:r>
              <a:rPr lang="en-US" baseline="0" dirty="0" smtClean="0"/>
              <a:t>Find bugs automatically: Find one input list and a permutation of it</a:t>
            </a:r>
          </a:p>
          <a:p>
            <a:pPr marL="228600" indent="-228600">
              <a:buFont typeface="+mj-lt"/>
              <a:buAutoNum type="arabicPeriod"/>
            </a:pPr>
            <a:r>
              <a:rPr lang="en-US" baseline="0" dirty="0" smtClean="0"/>
              <a:t>Not an easy task, there are many possible lists, permutation, need specific one</a:t>
            </a:r>
          </a:p>
          <a:p>
            <a:pPr marL="228600" indent="-228600">
              <a:buFont typeface="+mj-lt"/>
              <a:buAutoNum type="arabicPeriod"/>
            </a:pPr>
            <a:r>
              <a:rPr lang="en-US" baseline="0" dirty="0" smtClean="0"/>
              <a:t>Observations: MapReduce program small, good target for DSE</a:t>
            </a:r>
          </a:p>
          <a:p>
            <a:pPr marL="228600" indent="-228600">
              <a:buFont typeface="+mj-lt"/>
              <a:buAutoNum type="arabicPeriod"/>
            </a:pPr>
            <a:r>
              <a:rPr lang="en-US" baseline="0" dirty="0" smtClean="0"/>
              <a:t>How to apply DSE: index leaf nodes by input list length, encode correctness condition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baseline="0" dirty="0" smtClean="0"/>
              <a:t>Input list length not symbolic, determined by path, controlled by subsequent evaluation of loop-termination (if-) condition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baseline="0" dirty="0" smtClean="0"/>
              <a:t>Slight restriction / simplification of general DSE</a:t>
            </a:r>
          </a:p>
          <a:p>
            <a:pPr marL="228600" indent="-228600">
              <a:buFont typeface="+mj-lt"/>
              <a:buAutoNum type="arabicPeriod"/>
            </a:pPr>
            <a:r>
              <a:rPr lang="en-US" baseline="0" dirty="0" smtClean="0"/>
              <a:t>How to encode permutation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baseline="0" dirty="0" smtClean="0"/>
              <a:t>Permutation maps concrete list position (“0”) to possibly different position (“0” or “1” or ..), encode new position as variable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baseline="0" dirty="0" smtClean="0"/>
              <a:t>List: Make list elements symbolic: Let constraint solver find concrete list elements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baseline="0" dirty="0" smtClean="0"/>
              <a:t>Permutation: Make list positions symbolic: Let constraint solver pick different list order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046581-467E-4058-98ED-433BBB51480F}" type="slidenum">
              <a:rPr lang="en-US" smtClean="0"/>
              <a:pPr/>
              <a:t>0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Systems are there from major software</a:t>
            </a:r>
            <a:r>
              <a:rPr lang="en-US" baseline="0" dirty="0" smtClean="0"/>
              <a:t> product organizations</a:t>
            </a:r>
            <a:r>
              <a:rPr lang="en-US" dirty="0" smtClean="0"/>
              <a:t>, papers are there, users are there</a:t>
            </a:r>
          </a:p>
          <a:p>
            <a:endParaRPr lang="en-US" dirty="0" smtClean="0"/>
          </a:p>
          <a:p>
            <a:r>
              <a:rPr lang="en-US" sz="2800" dirty="0" smtClean="0"/>
              <a:t>Process “web-scale” data</a:t>
            </a:r>
          </a:p>
          <a:p>
            <a:pPr>
              <a:buFontTx/>
              <a:buChar char="-"/>
            </a:pPr>
            <a:r>
              <a:rPr lang="en-US" sz="2800" dirty="0" smtClean="0"/>
              <a:t>Google: Process 20 PB per day [CACM2008]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2400" dirty="0" smtClean="0"/>
              <a:t>Run on many machines in parallel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2400" dirty="0" smtClean="0"/>
              <a:t>10k programs build search index, process text, graphs, etc.</a:t>
            </a:r>
          </a:p>
          <a:p>
            <a:endParaRPr lang="en-US" dirty="0" smtClean="0"/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Jeff Dean, Sanjay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Ghemawat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Google MapReduce</a:t>
            </a:r>
            <a:r>
              <a:rPr lang="en-US" sz="1200" b="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implemented in C++, user programs in C++, Java, etc.</a:t>
            </a:r>
            <a:endParaRPr lang="en-US" dirty="0" smtClean="0"/>
          </a:p>
          <a:p>
            <a:r>
              <a:rPr lang="en-US" dirty="0" err="1" smtClean="0"/>
              <a:t>Hadoop</a:t>
            </a:r>
            <a:r>
              <a:rPr lang="en-US" dirty="0" smtClean="0"/>
              <a:t> is</a:t>
            </a:r>
            <a:r>
              <a:rPr lang="en-US" baseline="0" dirty="0" smtClean="0"/>
              <a:t> implemented in Java; user programs in Java, etc.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Dryad is implemented in C++, user programs in different high-level languages</a:t>
            </a:r>
          </a:p>
          <a:p>
            <a:r>
              <a:rPr lang="en-US" baseline="0" dirty="0" smtClean="0"/>
              <a:t>Pig is implemented in Java; user programs in Pig Latin, user can extend Pig Latin with user-defined functions implemented in Java, etc.</a:t>
            </a:r>
          </a:p>
          <a:p>
            <a:r>
              <a:rPr lang="en-US" baseline="0" dirty="0" smtClean="0"/>
              <a:t>Hive runs on </a:t>
            </a:r>
            <a:r>
              <a:rPr lang="en-US" baseline="0" dirty="0" err="1" smtClean="0"/>
              <a:t>Hadoop</a:t>
            </a:r>
            <a:r>
              <a:rPr lang="en-US" baseline="0" dirty="0" smtClean="0"/>
              <a:t>, is implemented in Java, user programs in </a:t>
            </a:r>
            <a:r>
              <a:rPr lang="en-US" baseline="0" dirty="0" err="1" smtClean="0"/>
              <a:t>HiveQL</a:t>
            </a:r>
            <a:r>
              <a:rPr lang="en-US" baseline="0" dirty="0" smtClean="0"/>
              <a:t> (SQL-like ad-hoc data warehouse queries)</a:t>
            </a:r>
          </a:p>
          <a:p>
            <a:endParaRPr lang="en-US" baseline="0" dirty="0" smtClean="0"/>
          </a:p>
          <a:p>
            <a:r>
              <a:rPr lang="en-US" baseline="0" dirty="0" smtClean="0"/>
              <a:t>Links list industrial and academic users</a:t>
            </a:r>
          </a:p>
          <a:p>
            <a:r>
              <a:rPr lang="en-US" baseline="0" dirty="0" smtClean="0"/>
              <a:t>Citations according to Google Scholar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“Apache” == open source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046581-467E-4058-98ED-433BBB51480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...</a:t>
            </a:r>
          </a:p>
          <a:p>
            <a:r>
              <a:rPr lang="en-US" dirty="0" smtClean="0"/>
              <a:t>From a Software</a:t>
            </a:r>
            <a:r>
              <a:rPr lang="en-US" baseline="0" dirty="0" smtClean="0"/>
              <a:t> Engineering perspective, one interesting question of course is: What can possibly go wrong?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046581-467E-4058-98ED-433BBB51480F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046581-467E-4058-98ED-433BBB51480F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046581-467E-4058-98ED-433BBB51480F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046581-467E-4058-98ED-433BBB51480F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Testing MapReduce-style programs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47653-2DF5-4CE9-A8D8-7D50B49705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Testing MapReduce-style programs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47653-2DF5-4CE9-A8D8-7D50B49705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Testing MapReduce-style programs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47653-2DF5-4CE9-A8D8-7D50B49705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Testing MapReduce-style programs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47653-2DF5-4CE9-A8D8-7D50B49705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Testing MapReduce-style programs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B47653-2DF5-4CE9-A8D8-7D50B49705B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  <p:sldLayoutId id="2147483655" r:id="rId5"/>
  </p:sldLayoutIdLst>
  <p:transition/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B05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43000"/>
            <a:ext cx="8077200" cy="1470025"/>
          </a:xfrm>
        </p:spPr>
        <p:txBody>
          <a:bodyPr/>
          <a:lstStyle/>
          <a:p>
            <a:r>
              <a:rPr lang="en-US" b="1" dirty="0" smtClean="0">
                <a:solidFill>
                  <a:srgbClr val="FFC000"/>
                </a:solidFill>
              </a:rPr>
              <a:t>New Ideas Track: Testing MapReduce-Style Programs</a:t>
            </a:r>
            <a:endParaRPr lang="en-US" b="1" dirty="0">
              <a:solidFill>
                <a:srgbClr val="FFC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886200"/>
            <a:ext cx="7315200" cy="2209800"/>
          </a:xfrm>
        </p:spPr>
        <p:txBody>
          <a:bodyPr>
            <a:normAutofit fontScale="62500" lnSpcReduction="20000"/>
          </a:bodyPr>
          <a:lstStyle/>
          <a:p>
            <a:r>
              <a:rPr lang="en-US" sz="3600" dirty="0" smtClean="0"/>
              <a:t>Christoph Csallner, Leonidas Fegaras, Chengkai Li</a:t>
            </a:r>
          </a:p>
          <a:p>
            <a:r>
              <a:rPr lang="en-US" sz="3600" dirty="0" smtClean="0"/>
              <a:t>Computer Science and Engineering Department</a:t>
            </a:r>
            <a:br>
              <a:rPr lang="en-US" sz="3600" dirty="0" smtClean="0"/>
            </a:br>
            <a:r>
              <a:rPr lang="en-US" sz="3600" dirty="0" smtClean="0"/>
              <a:t>University of Texas at Arlington (UTA)</a:t>
            </a:r>
          </a:p>
          <a:p>
            <a:r>
              <a:rPr lang="en-US" sz="3600" dirty="0" smtClean="0"/>
              <a:t>European Software Engineering Conference / ACM SIGSOFT Symposium on the Foundations of Software Engineering</a:t>
            </a:r>
          </a:p>
          <a:p>
            <a:r>
              <a:rPr lang="en-US" sz="3600" dirty="0" smtClean="0"/>
              <a:t>ESEC/FSE, Szeged, Hungary, Thursday, Sep. 8, 2011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Observations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Example MapReduce programs are typically small and contain few execution paths</a:t>
            </a:r>
          </a:p>
          <a:p>
            <a:pPr lvl="1"/>
            <a:r>
              <a:rPr lang="en-US" sz="2400" dirty="0" smtClean="0"/>
              <a:t>How do industrial MapReduce programs look like?</a:t>
            </a:r>
          </a:p>
          <a:p>
            <a:r>
              <a:rPr lang="en-US" sz="2800" dirty="0" smtClean="0"/>
              <a:t>Dynamic symbolic execution may be a good fit</a:t>
            </a:r>
          </a:p>
          <a:p>
            <a:pPr lvl="1"/>
            <a:r>
              <a:rPr lang="en-US" sz="2400" dirty="0" smtClean="0"/>
              <a:t>Heavy-weight but precise analysis</a:t>
            </a:r>
          </a:p>
          <a:p>
            <a:pPr lvl="1"/>
            <a:r>
              <a:rPr lang="en-US" sz="2400" dirty="0" smtClean="0"/>
              <a:t>Systematically explores all execution paths</a:t>
            </a:r>
          </a:p>
          <a:p>
            <a:pPr lvl="1"/>
            <a:r>
              <a:rPr lang="en-US" sz="2400" dirty="0" smtClean="0"/>
              <a:t>Well-suited for reasoning about few paths</a:t>
            </a:r>
          </a:p>
          <a:p>
            <a:r>
              <a:rPr lang="en-US" sz="2800" dirty="0" smtClean="0"/>
              <a:t>reduce(key, L), reduce(key, P(L)) may trigger different execution paths</a:t>
            </a:r>
          </a:p>
          <a:p>
            <a:pPr lvl="1"/>
            <a:r>
              <a:rPr lang="en-US" sz="2400" dirty="0" smtClean="0"/>
              <a:t>Not enough to analyze one path at a time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Testing MapReduce-style programs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47653-2DF5-4CE9-A8D8-7D50B49705B1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Check correctness conditions with dynamic symbolic execution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Derive symbolic path condition, return value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Maintain them in an indexed execution tree</a:t>
            </a:r>
          </a:p>
          <a:p>
            <a:pPr marL="914400" lvl="1" indent="-514350"/>
            <a:r>
              <a:rPr lang="en-US" sz="2400" dirty="0" smtClean="0"/>
              <a:t>Index leaf nodes by length of input list</a:t>
            </a:r>
          </a:p>
          <a:p>
            <a:pPr marL="914400" lvl="1" indent="-514350"/>
            <a:r>
              <a:rPr lang="en-US" sz="2400" dirty="0" smtClean="0"/>
              <a:t>Sibling(path): Triggered by input list of same length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Encode potential violation of correctness condition in constraint system</a:t>
            </a:r>
          </a:p>
          <a:p>
            <a:pPr marL="914400" lvl="1" indent="-514350"/>
            <a:r>
              <a:rPr lang="en-US" sz="2400" dirty="0" smtClean="0"/>
              <a:t>Solving constraints with off-the-shelf constraint solver yields concrete input values L and permutation P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Convert solution to test case, run, confirm violation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Testing MapReduce-style programs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47653-2DF5-4CE9-A8D8-7D50B49705B1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Encode correctness conditions in symbolic program constraints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14350" indent="-514350">
              <a:buNone/>
            </a:pPr>
            <a:r>
              <a:rPr lang="en-US" sz="2600" dirty="0" smtClean="0"/>
              <a:t>// Permutation P as a function: 0 </a:t>
            </a:r>
            <a:r>
              <a:rPr lang="en-US" sz="2600" dirty="0" smtClean="0">
                <a:sym typeface="Wingdings" pitchFamily="2" charset="2"/>
              </a:rPr>
              <a:t> p[0], 1  p[1], ..</a:t>
            </a:r>
            <a:endParaRPr lang="en-US" sz="2600" dirty="0" smtClean="0"/>
          </a:p>
          <a:p>
            <a:pPr marL="514350" indent="-514350">
              <a:buNone/>
            </a:pPr>
            <a:r>
              <a:rPr lang="en-US" sz="2600" dirty="0" smtClean="0"/>
              <a:t>// Symbolic list </a:t>
            </a:r>
            <a:r>
              <a:rPr lang="fr-FR" sz="2600" dirty="0" smtClean="0"/>
              <a:t>L = L[0], L[1], .. 	P(L) = L[p[0]], L[p[1]], ..</a:t>
            </a:r>
          </a:p>
          <a:p>
            <a:pPr marL="514350" indent="-514350">
              <a:buNone/>
            </a:pPr>
            <a:r>
              <a:rPr lang="fr-FR" sz="2600" dirty="0" err="1" smtClean="0"/>
              <a:t>SymbolicInt</a:t>
            </a:r>
            <a:r>
              <a:rPr lang="fr-FR" sz="2600" dirty="0" smtClean="0"/>
              <a:t>[] p </a:t>
            </a:r>
            <a:r>
              <a:rPr lang="fr-FR" sz="2600" dirty="0" smtClean="0">
                <a:sym typeface="Wingdings" pitchFamily="2" charset="2"/>
              </a:rPr>
              <a:t> </a:t>
            </a:r>
            <a:r>
              <a:rPr lang="fr-FR" sz="2600" dirty="0" err="1" smtClean="0">
                <a:sym typeface="Wingdings" pitchFamily="2" charset="2"/>
              </a:rPr>
              <a:t>SymbolicIndices</a:t>
            </a:r>
            <a:r>
              <a:rPr lang="fr-FR" sz="2600" dirty="0" smtClean="0">
                <a:sym typeface="Wingdings" pitchFamily="2" charset="2"/>
              </a:rPr>
              <a:t>;  </a:t>
            </a:r>
            <a:r>
              <a:rPr lang="fr-FR" sz="2600" dirty="0" smtClean="0">
                <a:solidFill>
                  <a:srgbClr val="00B050"/>
                </a:solidFill>
                <a:sym typeface="Wingdings" pitchFamily="2" charset="2"/>
              </a:rPr>
              <a:t>// distinct </a:t>
            </a:r>
            <a:r>
              <a:rPr lang="fr-FR" sz="2600" dirty="0" err="1" smtClean="0">
                <a:solidFill>
                  <a:srgbClr val="00B050"/>
                </a:solidFill>
                <a:sym typeface="Wingdings" pitchFamily="2" charset="2"/>
              </a:rPr>
              <a:t>list</a:t>
            </a:r>
            <a:r>
              <a:rPr lang="fr-FR" sz="2600" dirty="0" smtClean="0">
                <a:solidFill>
                  <a:srgbClr val="00B050"/>
                </a:solidFill>
                <a:sym typeface="Wingdings" pitchFamily="2" charset="2"/>
              </a:rPr>
              <a:t> positions</a:t>
            </a:r>
          </a:p>
          <a:p>
            <a:pPr marL="514350" indent="-514350">
              <a:buNone/>
            </a:pPr>
            <a:r>
              <a:rPr lang="fr-FR" sz="2600" dirty="0" err="1" smtClean="0"/>
              <a:t>Assert</a:t>
            </a:r>
            <a:r>
              <a:rPr lang="fr-FR" sz="2600" dirty="0" smtClean="0"/>
              <a:t> </a:t>
            </a:r>
            <a:r>
              <a:rPr lang="fr-FR" sz="2600" dirty="0" err="1" smtClean="0"/>
              <a:t>PathCond</a:t>
            </a:r>
            <a:r>
              <a:rPr lang="fr-FR" sz="2600" dirty="0" smtClean="0"/>
              <a:t>;				</a:t>
            </a:r>
            <a:r>
              <a:rPr lang="fr-FR" sz="2600" dirty="0" smtClean="0">
                <a:solidFill>
                  <a:srgbClr val="00B050"/>
                </a:solidFill>
              </a:rPr>
              <a:t>// e.g.: L[0]==5</a:t>
            </a:r>
          </a:p>
          <a:p>
            <a:pPr marL="514350" indent="-514350">
              <a:buNone/>
            </a:pPr>
            <a:r>
              <a:rPr lang="fr-FR" sz="2600" dirty="0" err="1" smtClean="0"/>
              <a:t>Assert</a:t>
            </a:r>
            <a:r>
              <a:rPr lang="fr-FR" sz="2600" dirty="0" smtClean="0"/>
              <a:t> </a:t>
            </a:r>
            <a:r>
              <a:rPr lang="fr-FR" sz="2600" dirty="0" err="1" smtClean="0"/>
              <a:t>SubstituteIndices</a:t>
            </a:r>
            <a:r>
              <a:rPr lang="fr-FR" sz="2600" dirty="0" smtClean="0"/>
              <a:t>(</a:t>
            </a:r>
            <a:r>
              <a:rPr lang="fr-FR" sz="2600" dirty="0" err="1" smtClean="0"/>
              <a:t>SiblingPath</a:t>
            </a:r>
            <a:r>
              <a:rPr lang="fr-FR" sz="2600" dirty="0" smtClean="0"/>
              <a:t>, p);	</a:t>
            </a:r>
            <a:r>
              <a:rPr lang="fr-FR" sz="2600" dirty="0" smtClean="0">
                <a:solidFill>
                  <a:srgbClr val="00B050"/>
                </a:solidFill>
              </a:rPr>
              <a:t>// e.g.: L[p[0]]==5</a:t>
            </a:r>
          </a:p>
          <a:p>
            <a:pPr marL="514350" indent="-514350">
              <a:buNone/>
            </a:pPr>
            <a:endParaRPr lang="fr-FR" sz="2600" dirty="0" smtClean="0">
              <a:solidFill>
                <a:srgbClr val="00B050"/>
              </a:solidFill>
            </a:endParaRPr>
          </a:p>
          <a:p>
            <a:pPr marL="514350" indent="-514350">
              <a:buNone/>
            </a:pPr>
            <a:r>
              <a:rPr lang="fr-FR" sz="2600" dirty="0" smtClean="0"/>
              <a:t>// </a:t>
            </a:r>
            <a:r>
              <a:rPr lang="fr-FR" sz="2600" dirty="0" err="1" smtClean="0"/>
              <a:t>Find</a:t>
            </a:r>
            <a:r>
              <a:rPr lang="fr-FR" sz="2600" dirty="0" smtClean="0"/>
              <a:t> a </a:t>
            </a:r>
            <a:r>
              <a:rPr lang="fr-FR" sz="2600" dirty="0" err="1" smtClean="0"/>
              <a:t>concrete</a:t>
            </a:r>
            <a:r>
              <a:rPr lang="fr-FR" sz="2600" dirty="0" smtClean="0"/>
              <a:t> </a:t>
            </a:r>
            <a:r>
              <a:rPr lang="fr-FR" sz="2600" dirty="0" err="1" smtClean="0"/>
              <a:t>list</a:t>
            </a:r>
            <a:r>
              <a:rPr lang="fr-FR" sz="2600" dirty="0" smtClean="0"/>
              <a:t> + a </a:t>
            </a:r>
            <a:r>
              <a:rPr lang="fr-FR" sz="2600" dirty="0" err="1" smtClean="0"/>
              <a:t>concrete</a:t>
            </a:r>
            <a:r>
              <a:rPr lang="fr-FR" sz="2600" dirty="0" smtClean="0"/>
              <a:t> permutation </a:t>
            </a:r>
            <a:r>
              <a:rPr lang="fr-FR" sz="2600" dirty="0" err="1" smtClean="0"/>
              <a:t>such</a:t>
            </a:r>
            <a:r>
              <a:rPr lang="fr-FR" sz="2600" dirty="0" smtClean="0"/>
              <a:t> </a:t>
            </a:r>
            <a:r>
              <a:rPr lang="fr-FR" sz="2600" dirty="0" err="1" smtClean="0"/>
              <a:t>that</a:t>
            </a:r>
            <a:r>
              <a:rPr lang="fr-FR" sz="2600" dirty="0" smtClean="0"/>
              <a:t>: </a:t>
            </a:r>
          </a:p>
          <a:p>
            <a:pPr marL="514350" indent="-514350">
              <a:buNone/>
            </a:pPr>
            <a:r>
              <a:rPr lang="fr-FR" sz="2600" dirty="0" smtClean="0"/>
              <a:t>//   </a:t>
            </a:r>
            <a:r>
              <a:rPr lang="en-US" sz="2600" b="1" dirty="0" smtClean="0"/>
              <a:t>reduce(key, list) </a:t>
            </a:r>
            <a:r>
              <a:rPr lang="en-US" sz="2600" b="1" dirty="0" smtClean="0">
                <a:solidFill>
                  <a:srgbClr val="FF0000"/>
                </a:solidFill>
              </a:rPr>
              <a:t>≠</a:t>
            </a:r>
            <a:r>
              <a:rPr lang="en-US" sz="2600" b="1" dirty="0" smtClean="0"/>
              <a:t> reduce(key, permutation(list))</a:t>
            </a:r>
            <a:endParaRPr lang="fr-FR" sz="2600" b="1" dirty="0" smtClean="0"/>
          </a:p>
          <a:p>
            <a:pPr marL="514350" indent="-514350">
              <a:buNone/>
            </a:pPr>
            <a:r>
              <a:rPr lang="fr-FR" sz="2600" dirty="0" err="1" smtClean="0"/>
              <a:t>Assert</a:t>
            </a:r>
            <a:r>
              <a:rPr lang="fr-FR" sz="2600" dirty="0" smtClean="0"/>
              <a:t> </a:t>
            </a:r>
            <a:r>
              <a:rPr lang="fr-FR" sz="2600" dirty="0" err="1" smtClean="0"/>
              <a:t>Result</a:t>
            </a:r>
            <a:r>
              <a:rPr lang="fr-FR" sz="2600" dirty="0" smtClean="0"/>
              <a:t> </a:t>
            </a:r>
            <a:r>
              <a:rPr lang="en-US" sz="2600" dirty="0" smtClean="0">
                <a:solidFill>
                  <a:srgbClr val="FF0000"/>
                </a:solidFill>
              </a:rPr>
              <a:t>≠</a:t>
            </a:r>
            <a:r>
              <a:rPr lang="fr-FR" sz="2600" dirty="0" smtClean="0"/>
              <a:t> </a:t>
            </a:r>
            <a:r>
              <a:rPr lang="fr-FR" sz="2600" dirty="0" err="1" smtClean="0"/>
              <a:t>SubstituteIndices</a:t>
            </a:r>
            <a:r>
              <a:rPr lang="fr-FR" sz="2600" dirty="0" smtClean="0"/>
              <a:t>(</a:t>
            </a:r>
            <a:r>
              <a:rPr lang="fr-FR" sz="2600" dirty="0" err="1" smtClean="0"/>
              <a:t>SiblingResult</a:t>
            </a:r>
            <a:r>
              <a:rPr lang="fr-FR" sz="2600" dirty="0" smtClean="0"/>
              <a:t>, p);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Testing MapReduce-style programs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47653-2DF5-4CE9-A8D8-7D50B49705B1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Input length heuristic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Pick “representative” input lengths</a:t>
            </a:r>
          </a:p>
          <a:p>
            <a:r>
              <a:rPr lang="en-US" sz="2800" dirty="0" smtClean="0"/>
              <a:t>Initially: |L| </a:t>
            </a:r>
            <a:r>
              <a:rPr lang="en-US" sz="2800" dirty="0" smtClean="0">
                <a:solidFill>
                  <a:srgbClr val="FF0000"/>
                </a:solidFill>
              </a:rPr>
              <a:t>:=</a:t>
            </a:r>
            <a:r>
              <a:rPr lang="en-US" sz="2800" dirty="0" smtClean="0"/>
              <a:t> 2</a:t>
            </a:r>
          </a:p>
          <a:p>
            <a:pPr lvl="1"/>
            <a:r>
              <a:rPr lang="en-US" sz="2400" dirty="0" smtClean="0"/>
              <a:t>For shorter lists: L </a:t>
            </a:r>
            <a:r>
              <a:rPr lang="en-US" sz="2400" dirty="0" smtClean="0">
                <a:solidFill>
                  <a:srgbClr val="FF0000"/>
                </a:solidFill>
              </a:rPr>
              <a:t>==</a:t>
            </a:r>
            <a:r>
              <a:rPr lang="en-US" sz="2400" dirty="0" smtClean="0"/>
              <a:t> P(L) </a:t>
            </a:r>
          </a:p>
          <a:p>
            <a:r>
              <a:rPr lang="en-US" sz="2800" dirty="0" smtClean="0"/>
              <a:t>Binary back-off scheme</a:t>
            </a:r>
          </a:p>
          <a:p>
            <a:pPr lvl="1"/>
            <a:r>
              <a:rPr lang="en-US" sz="2400" dirty="0" smtClean="0"/>
              <a:t>Each subsequent iteration doubles length of L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Testing MapReduce-style programs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47653-2DF5-4CE9-A8D8-7D50B49705B1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New programming paradigm with new bugs</a:t>
            </a:r>
          </a:p>
          <a:p>
            <a:pPr lvl="1"/>
            <a:r>
              <a:rPr lang="en-US" dirty="0" smtClean="0"/>
              <a:t>To produce deterministic results, a MapReduce system requires user programs to satisfy certain high-level correctness conditions</a:t>
            </a:r>
          </a:p>
          <a:p>
            <a:pPr lvl="1"/>
            <a:r>
              <a:rPr lang="en-US" dirty="0" smtClean="0"/>
              <a:t>Neither MapReduce execution systems nor tools check these conditions</a:t>
            </a:r>
          </a:p>
          <a:p>
            <a:r>
              <a:rPr lang="en-US" dirty="0" smtClean="0"/>
              <a:t>Proposed approach:</a:t>
            </a:r>
          </a:p>
          <a:p>
            <a:pPr lvl="1"/>
            <a:r>
              <a:rPr lang="en-US" dirty="0" smtClean="0"/>
              <a:t>Encode MapReduce correctness conditions in symbolic program constraints</a:t>
            </a:r>
          </a:p>
          <a:p>
            <a:pPr lvl="1"/>
            <a:r>
              <a:rPr lang="en-US" dirty="0" smtClean="0"/>
              <a:t>Check correctness conditions at runtime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Testing MapReduce-style programs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47653-2DF5-4CE9-A8D8-7D50B49705B1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000" b="1" dirty="0" smtClean="0"/>
              <a:t>[OSDI 2004]</a:t>
            </a:r>
            <a:r>
              <a:rPr lang="en-US" sz="2000" dirty="0" smtClean="0"/>
              <a:t> J. Dean and S. </a:t>
            </a:r>
            <a:r>
              <a:rPr lang="en-US" sz="2000" dirty="0" err="1" smtClean="0"/>
              <a:t>Ghemawat</a:t>
            </a:r>
            <a:r>
              <a:rPr lang="en-US" sz="2000" dirty="0" smtClean="0"/>
              <a:t>. </a:t>
            </a:r>
            <a:r>
              <a:rPr lang="en-US" sz="2000" i="1" dirty="0" smtClean="0"/>
              <a:t>MapReduce: Simplified data processing on large clusters</a:t>
            </a:r>
            <a:r>
              <a:rPr lang="en-US" sz="2000" dirty="0" smtClean="0"/>
              <a:t>. In Proc. 6th USENIX Symposium on Operating Systems Design and Implementation, pages 137—150.</a:t>
            </a:r>
          </a:p>
          <a:p>
            <a:r>
              <a:rPr lang="en-US" sz="2000" b="1" dirty="0" smtClean="0"/>
              <a:t>[</a:t>
            </a:r>
            <a:r>
              <a:rPr lang="en-US" sz="2000" b="1" dirty="0" err="1" smtClean="0"/>
              <a:t>EuroSys</a:t>
            </a:r>
            <a:r>
              <a:rPr lang="en-US" sz="2000" b="1" dirty="0" smtClean="0"/>
              <a:t> 2007]</a:t>
            </a:r>
            <a:r>
              <a:rPr lang="en-US" sz="2000" dirty="0" smtClean="0"/>
              <a:t> M. </a:t>
            </a:r>
            <a:r>
              <a:rPr lang="en-US" sz="2000" dirty="0" err="1" smtClean="0"/>
              <a:t>Isard</a:t>
            </a:r>
            <a:r>
              <a:rPr lang="en-US" sz="2000" dirty="0" smtClean="0"/>
              <a:t>, M. </a:t>
            </a:r>
            <a:r>
              <a:rPr lang="en-US" sz="2000" dirty="0" err="1" smtClean="0"/>
              <a:t>Budiu</a:t>
            </a:r>
            <a:r>
              <a:rPr lang="en-US" sz="2000" dirty="0" smtClean="0"/>
              <a:t>, Y. Yu, A. </a:t>
            </a:r>
            <a:r>
              <a:rPr lang="en-US" sz="2000" dirty="0" err="1" smtClean="0"/>
              <a:t>Birrell</a:t>
            </a:r>
            <a:r>
              <a:rPr lang="en-US" sz="2000" dirty="0" smtClean="0"/>
              <a:t>, and D. </a:t>
            </a:r>
            <a:r>
              <a:rPr lang="en-US" sz="2000" dirty="0" err="1" smtClean="0"/>
              <a:t>Fetterly</a:t>
            </a:r>
            <a:r>
              <a:rPr lang="en-US" sz="2000" dirty="0" smtClean="0"/>
              <a:t>. </a:t>
            </a:r>
            <a:r>
              <a:rPr lang="en-US" sz="2000" i="1" dirty="0" smtClean="0"/>
              <a:t>Dryad: Distributed data-parallel programs from sequential building blocks</a:t>
            </a:r>
            <a:r>
              <a:rPr lang="en-US" sz="2000" dirty="0" smtClean="0"/>
              <a:t>. In Proc. 2nd ACM SIGOPS European Conference on Computer Systems, pages 59—72. </a:t>
            </a:r>
          </a:p>
          <a:p>
            <a:r>
              <a:rPr lang="en-US" sz="2000" b="1" dirty="0" smtClean="0"/>
              <a:t>[SIGMOD 2008]</a:t>
            </a:r>
            <a:r>
              <a:rPr lang="en-US" sz="2000" dirty="0" smtClean="0"/>
              <a:t> C. </a:t>
            </a:r>
            <a:r>
              <a:rPr lang="en-US" sz="2000" dirty="0" err="1" smtClean="0"/>
              <a:t>Olston</a:t>
            </a:r>
            <a:r>
              <a:rPr lang="en-US" sz="2000" dirty="0" smtClean="0"/>
              <a:t>, B. Reed, U. </a:t>
            </a:r>
            <a:r>
              <a:rPr lang="en-US" sz="2000" dirty="0" err="1" smtClean="0"/>
              <a:t>Srivastava</a:t>
            </a:r>
            <a:r>
              <a:rPr lang="en-US" sz="2000" dirty="0" smtClean="0"/>
              <a:t>, R. Kumar, and A. Tomkins. </a:t>
            </a:r>
            <a:r>
              <a:rPr lang="en-US" sz="2000" i="1" dirty="0" smtClean="0"/>
              <a:t>Pig </a:t>
            </a:r>
            <a:r>
              <a:rPr lang="en-US" sz="2000" i="1" dirty="0" err="1" smtClean="0"/>
              <a:t>latin</a:t>
            </a:r>
            <a:r>
              <a:rPr lang="en-US" sz="2000" i="1" dirty="0" smtClean="0"/>
              <a:t>: A not-so-foreign language for data processing</a:t>
            </a:r>
            <a:r>
              <a:rPr lang="en-US" sz="2000" dirty="0" smtClean="0"/>
              <a:t>. In Proc. 34th ACM SIGMOD International Conference on Management of Data, pages 1099—1110.</a:t>
            </a:r>
          </a:p>
          <a:p>
            <a:r>
              <a:rPr lang="en-US" sz="2000" b="1" dirty="0" smtClean="0"/>
              <a:t>[CACM2008]</a:t>
            </a:r>
            <a:r>
              <a:rPr lang="en-US" sz="2000" dirty="0" smtClean="0"/>
              <a:t> J. Dean and S. </a:t>
            </a:r>
            <a:r>
              <a:rPr lang="en-US" sz="2000" dirty="0" err="1" smtClean="0"/>
              <a:t>Ghemawat</a:t>
            </a:r>
            <a:r>
              <a:rPr lang="en-US" sz="2000" dirty="0" smtClean="0"/>
              <a:t>. MapReduce: Simplified data processing on large clusters. Communications of the ACM, 51(1):107—113.</a:t>
            </a:r>
          </a:p>
          <a:p>
            <a:r>
              <a:rPr lang="en-US" sz="2000" b="1" dirty="0" smtClean="0"/>
              <a:t>[VLDB 2009]</a:t>
            </a:r>
            <a:r>
              <a:rPr lang="en-US" sz="2000" dirty="0" smtClean="0"/>
              <a:t> A. </a:t>
            </a:r>
            <a:r>
              <a:rPr lang="en-US" sz="2000" dirty="0" err="1" smtClean="0"/>
              <a:t>Thusoo</a:t>
            </a:r>
            <a:r>
              <a:rPr lang="en-US" sz="2000" dirty="0" smtClean="0"/>
              <a:t>, J. S. </a:t>
            </a:r>
            <a:r>
              <a:rPr lang="en-US" sz="2000" dirty="0" err="1" smtClean="0"/>
              <a:t>Sarma</a:t>
            </a:r>
            <a:r>
              <a:rPr lang="en-US" sz="2000" dirty="0" smtClean="0"/>
              <a:t>, N. Jain, Z. </a:t>
            </a:r>
            <a:r>
              <a:rPr lang="en-US" sz="2000" dirty="0" err="1" smtClean="0"/>
              <a:t>Shao</a:t>
            </a:r>
            <a:r>
              <a:rPr lang="en-US" sz="2000" dirty="0" smtClean="0"/>
              <a:t>, P. </a:t>
            </a:r>
            <a:r>
              <a:rPr lang="en-US" sz="2000" dirty="0" err="1" smtClean="0"/>
              <a:t>Chakka</a:t>
            </a:r>
            <a:r>
              <a:rPr lang="en-US" sz="2000" dirty="0" smtClean="0"/>
              <a:t>, S. Anthony, H. Liu, P. </a:t>
            </a:r>
            <a:r>
              <a:rPr lang="en-US" sz="2000" dirty="0" err="1" smtClean="0"/>
              <a:t>Wycko</a:t>
            </a:r>
            <a:r>
              <a:rPr lang="en-US" sz="2000" dirty="0" smtClean="0"/>
              <a:t>, and R. Murthy. </a:t>
            </a:r>
            <a:r>
              <a:rPr lang="en-US" sz="2000" i="1" dirty="0" smtClean="0"/>
              <a:t>Hive: A warehousing solution over a map-reduce framework</a:t>
            </a:r>
            <a:r>
              <a:rPr lang="en-US" sz="2000" dirty="0" smtClean="0"/>
              <a:t>. Proc. VLDB Endowment, 2(2):1626—1629.</a:t>
            </a:r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Testing MapReduce-style programs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47653-2DF5-4CE9-A8D8-7D50B49705B1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Testing MapReduce-style programs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47653-2DF5-4CE9-A8D8-7D50B49705B1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MapReduce used for variety of jobs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Process “web-scale” data (PB = </a:t>
            </a:r>
            <a:r>
              <a:rPr lang="en-US" sz="2800" dirty="0" err="1" smtClean="0"/>
              <a:t>peta</a:t>
            </a:r>
            <a:r>
              <a:rPr lang="en-US" sz="2800" dirty="0" smtClean="0"/>
              <a:t>-byte = 10</a:t>
            </a:r>
            <a:r>
              <a:rPr lang="en-US" sz="2800" baseline="30000" dirty="0" smtClean="0"/>
              <a:t>15</a:t>
            </a:r>
            <a:r>
              <a:rPr lang="en-US" sz="2800" dirty="0" smtClean="0"/>
              <a:t>)</a:t>
            </a:r>
          </a:p>
          <a:p>
            <a:pPr lvl="1"/>
            <a:r>
              <a:rPr lang="en-US" sz="2400" dirty="0" smtClean="0"/>
              <a:t>Run on many machines in parallel</a:t>
            </a:r>
          </a:p>
          <a:p>
            <a:r>
              <a:rPr lang="en-US" sz="2800" dirty="0" smtClean="0"/>
              <a:t>Google: Process 20 PB per day [CACM2008]</a:t>
            </a:r>
          </a:p>
          <a:p>
            <a:pPr lvl="1"/>
            <a:r>
              <a:rPr lang="en-US" sz="2400" dirty="0" smtClean="0"/>
              <a:t>10k programs build search index, process text, graphs, etc.</a:t>
            </a:r>
          </a:p>
          <a:p>
            <a:r>
              <a:rPr lang="en-US" sz="2800" dirty="0" smtClean="0">
                <a:solidFill>
                  <a:schemeClr val="tx1">
                    <a:lumMod val="50000"/>
                  </a:schemeClr>
                </a:solidFill>
              </a:rPr>
              <a:t>New York Times: Convert 4TB of articles to PDF</a:t>
            </a:r>
          </a:p>
          <a:p>
            <a:pPr lvl="1"/>
            <a:r>
              <a:rPr lang="en-US" sz="1600" dirty="0" smtClean="0">
                <a:solidFill>
                  <a:schemeClr val="tx1">
                    <a:lumMod val="50000"/>
                  </a:schemeClr>
                </a:solidFill>
              </a:rPr>
              <a:t>http://open.blogs.nytimes.com/2007/11/01/self-service-prorated-super-computing-fun/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tx1">
                    <a:lumMod val="50000"/>
                  </a:schemeClr>
                </a:solidFill>
              </a:rPr>
              <a:t>Yahoo!: Sort TB in 209 seconds: </a:t>
            </a:r>
            <a:r>
              <a:rPr lang="en-US" sz="2000" dirty="0" smtClean="0">
                <a:solidFill>
                  <a:schemeClr val="tx1">
                    <a:lumMod val="50000"/>
                  </a:schemeClr>
                </a:solidFill>
              </a:rPr>
              <a:t>http://sortbenchmark.org/</a:t>
            </a:r>
            <a:endParaRPr lang="en-US" sz="2400" dirty="0" smtClean="0">
              <a:solidFill>
                <a:schemeClr val="tx1">
                  <a:lumMod val="50000"/>
                </a:schemeClr>
              </a:solidFill>
            </a:endParaRPr>
          </a:p>
          <a:p>
            <a:pPr lvl="1"/>
            <a:r>
              <a:rPr lang="en-US" sz="2400" dirty="0" smtClean="0">
                <a:solidFill>
                  <a:schemeClr val="tx1">
                    <a:lumMod val="50000"/>
                  </a:schemeClr>
                </a:solidFill>
              </a:rPr>
              <a:t>“First time that either a Java or an open source program has won this challenge” </a:t>
            </a:r>
            <a:r>
              <a:rPr lang="en-US" sz="1800" dirty="0" smtClean="0">
                <a:solidFill>
                  <a:schemeClr val="tx1">
                    <a:lumMod val="50000"/>
                  </a:schemeClr>
                </a:solidFill>
              </a:rPr>
              <a:t>[http://hadoop.apache.org/]</a:t>
            </a:r>
            <a:endParaRPr lang="en-US" sz="2400" dirty="0" smtClean="0">
              <a:solidFill>
                <a:schemeClr val="tx1">
                  <a:lumMod val="50000"/>
                </a:schemeClr>
              </a:solidFill>
            </a:endParaRPr>
          </a:p>
          <a:p>
            <a:r>
              <a:rPr lang="en-US" sz="2800" dirty="0" err="1" smtClean="0">
                <a:solidFill>
                  <a:schemeClr val="tx1">
                    <a:lumMod val="50000"/>
                  </a:schemeClr>
                </a:solidFill>
              </a:rPr>
              <a:t>Facebook</a:t>
            </a:r>
            <a:r>
              <a:rPr lang="en-US" sz="2800" dirty="0" smtClean="0">
                <a:solidFill>
                  <a:schemeClr val="tx1">
                    <a:lumMod val="50000"/>
                  </a:schemeClr>
                </a:solidFill>
              </a:rPr>
              <a:t>: Hive-based data warehouse</a:t>
            </a:r>
          </a:p>
          <a:p>
            <a:pPr lvl="1"/>
            <a:endParaRPr lang="en-US" sz="24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Testing MapReduce-style programs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47653-2DF5-4CE9-A8D8-7D50B49705B1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MapReduce ≠ map-reduce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MapReduce:</a:t>
            </a:r>
          </a:p>
          <a:p>
            <a:pPr lvl="1"/>
            <a:r>
              <a:rPr lang="en-US" dirty="0" smtClean="0"/>
              <a:t>Inspired by functional programming map-reduce</a:t>
            </a:r>
          </a:p>
          <a:p>
            <a:pPr lvl="1"/>
            <a:r>
              <a:rPr lang="en-US" dirty="0" smtClean="0"/>
              <a:t>But different </a:t>
            </a:r>
            <a:r>
              <a:rPr lang="en-US" dirty="0" smtClean="0">
                <a:sym typeface="Wingdings" pitchFamily="2" charset="2"/>
              </a:rPr>
              <a:t></a:t>
            </a:r>
            <a:endParaRPr lang="en-US" dirty="0" smtClean="0"/>
          </a:p>
          <a:p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For detailed comparison, see:</a:t>
            </a:r>
          </a:p>
          <a:p>
            <a:pPr lvl="1"/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Ralf </a:t>
            </a:r>
            <a:r>
              <a:rPr lang="en-US" dirty="0" err="1" smtClean="0">
                <a:solidFill>
                  <a:schemeClr val="tx1">
                    <a:lumMod val="50000"/>
                  </a:schemeClr>
                </a:solidFill>
              </a:rPr>
              <a:t>Lämmel</a:t>
            </a:r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. </a:t>
            </a:r>
            <a:r>
              <a:rPr lang="en-US" i="1" dirty="0" smtClean="0">
                <a:solidFill>
                  <a:schemeClr val="tx1">
                    <a:lumMod val="50000"/>
                  </a:schemeClr>
                </a:solidFill>
              </a:rPr>
              <a:t>Google's MapReduce programming model — Revisited.</a:t>
            </a:r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 Science of Computer Programming 68(3): 208—237. Oct. 2007.</a:t>
            </a:r>
            <a:endParaRPr lang="en-US" i="1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Testing MapReduce-style programs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47653-2DF5-4CE9-A8D8-7D50B49705B1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MapReduce correctness condition 2: Optional combine function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Combine: programmer-defined sequential code</a:t>
            </a:r>
          </a:p>
          <a:p>
            <a:pPr lvl="1"/>
            <a:r>
              <a:rPr lang="en-US" dirty="0" smtClean="0"/>
              <a:t>Similar to map and reduce</a:t>
            </a:r>
          </a:p>
          <a:p>
            <a:r>
              <a:rPr lang="en-US" dirty="0" smtClean="0"/>
              <a:t>May be invoked on Map node, after map</a:t>
            </a:r>
          </a:p>
          <a:p>
            <a:pPr lvl="1"/>
            <a:r>
              <a:rPr lang="en-US" dirty="0" smtClean="0"/>
              <a:t>Locally “pre-reduce” results, by key</a:t>
            </a:r>
          </a:p>
          <a:p>
            <a:pPr lvl="1"/>
            <a:r>
              <a:rPr lang="en-US" dirty="0" smtClean="0"/>
              <a:t>Reduce transmission overhead to “real reduce”</a:t>
            </a:r>
          </a:p>
          <a:p>
            <a:r>
              <a:rPr lang="en-US" dirty="0" smtClean="0"/>
              <a:t>System can invoke combine 0—n times</a:t>
            </a:r>
          </a:p>
          <a:p>
            <a:pPr lvl="1"/>
            <a:r>
              <a:rPr lang="en-US" dirty="0" smtClean="0"/>
              <a:t>Must not affect semantics</a:t>
            </a:r>
          </a:p>
          <a:p>
            <a:r>
              <a:rPr lang="en-US" dirty="0" smtClean="0"/>
              <a:t>Similar approach:</a:t>
            </a:r>
          </a:p>
          <a:p>
            <a:pPr lvl="1"/>
            <a:r>
              <a:rPr lang="en-US" dirty="0" smtClean="0"/>
              <a:t>Encode in symbolic path condition, result value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Testing MapReduce-style programs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47653-2DF5-4CE9-A8D8-7D50B49705B1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Since 2004: Many MapReduce systems, papers &amp; users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Google MapReduce 		[OSDI 2004]	&gt; 2,000 cit.</a:t>
            </a:r>
          </a:p>
          <a:p>
            <a:r>
              <a:rPr lang="en-US" sz="2800" dirty="0" smtClean="0"/>
              <a:t>Apache/Yahoo! </a:t>
            </a:r>
            <a:r>
              <a:rPr lang="en-US" sz="2800" dirty="0" err="1" smtClean="0"/>
              <a:t>Hadoop</a:t>
            </a:r>
            <a:endParaRPr lang="en-US" sz="2800" dirty="0" smtClean="0"/>
          </a:p>
          <a:p>
            <a:pPr lvl="1"/>
            <a:r>
              <a:rPr lang="en-US" sz="2400" dirty="0" smtClean="0">
                <a:solidFill>
                  <a:schemeClr val="tx1">
                    <a:lumMod val="50000"/>
                  </a:schemeClr>
                </a:solidFill>
              </a:rPr>
              <a:t>http://wiki.apache.org/hadoop/PoweredBy</a:t>
            </a:r>
          </a:p>
          <a:p>
            <a:r>
              <a:rPr lang="en-US" sz="2800" dirty="0" smtClean="0"/>
              <a:t>Microsoft Dryad			[</a:t>
            </a:r>
            <a:r>
              <a:rPr lang="en-US" sz="2800" dirty="0" err="1" smtClean="0"/>
              <a:t>EuroSys</a:t>
            </a:r>
            <a:r>
              <a:rPr lang="en-US" sz="2800" dirty="0" smtClean="0"/>
              <a:t> 2007] &gt; 500 cit.</a:t>
            </a:r>
          </a:p>
          <a:p>
            <a:pPr lvl="1"/>
            <a:r>
              <a:rPr lang="en-US" sz="2400" dirty="0" smtClean="0">
                <a:solidFill>
                  <a:schemeClr val="tx1">
                    <a:lumMod val="50000"/>
                  </a:schemeClr>
                </a:solidFill>
              </a:rPr>
              <a:t>http://research.microsoft.com/en-us/projects/dryad/</a:t>
            </a:r>
          </a:p>
          <a:p>
            <a:r>
              <a:rPr lang="en-US" sz="2800" dirty="0" smtClean="0">
                <a:solidFill>
                  <a:schemeClr val="tx1">
                    <a:lumMod val="50000"/>
                  </a:schemeClr>
                </a:solidFill>
              </a:rPr>
              <a:t>Apache/Yahoo! Pig		[SIGMOD 2008] &gt; 400 cit.</a:t>
            </a:r>
          </a:p>
          <a:p>
            <a:pPr lvl="1"/>
            <a:r>
              <a:rPr lang="en-US" sz="2200" dirty="0" smtClean="0">
                <a:solidFill>
                  <a:schemeClr val="tx1">
                    <a:lumMod val="50000"/>
                  </a:schemeClr>
                </a:solidFill>
              </a:rPr>
              <a:t>https://cwiki.apache.org/confluence/display/PIG/PoweredBy</a:t>
            </a:r>
          </a:p>
          <a:p>
            <a:r>
              <a:rPr lang="en-US" sz="2800" dirty="0" smtClean="0">
                <a:solidFill>
                  <a:schemeClr val="tx1">
                    <a:lumMod val="50000"/>
                  </a:schemeClr>
                </a:solidFill>
              </a:rPr>
              <a:t>Apache/</a:t>
            </a:r>
            <a:r>
              <a:rPr lang="en-US" sz="2800" dirty="0" err="1" smtClean="0">
                <a:solidFill>
                  <a:schemeClr val="tx1">
                    <a:lumMod val="50000"/>
                  </a:schemeClr>
                </a:solidFill>
              </a:rPr>
              <a:t>Facebook</a:t>
            </a:r>
            <a:r>
              <a:rPr lang="en-US" sz="2800" dirty="0" smtClean="0">
                <a:solidFill>
                  <a:schemeClr val="tx1">
                    <a:lumMod val="50000"/>
                  </a:schemeClr>
                </a:solidFill>
              </a:rPr>
              <a:t> Hive		[VLDB 2009]</a:t>
            </a:r>
          </a:p>
          <a:p>
            <a:pPr lvl="1"/>
            <a:r>
              <a:rPr lang="en-US" sz="2200" dirty="0" smtClean="0">
                <a:solidFill>
                  <a:schemeClr val="tx1">
                    <a:lumMod val="50000"/>
                  </a:schemeClr>
                </a:solidFill>
              </a:rPr>
              <a:t>https://cwiki.apache.org/confluence/display/Hive/PoweredBy</a:t>
            </a:r>
          </a:p>
          <a:p>
            <a:pPr>
              <a:buNone/>
            </a:pPr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Testing MapReduce-style programs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47653-2DF5-4CE9-A8D8-7D50B49705B1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MapReduce programming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14350" indent="-514350"/>
            <a:r>
              <a:rPr lang="en-US" b="1" dirty="0" smtClean="0"/>
              <a:t>Programmer implements sequential code </a:t>
            </a:r>
          </a:p>
          <a:p>
            <a:pPr marL="914400" lvl="1" indent="-514350"/>
            <a:r>
              <a:rPr lang="en-US" dirty="0" smtClean="0"/>
              <a:t>Two functions: map and reduce</a:t>
            </a:r>
          </a:p>
          <a:p>
            <a:pPr marL="914400" lvl="1" indent="-514350"/>
            <a:r>
              <a:rPr lang="en-US" dirty="0" smtClean="0"/>
              <a:t>For example, in sequential Java code</a:t>
            </a:r>
          </a:p>
          <a:p>
            <a:pPr marL="514350" indent="-514350"/>
            <a:r>
              <a:rPr lang="en-US" dirty="0" smtClean="0"/>
              <a:t>System distributes, schedules, handles faults</a:t>
            </a:r>
          </a:p>
          <a:p>
            <a:pPr marL="914400" lvl="1" indent="-514350"/>
            <a:r>
              <a:rPr lang="en-US" dirty="0" smtClean="0"/>
              <a:t>Invokes map </a:t>
            </a:r>
            <a:r>
              <a:rPr lang="en-US" b="1" dirty="0" smtClean="0"/>
              <a:t>on many nodes in parallel</a:t>
            </a:r>
          </a:p>
          <a:p>
            <a:pPr marL="914400" lvl="1" indent="-514350"/>
            <a:r>
              <a:rPr lang="en-US" dirty="0" smtClean="0"/>
              <a:t>Collects and re-distributes intermediate results</a:t>
            </a:r>
          </a:p>
          <a:p>
            <a:pPr marL="914400" lvl="1" indent="-514350"/>
            <a:r>
              <a:rPr lang="en-US" dirty="0" smtClean="0"/>
              <a:t>Invokes reduce </a:t>
            </a:r>
            <a:r>
              <a:rPr lang="en-US" b="1" dirty="0" smtClean="0"/>
              <a:t>on many nodes in parallel</a:t>
            </a:r>
            <a:endParaRPr lang="en-US" sz="2400" b="1" dirty="0" smtClean="0"/>
          </a:p>
          <a:p>
            <a:pPr marL="514350" indent="-514350"/>
            <a:r>
              <a:rPr lang="en-US" dirty="0" smtClean="0"/>
              <a:t>Programmer can focus on problem domain</a:t>
            </a:r>
          </a:p>
          <a:p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Testing MapReduce-style programs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47653-2DF5-4CE9-A8D8-7D50B49705B1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Testing </a:t>
            </a:r>
            <a:r>
              <a:rPr lang="en-US" dirty="0" err="1" smtClean="0"/>
              <a:t>MapReduce</a:t>
            </a:r>
            <a:r>
              <a:rPr lang="en-US" dirty="0" smtClean="0"/>
              <a:t>-style programs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47653-2DF5-4CE9-A8D8-7D50B49705B1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81000" y="1219200"/>
            <a:ext cx="1600200" cy="5486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US" dirty="0" smtClean="0"/>
              <a:t>...;dept; salary</a:t>
            </a:r>
          </a:p>
          <a:p>
            <a:r>
              <a:rPr lang="en-US" b="1" dirty="0" smtClean="0"/>
              <a:t>...; A; 250,000</a:t>
            </a:r>
          </a:p>
          <a:p>
            <a:r>
              <a:rPr lang="en-US" dirty="0" smtClean="0"/>
              <a:t>...; X; 220,000</a:t>
            </a:r>
          </a:p>
          <a:p>
            <a:r>
              <a:rPr lang="en-US" dirty="0" smtClean="0"/>
              <a:t>...; F; 220,000</a:t>
            </a:r>
          </a:p>
          <a:p>
            <a:r>
              <a:rPr lang="en-US" dirty="0" smtClean="0"/>
              <a:t>...; Z; 210,000</a:t>
            </a:r>
          </a:p>
          <a:p>
            <a:r>
              <a:rPr lang="en-US" dirty="0" smtClean="0"/>
              <a:t>...</a:t>
            </a:r>
          </a:p>
          <a:p>
            <a:endParaRPr lang="en-US" dirty="0" smtClean="0"/>
          </a:p>
          <a:p>
            <a:r>
              <a:rPr lang="en-US" dirty="0" smtClean="0"/>
              <a:t>...; O; 150,000</a:t>
            </a:r>
          </a:p>
          <a:p>
            <a:r>
              <a:rPr lang="en-US" dirty="0" smtClean="0"/>
              <a:t>...; T;  150,000</a:t>
            </a:r>
          </a:p>
          <a:p>
            <a:r>
              <a:rPr lang="en-US" b="1" dirty="0" smtClean="0"/>
              <a:t>...; A; 150,000</a:t>
            </a:r>
          </a:p>
          <a:p>
            <a:r>
              <a:rPr lang="en-US" b="1" dirty="0" smtClean="0"/>
              <a:t>...; A; 140,000</a:t>
            </a:r>
          </a:p>
          <a:p>
            <a:r>
              <a:rPr lang="en-US" dirty="0" smtClean="0"/>
              <a:t>...</a:t>
            </a:r>
          </a:p>
          <a:p>
            <a:endParaRPr lang="en-US" dirty="0" smtClean="0"/>
          </a:p>
          <a:p>
            <a:r>
              <a:rPr lang="en-US" dirty="0" smtClean="0"/>
              <a:t>...; E; 100,000</a:t>
            </a:r>
          </a:p>
          <a:p>
            <a:r>
              <a:rPr lang="en-US" dirty="0" smtClean="0"/>
              <a:t>...; S; 100,000</a:t>
            </a:r>
          </a:p>
          <a:p>
            <a:r>
              <a:rPr lang="en-US" b="1" dirty="0" smtClean="0"/>
              <a:t>...; A;   95,000</a:t>
            </a:r>
          </a:p>
          <a:p>
            <a:r>
              <a:rPr lang="en-US" dirty="0" smtClean="0"/>
              <a:t>...; C;   95,000</a:t>
            </a:r>
          </a:p>
          <a:p>
            <a:r>
              <a:rPr lang="en-US" dirty="0" smtClean="0"/>
              <a:t>...</a:t>
            </a:r>
          </a:p>
          <a:p>
            <a:r>
              <a:rPr lang="en-US" dirty="0" smtClean="0"/>
              <a:t>...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762000" y="533400"/>
            <a:ext cx="8499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Input</a:t>
            </a:r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2209800" y="381000"/>
            <a:ext cx="169597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Map:</a:t>
            </a:r>
            <a:br>
              <a:rPr lang="en-US" sz="2400" dirty="0" smtClean="0"/>
            </a:br>
            <a:r>
              <a:rPr lang="en-US" sz="2400" dirty="0" smtClean="0"/>
              <a:t>(</a:t>
            </a:r>
            <a:r>
              <a:rPr lang="en-US" sz="2400" dirty="0" err="1" smtClean="0"/>
              <a:t>key;value</a:t>
            </a:r>
            <a:r>
              <a:rPr lang="en-US" sz="2400" dirty="0" smtClean="0"/>
              <a:t>)*</a:t>
            </a:r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5334000" y="381000"/>
            <a:ext cx="171187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Reduce:</a:t>
            </a:r>
            <a:br>
              <a:rPr lang="en-US" sz="2400" dirty="0" smtClean="0"/>
            </a:br>
            <a:r>
              <a:rPr lang="en-US" sz="2400" dirty="0" err="1" smtClean="0"/>
              <a:t>avg</a:t>
            </a:r>
            <a:r>
              <a:rPr lang="en-US" sz="2400" dirty="0" smtClean="0"/>
              <a:t> of first 3</a:t>
            </a:r>
            <a:endParaRPr 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7391400" y="533400"/>
            <a:ext cx="10791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Output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038600" y="381000"/>
            <a:ext cx="100290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Group</a:t>
            </a:r>
          </a:p>
          <a:p>
            <a:pPr algn="ctr"/>
            <a:r>
              <a:rPr lang="en-US" sz="2400" dirty="0" smtClean="0"/>
              <a:t>By Key</a:t>
            </a:r>
            <a:endParaRPr lang="en-US" sz="2400" dirty="0"/>
          </a:p>
        </p:txBody>
      </p:sp>
      <p:sp>
        <p:nvSpPr>
          <p:cNvPr id="14" name="Rectangle 13"/>
          <p:cNvSpPr/>
          <p:nvPr/>
        </p:nvSpPr>
        <p:spPr>
          <a:xfrm>
            <a:off x="2438400" y="3124200"/>
            <a:ext cx="1219200" cy="1447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US" dirty="0" smtClean="0"/>
              <a:t>O; 150,000</a:t>
            </a:r>
          </a:p>
          <a:p>
            <a:r>
              <a:rPr lang="en-US" dirty="0" smtClean="0"/>
              <a:t>T;  150,000</a:t>
            </a:r>
          </a:p>
          <a:p>
            <a:r>
              <a:rPr lang="en-US" b="1" dirty="0" smtClean="0"/>
              <a:t>A; 150,000</a:t>
            </a:r>
          </a:p>
          <a:p>
            <a:r>
              <a:rPr lang="en-US" b="1" dirty="0" smtClean="0"/>
              <a:t>A; 140,000</a:t>
            </a:r>
          </a:p>
          <a:p>
            <a:r>
              <a:rPr lang="en-US" dirty="0" smtClean="0"/>
              <a:t>...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562600" y="1524000"/>
            <a:ext cx="1219200" cy="1447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US" b="1" dirty="0" smtClean="0"/>
              <a:t>A; 250,000</a:t>
            </a:r>
          </a:p>
          <a:p>
            <a:r>
              <a:rPr lang="en-US" b="1" dirty="0" smtClean="0"/>
              <a:t>A; 150,000</a:t>
            </a:r>
          </a:p>
          <a:p>
            <a:r>
              <a:rPr lang="en-US" b="1" dirty="0" smtClean="0"/>
              <a:t>A; 140,000</a:t>
            </a:r>
          </a:p>
          <a:p>
            <a:r>
              <a:rPr lang="en-US" b="1" dirty="0" smtClean="0"/>
              <a:t>A;   95,000</a:t>
            </a:r>
          </a:p>
          <a:p>
            <a:r>
              <a:rPr lang="en-US" b="1" dirty="0" smtClean="0"/>
              <a:t>...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438400" y="1524000"/>
            <a:ext cx="1219200" cy="1447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US" b="1" dirty="0" smtClean="0"/>
              <a:t>A; 250,000</a:t>
            </a:r>
          </a:p>
          <a:p>
            <a:r>
              <a:rPr lang="en-US" dirty="0" smtClean="0"/>
              <a:t>X; 220,000</a:t>
            </a:r>
          </a:p>
          <a:p>
            <a:r>
              <a:rPr lang="en-US" dirty="0" smtClean="0"/>
              <a:t>F; 220,000</a:t>
            </a:r>
          </a:p>
          <a:p>
            <a:r>
              <a:rPr lang="en-US" dirty="0" smtClean="0"/>
              <a:t>Z; 210,000</a:t>
            </a:r>
          </a:p>
          <a:p>
            <a:r>
              <a:rPr lang="en-US" dirty="0" smtClean="0"/>
              <a:t>...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438400" y="4800600"/>
            <a:ext cx="1219200" cy="1447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US" dirty="0" smtClean="0"/>
              <a:t>E; 100,000</a:t>
            </a:r>
          </a:p>
          <a:p>
            <a:r>
              <a:rPr lang="en-US" dirty="0" smtClean="0"/>
              <a:t>S; 100,000</a:t>
            </a:r>
          </a:p>
          <a:p>
            <a:r>
              <a:rPr lang="en-US" b="1" dirty="0" smtClean="0"/>
              <a:t>A;   95,000</a:t>
            </a:r>
          </a:p>
          <a:p>
            <a:r>
              <a:rPr lang="en-US" dirty="0" smtClean="0"/>
              <a:t>C;   95,000</a:t>
            </a:r>
          </a:p>
          <a:p>
            <a:r>
              <a:rPr lang="en-US" dirty="0" smtClean="0"/>
              <a:t>...</a:t>
            </a:r>
          </a:p>
        </p:txBody>
      </p:sp>
      <p:sp>
        <p:nvSpPr>
          <p:cNvPr id="19" name="Rectangle 18"/>
          <p:cNvSpPr/>
          <p:nvPr/>
        </p:nvSpPr>
        <p:spPr>
          <a:xfrm>
            <a:off x="5562600" y="4191000"/>
            <a:ext cx="1219200" cy="762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US" dirty="0" smtClean="0"/>
              <a:t>C; ...</a:t>
            </a:r>
          </a:p>
          <a:p>
            <a:r>
              <a:rPr lang="en-US" dirty="0" smtClean="0"/>
              <a:t>...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562600" y="3200400"/>
            <a:ext cx="1219200" cy="762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US" dirty="0" smtClean="0"/>
              <a:t>B; ...</a:t>
            </a:r>
          </a:p>
          <a:p>
            <a:r>
              <a:rPr lang="en-US" dirty="0" smtClean="0"/>
              <a:t>...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04800" y="1524000"/>
            <a:ext cx="3429000" cy="1447800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304800" y="3124200"/>
            <a:ext cx="3429000" cy="1447800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304800" y="4800600"/>
            <a:ext cx="3429000" cy="1447800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" name="AutoShape 145"/>
          <p:cNvCxnSpPr>
            <a:cxnSpLocks noChangeShapeType="1"/>
          </p:cNvCxnSpPr>
          <p:nvPr/>
        </p:nvCxnSpPr>
        <p:spPr bwMode="auto">
          <a:xfrm>
            <a:off x="3581400" y="1677988"/>
            <a:ext cx="1981200" cy="1588"/>
          </a:xfrm>
          <a:prstGeom prst="straightConnector1">
            <a:avLst/>
          </a:prstGeom>
          <a:noFill/>
          <a:ln w="25400">
            <a:solidFill>
              <a:srgbClr val="00B050"/>
            </a:solidFill>
            <a:round/>
            <a:headEnd/>
            <a:tailEnd type="triangle" w="med" len="lg"/>
          </a:ln>
        </p:spPr>
      </p:cxnSp>
      <p:cxnSp>
        <p:nvCxnSpPr>
          <p:cNvPr id="27" name="AutoShape 145"/>
          <p:cNvCxnSpPr>
            <a:cxnSpLocks noChangeShapeType="1"/>
          </p:cNvCxnSpPr>
          <p:nvPr/>
        </p:nvCxnSpPr>
        <p:spPr bwMode="auto">
          <a:xfrm flipV="1">
            <a:off x="3581400" y="1981200"/>
            <a:ext cx="1981200" cy="1903412"/>
          </a:xfrm>
          <a:prstGeom prst="straightConnector1">
            <a:avLst/>
          </a:prstGeom>
          <a:noFill/>
          <a:ln w="25400">
            <a:solidFill>
              <a:srgbClr val="00B050"/>
            </a:solidFill>
            <a:round/>
            <a:headEnd/>
            <a:tailEnd type="triangle" w="med" len="lg"/>
          </a:ln>
        </p:spPr>
      </p:cxnSp>
      <p:cxnSp>
        <p:nvCxnSpPr>
          <p:cNvPr id="29" name="AutoShape 145"/>
          <p:cNvCxnSpPr>
            <a:cxnSpLocks noChangeShapeType="1"/>
          </p:cNvCxnSpPr>
          <p:nvPr/>
        </p:nvCxnSpPr>
        <p:spPr bwMode="auto">
          <a:xfrm flipV="1">
            <a:off x="3581400" y="2287588"/>
            <a:ext cx="1981200" cy="1903412"/>
          </a:xfrm>
          <a:prstGeom prst="straightConnector1">
            <a:avLst/>
          </a:prstGeom>
          <a:noFill/>
          <a:ln w="25400">
            <a:solidFill>
              <a:srgbClr val="00B050"/>
            </a:solidFill>
            <a:round/>
            <a:headEnd/>
            <a:tailEnd type="triangle" w="med" len="lg"/>
          </a:ln>
        </p:spPr>
      </p:cxnSp>
      <p:cxnSp>
        <p:nvCxnSpPr>
          <p:cNvPr id="30" name="AutoShape 145"/>
          <p:cNvCxnSpPr>
            <a:cxnSpLocks noChangeShapeType="1"/>
          </p:cNvCxnSpPr>
          <p:nvPr/>
        </p:nvCxnSpPr>
        <p:spPr bwMode="auto">
          <a:xfrm rot="5400000" flipH="1" flipV="1">
            <a:off x="3162300" y="3086100"/>
            <a:ext cx="2895600" cy="1905000"/>
          </a:xfrm>
          <a:prstGeom prst="straightConnector1">
            <a:avLst/>
          </a:prstGeom>
          <a:noFill/>
          <a:ln w="25400">
            <a:solidFill>
              <a:srgbClr val="00B050"/>
            </a:solidFill>
            <a:round/>
            <a:headEnd/>
            <a:tailEnd type="triangle" w="med" len="lg"/>
          </a:ln>
        </p:spPr>
      </p:cxnSp>
      <p:sp>
        <p:nvSpPr>
          <p:cNvPr id="32" name="Rectangle 31"/>
          <p:cNvSpPr/>
          <p:nvPr/>
        </p:nvSpPr>
        <p:spPr>
          <a:xfrm>
            <a:off x="7315200" y="1600200"/>
            <a:ext cx="1219200" cy="381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en-US" b="1" dirty="0" smtClean="0"/>
              <a:t>180,000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819400" y="6324600"/>
            <a:ext cx="3577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...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5943600" y="5257800"/>
            <a:ext cx="3577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...</a:t>
            </a:r>
            <a:endParaRPr lang="en-US" dirty="0"/>
          </a:p>
        </p:txBody>
      </p:sp>
      <p:sp>
        <p:nvSpPr>
          <p:cNvPr id="36" name="Rectangle 35"/>
          <p:cNvSpPr/>
          <p:nvPr/>
        </p:nvSpPr>
        <p:spPr>
          <a:xfrm>
            <a:off x="7315200" y="3429000"/>
            <a:ext cx="1219200" cy="381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en-US" dirty="0" smtClean="0"/>
              <a:t>...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772400" y="4343400"/>
            <a:ext cx="3577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...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5410200" y="1524000"/>
            <a:ext cx="3200400" cy="914400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4" grpId="0" animBg="1"/>
      <p:bldP spid="15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32" grpId="0" animBg="1"/>
      <p:bldP spid="28" grpId="0"/>
      <p:bldP spid="35" grpId="0"/>
      <p:bldP spid="36" grpId="0" animBg="1"/>
      <p:bldP spid="37" grpId="0"/>
      <p:bldP spid="38" grpId="0" animBg="1"/>
      <p:bldP spid="38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381000" y="1219200"/>
            <a:ext cx="1600200" cy="5486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US" dirty="0" smtClean="0"/>
              <a:t>...;dept; salary</a:t>
            </a:r>
          </a:p>
          <a:p>
            <a:r>
              <a:rPr lang="en-US" b="1" dirty="0" smtClean="0"/>
              <a:t>...; A; 250,000</a:t>
            </a:r>
          </a:p>
          <a:p>
            <a:r>
              <a:rPr lang="en-US" dirty="0" smtClean="0"/>
              <a:t>...; X; 220,000</a:t>
            </a:r>
          </a:p>
          <a:p>
            <a:r>
              <a:rPr lang="en-US" dirty="0" smtClean="0"/>
              <a:t>...; F; 220,000</a:t>
            </a:r>
          </a:p>
          <a:p>
            <a:r>
              <a:rPr lang="en-US" dirty="0" smtClean="0"/>
              <a:t>...; Z; 210,000</a:t>
            </a:r>
          </a:p>
          <a:p>
            <a:r>
              <a:rPr lang="en-US" dirty="0" smtClean="0"/>
              <a:t>...</a:t>
            </a:r>
          </a:p>
          <a:p>
            <a:endParaRPr lang="en-US" dirty="0" smtClean="0"/>
          </a:p>
          <a:p>
            <a:r>
              <a:rPr lang="en-US" dirty="0" smtClean="0"/>
              <a:t>...; O; 150,000</a:t>
            </a:r>
          </a:p>
          <a:p>
            <a:r>
              <a:rPr lang="en-US" dirty="0" smtClean="0"/>
              <a:t>...; T;  150,000</a:t>
            </a:r>
          </a:p>
          <a:p>
            <a:r>
              <a:rPr lang="en-US" b="1" dirty="0" smtClean="0"/>
              <a:t>...; A; 150,000</a:t>
            </a:r>
          </a:p>
          <a:p>
            <a:r>
              <a:rPr lang="en-US" b="1" dirty="0" smtClean="0"/>
              <a:t>...; A; 140,000</a:t>
            </a:r>
          </a:p>
          <a:p>
            <a:r>
              <a:rPr lang="en-US" dirty="0" smtClean="0"/>
              <a:t>...</a:t>
            </a:r>
          </a:p>
          <a:p>
            <a:endParaRPr lang="en-US" dirty="0" smtClean="0"/>
          </a:p>
          <a:p>
            <a:r>
              <a:rPr lang="en-US" dirty="0" smtClean="0"/>
              <a:t>...; E; 100,000</a:t>
            </a:r>
          </a:p>
          <a:p>
            <a:r>
              <a:rPr lang="en-US" dirty="0" smtClean="0"/>
              <a:t>...; S; 100,000</a:t>
            </a:r>
          </a:p>
          <a:p>
            <a:r>
              <a:rPr lang="en-US" b="1" dirty="0" smtClean="0"/>
              <a:t>...; A;   95,000</a:t>
            </a:r>
          </a:p>
          <a:p>
            <a:r>
              <a:rPr lang="en-US" dirty="0" smtClean="0"/>
              <a:t>...; C;   95,000</a:t>
            </a:r>
          </a:p>
          <a:p>
            <a:r>
              <a:rPr lang="en-US" dirty="0" smtClean="0"/>
              <a:t>...</a:t>
            </a:r>
          </a:p>
          <a:p>
            <a:r>
              <a:rPr lang="en-US" dirty="0" smtClean="0"/>
              <a:t>...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Testing MapReduce-style programs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47653-2DF5-4CE9-A8D8-7D50B49705B1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438400" y="3124200"/>
            <a:ext cx="1219200" cy="1447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US" dirty="0" smtClean="0"/>
              <a:t>O; 150,000</a:t>
            </a:r>
          </a:p>
          <a:p>
            <a:r>
              <a:rPr lang="en-US" dirty="0" smtClean="0"/>
              <a:t>T;  150,000</a:t>
            </a:r>
          </a:p>
          <a:p>
            <a:r>
              <a:rPr lang="en-US" b="1" dirty="0" smtClean="0"/>
              <a:t>A; 150,000</a:t>
            </a:r>
          </a:p>
          <a:p>
            <a:r>
              <a:rPr lang="en-US" b="1" dirty="0" smtClean="0"/>
              <a:t>A; 140,000</a:t>
            </a:r>
          </a:p>
          <a:p>
            <a:r>
              <a:rPr lang="en-US" dirty="0" smtClean="0"/>
              <a:t>...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562600" y="1524000"/>
            <a:ext cx="1219200" cy="1447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US" b="1" dirty="0" smtClean="0"/>
              <a:t>A; 250,000</a:t>
            </a:r>
          </a:p>
          <a:p>
            <a:r>
              <a:rPr lang="en-US" b="1" dirty="0" smtClean="0"/>
              <a:t>A;   95,000</a:t>
            </a:r>
          </a:p>
          <a:p>
            <a:r>
              <a:rPr lang="en-US" b="1" dirty="0" smtClean="0"/>
              <a:t>A; 150,000</a:t>
            </a:r>
          </a:p>
          <a:p>
            <a:r>
              <a:rPr lang="en-US" b="1" dirty="0" smtClean="0"/>
              <a:t>A; 140,000</a:t>
            </a:r>
          </a:p>
          <a:p>
            <a:r>
              <a:rPr lang="en-US" b="1" dirty="0" smtClean="0"/>
              <a:t>...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438400" y="1524000"/>
            <a:ext cx="1219200" cy="1447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US" b="1" dirty="0" smtClean="0"/>
              <a:t>A; 250,000</a:t>
            </a:r>
          </a:p>
          <a:p>
            <a:r>
              <a:rPr lang="en-US" dirty="0" smtClean="0"/>
              <a:t>X; 220,000</a:t>
            </a:r>
          </a:p>
          <a:p>
            <a:r>
              <a:rPr lang="en-US" dirty="0" smtClean="0"/>
              <a:t>F; 220,000</a:t>
            </a:r>
          </a:p>
          <a:p>
            <a:r>
              <a:rPr lang="en-US" dirty="0" smtClean="0"/>
              <a:t>Z; 210,000</a:t>
            </a:r>
          </a:p>
          <a:p>
            <a:r>
              <a:rPr lang="en-US" dirty="0" smtClean="0"/>
              <a:t>...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438400" y="4800600"/>
            <a:ext cx="1219200" cy="1447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US" dirty="0" smtClean="0"/>
              <a:t>E; 100,000</a:t>
            </a:r>
          </a:p>
          <a:p>
            <a:r>
              <a:rPr lang="en-US" dirty="0" smtClean="0"/>
              <a:t>S; 100,000</a:t>
            </a:r>
          </a:p>
          <a:p>
            <a:r>
              <a:rPr lang="en-US" b="1" dirty="0" smtClean="0"/>
              <a:t>A;   95,000</a:t>
            </a:r>
          </a:p>
          <a:p>
            <a:r>
              <a:rPr lang="en-US" dirty="0" smtClean="0"/>
              <a:t>C;   95,000</a:t>
            </a:r>
          </a:p>
          <a:p>
            <a:r>
              <a:rPr lang="en-US" dirty="0" smtClean="0"/>
              <a:t>...</a:t>
            </a:r>
          </a:p>
        </p:txBody>
      </p:sp>
      <p:sp>
        <p:nvSpPr>
          <p:cNvPr id="19" name="Rectangle 18"/>
          <p:cNvSpPr/>
          <p:nvPr/>
        </p:nvSpPr>
        <p:spPr>
          <a:xfrm>
            <a:off x="5562600" y="4191000"/>
            <a:ext cx="1219200" cy="762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US" dirty="0" smtClean="0"/>
              <a:t>C</a:t>
            </a:r>
            <a:r>
              <a:rPr lang="en-US" smtClean="0"/>
              <a:t>; ...</a:t>
            </a:r>
            <a:endParaRPr lang="en-US" dirty="0" smtClean="0"/>
          </a:p>
          <a:p>
            <a:r>
              <a:rPr lang="en-US" dirty="0" smtClean="0"/>
              <a:t>...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562600" y="3200400"/>
            <a:ext cx="1219200" cy="762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US" dirty="0" smtClean="0"/>
              <a:t>B; ...</a:t>
            </a:r>
          </a:p>
          <a:p>
            <a:r>
              <a:rPr lang="en-US" dirty="0" smtClean="0"/>
              <a:t>...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04800" y="1524000"/>
            <a:ext cx="3429000" cy="1447800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304800" y="3124200"/>
            <a:ext cx="3429000" cy="1447800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304800" y="4800600"/>
            <a:ext cx="3429000" cy="1447800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" name="AutoShape 145"/>
          <p:cNvCxnSpPr>
            <a:cxnSpLocks noChangeShapeType="1"/>
          </p:cNvCxnSpPr>
          <p:nvPr/>
        </p:nvCxnSpPr>
        <p:spPr bwMode="auto">
          <a:xfrm>
            <a:off x="3581400" y="1677988"/>
            <a:ext cx="1981200" cy="1588"/>
          </a:xfrm>
          <a:prstGeom prst="straightConnector1">
            <a:avLst/>
          </a:prstGeom>
          <a:noFill/>
          <a:ln w="25400">
            <a:solidFill>
              <a:srgbClr val="00B050"/>
            </a:solidFill>
            <a:round/>
            <a:headEnd/>
            <a:tailEnd type="triangle" w="med" len="lg"/>
          </a:ln>
        </p:spPr>
      </p:cxnSp>
      <p:cxnSp>
        <p:nvCxnSpPr>
          <p:cNvPr id="29" name="AutoShape 145"/>
          <p:cNvCxnSpPr>
            <a:cxnSpLocks noChangeShapeType="1"/>
          </p:cNvCxnSpPr>
          <p:nvPr/>
        </p:nvCxnSpPr>
        <p:spPr bwMode="auto">
          <a:xfrm flipV="1">
            <a:off x="3581400" y="2514600"/>
            <a:ext cx="1981200" cy="1676400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lg"/>
          </a:ln>
        </p:spPr>
      </p:cxnSp>
      <p:cxnSp>
        <p:nvCxnSpPr>
          <p:cNvPr id="30" name="AutoShape 145"/>
          <p:cNvCxnSpPr>
            <a:cxnSpLocks noChangeShapeType="1"/>
          </p:cNvCxnSpPr>
          <p:nvPr/>
        </p:nvCxnSpPr>
        <p:spPr bwMode="auto">
          <a:xfrm rot="5400000" flipH="1" flipV="1">
            <a:off x="2857500" y="2781300"/>
            <a:ext cx="3505200" cy="1905000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lg"/>
          </a:ln>
        </p:spPr>
      </p:cxnSp>
      <p:sp>
        <p:nvSpPr>
          <p:cNvPr id="32" name="Rectangle 31"/>
          <p:cNvSpPr/>
          <p:nvPr/>
        </p:nvSpPr>
        <p:spPr>
          <a:xfrm>
            <a:off x="7315200" y="1600200"/>
            <a:ext cx="1219200" cy="381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en-US" b="1" strike="sngStrike" dirty="0" smtClean="0"/>
              <a:t>180,000</a:t>
            </a:r>
          </a:p>
        </p:txBody>
      </p:sp>
      <p:sp>
        <p:nvSpPr>
          <p:cNvPr id="33" name="Rectangle 32"/>
          <p:cNvSpPr/>
          <p:nvPr/>
        </p:nvSpPr>
        <p:spPr>
          <a:xfrm>
            <a:off x="7315200" y="1981200"/>
            <a:ext cx="1219200" cy="3810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b="1" dirty="0" smtClean="0"/>
              <a:t>165,000</a:t>
            </a:r>
          </a:p>
        </p:txBody>
      </p:sp>
      <p:cxnSp>
        <p:nvCxnSpPr>
          <p:cNvPr id="28" name="AutoShape 145"/>
          <p:cNvCxnSpPr>
            <a:cxnSpLocks noChangeShapeType="1"/>
          </p:cNvCxnSpPr>
          <p:nvPr/>
        </p:nvCxnSpPr>
        <p:spPr bwMode="auto">
          <a:xfrm flipV="1">
            <a:off x="3581400" y="2286000"/>
            <a:ext cx="1981200" cy="1676400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lg"/>
          </a:ln>
        </p:spPr>
      </p:cxnSp>
      <p:sp>
        <p:nvSpPr>
          <p:cNvPr id="27" name="TextBox 26"/>
          <p:cNvSpPr txBox="1"/>
          <p:nvPr/>
        </p:nvSpPr>
        <p:spPr>
          <a:xfrm>
            <a:off x="2819400" y="6324600"/>
            <a:ext cx="3577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...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5943600" y="5257800"/>
            <a:ext cx="3577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...</a:t>
            </a:r>
            <a:endParaRPr lang="en-US" dirty="0"/>
          </a:p>
        </p:txBody>
      </p:sp>
      <p:sp>
        <p:nvSpPr>
          <p:cNvPr id="34" name="Rectangle 33"/>
          <p:cNvSpPr/>
          <p:nvPr/>
        </p:nvSpPr>
        <p:spPr>
          <a:xfrm>
            <a:off x="7315200" y="3429000"/>
            <a:ext cx="1219200" cy="381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en-US" dirty="0" smtClean="0"/>
              <a:t>...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7772400" y="4343400"/>
            <a:ext cx="3577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...</a:t>
            </a:r>
            <a:endParaRPr lang="en-US" dirty="0"/>
          </a:p>
        </p:txBody>
      </p:sp>
      <p:sp>
        <p:nvSpPr>
          <p:cNvPr id="36" name="Rectangle 35"/>
          <p:cNvSpPr/>
          <p:nvPr/>
        </p:nvSpPr>
        <p:spPr>
          <a:xfrm>
            <a:off x="5410200" y="1524000"/>
            <a:ext cx="3200400" cy="914400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762000" y="533400"/>
            <a:ext cx="8499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Input</a:t>
            </a:r>
            <a:endParaRPr lang="en-US" sz="2400" dirty="0"/>
          </a:p>
        </p:txBody>
      </p:sp>
      <p:sp>
        <p:nvSpPr>
          <p:cNvPr id="38" name="TextBox 37"/>
          <p:cNvSpPr txBox="1"/>
          <p:nvPr/>
        </p:nvSpPr>
        <p:spPr>
          <a:xfrm>
            <a:off x="2209800" y="381000"/>
            <a:ext cx="169597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Map:</a:t>
            </a:r>
            <a:br>
              <a:rPr lang="en-US" sz="2400" dirty="0" smtClean="0"/>
            </a:br>
            <a:r>
              <a:rPr lang="en-US" sz="2400" dirty="0" smtClean="0"/>
              <a:t>(</a:t>
            </a:r>
            <a:r>
              <a:rPr lang="en-US" sz="2400" dirty="0" err="1" smtClean="0"/>
              <a:t>key;value</a:t>
            </a:r>
            <a:r>
              <a:rPr lang="en-US" sz="2400" dirty="0" smtClean="0"/>
              <a:t>)*</a:t>
            </a:r>
            <a:endParaRPr lang="en-US" sz="2400" dirty="0"/>
          </a:p>
        </p:txBody>
      </p:sp>
      <p:sp>
        <p:nvSpPr>
          <p:cNvPr id="39" name="TextBox 38"/>
          <p:cNvSpPr txBox="1"/>
          <p:nvPr/>
        </p:nvSpPr>
        <p:spPr>
          <a:xfrm>
            <a:off x="5334000" y="381000"/>
            <a:ext cx="171187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Reduce:</a:t>
            </a:r>
            <a:br>
              <a:rPr lang="en-US" sz="2400" dirty="0" smtClean="0"/>
            </a:br>
            <a:r>
              <a:rPr lang="en-US" sz="2400" dirty="0" err="1" smtClean="0"/>
              <a:t>avg</a:t>
            </a:r>
            <a:r>
              <a:rPr lang="en-US" sz="2400" dirty="0" smtClean="0"/>
              <a:t> of first 3</a:t>
            </a:r>
            <a:endParaRPr lang="en-US" sz="2400" dirty="0"/>
          </a:p>
        </p:txBody>
      </p:sp>
      <p:sp>
        <p:nvSpPr>
          <p:cNvPr id="40" name="TextBox 39"/>
          <p:cNvSpPr txBox="1"/>
          <p:nvPr/>
        </p:nvSpPr>
        <p:spPr>
          <a:xfrm>
            <a:off x="7391400" y="533400"/>
            <a:ext cx="10791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Output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4038600" y="381000"/>
            <a:ext cx="100290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Group</a:t>
            </a:r>
          </a:p>
          <a:p>
            <a:pPr algn="ctr"/>
            <a:r>
              <a:rPr lang="en-US" sz="2400" dirty="0" smtClean="0"/>
              <a:t>By Key</a:t>
            </a:r>
            <a:endParaRPr lang="en-US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Example </a:t>
            </a:r>
            <a:br>
              <a:rPr lang="en-US" dirty="0" smtClean="0"/>
            </a:br>
            <a:r>
              <a:rPr lang="en-US" dirty="0" smtClean="0"/>
              <a:t>bug: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3810000"/>
            <a:ext cx="8229600" cy="32004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Code depends on order of salaries, just uses first-3</a:t>
            </a:r>
          </a:p>
          <a:p>
            <a:r>
              <a:rPr lang="en-US" sz="2800" dirty="0" smtClean="0"/>
              <a:t>Programmer may be confused by order of salaries in input files, that order is not maintained </a:t>
            </a:r>
          </a:p>
          <a:p>
            <a:r>
              <a:rPr lang="en-US" sz="2800" dirty="0" smtClean="0"/>
              <a:t>Bug, possibly because MapReduce systems have built-in ordering, but not always use them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Testing MapReduce-style programs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47653-2DF5-4CE9-A8D8-7D50B49705B1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2971800" y="533400"/>
            <a:ext cx="5715000" cy="3048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indent="-342900">
              <a:spcBef>
                <a:spcPct val="20000"/>
              </a:spcBef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/* </a:t>
            </a:r>
            <a:r>
              <a:rPr lang="en-US" dirty="0" smtClean="0">
                <a:solidFill>
                  <a:srgbClr val="00B050"/>
                </a:solidFill>
              </a:rPr>
              <a:t>Report </a:t>
            </a:r>
            <a:r>
              <a:rPr lang="en-US" dirty="0" err="1" smtClean="0">
                <a:solidFill>
                  <a:srgbClr val="00B050"/>
                </a:solidFill>
              </a:rPr>
              <a:t>avg</a:t>
            </a:r>
            <a:r>
              <a:rPr lang="en-US" dirty="0" smtClean="0">
                <a:solidFill>
                  <a:srgbClr val="00B050"/>
                </a:solidFill>
              </a:rPr>
              <a:t> of top-3 salaries, if </a:t>
            </a:r>
            <a:r>
              <a:rPr lang="en-US" dirty="0" err="1" smtClean="0">
                <a:solidFill>
                  <a:srgbClr val="00B050"/>
                </a:solidFill>
              </a:rPr>
              <a:t>avg</a:t>
            </a:r>
            <a:r>
              <a:rPr lang="en-US" dirty="0" smtClean="0">
                <a:solidFill>
                  <a:srgbClr val="00B050"/>
                </a:solidFill>
              </a:rPr>
              <a:t>&gt;100k 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*/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public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void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reduce(String dept, </a:t>
            </a:r>
            <a:r>
              <a:rPr kumimoji="0" lang="en-US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Iterator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&lt;Integer&gt; salaries) {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sum 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0; 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0;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while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</a:t>
            </a:r>
            <a:r>
              <a:rPr kumimoji="0" lang="en-US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salaries.hasNext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() 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&amp;&amp;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</a:t>
            </a:r>
            <a:r>
              <a:rPr lang="en-US" noProof="0" dirty="0" smtClean="0"/>
              <a:t>3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 {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sum 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+=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salaries.next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();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dirty="0" smtClean="0"/>
              <a:t>        </a:t>
            </a:r>
            <a:r>
              <a:rPr kumimoji="0" lang="en-US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+=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1;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}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dirty="0" smtClean="0"/>
              <a:t>    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emit( (</a:t>
            </a:r>
            <a:r>
              <a:rPr kumimoji="0" lang="en-US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&gt;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0 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&amp;&amp;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sum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</a:t>
            </a:r>
            <a:r>
              <a:rPr kumimoji="0" lang="en-US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&gt;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100000)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?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sum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</a:t>
            </a:r>
            <a:r>
              <a:rPr kumimoji="0" lang="en-US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-1);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User reduce program has to satisfy correctness conditions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Reduce must not rely on a particular order:</a:t>
            </a:r>
          </a:p>
          <a:p>
            <a:r>
              <a:rPr lang="en-US" dirty="0" smtClean="0">
                <a:solidFill>
                  <a:srgbClr val="FFC000"/>
                </a:solidFill>
              </a:rPr>
              <a:t>For each </a:t>
            </a:r>
            <a:r>
              <a:rPr lang="en-US" dirty="0" smtClean="0"/>
              <a:t>input list of values L, </a:t>
            </a:r>
            <a:br>
              <a:rPr lang="en-US" dirty="0" smtClean="0"/>
            </a:br>
            <a:r>
              <a:rPr lang="en-US" dirty="0" smtClean="0">
                <a:solidFill>
                  <a:srgbClr val="FFC000"/>
                </a:solidFill>
              </a:rPr>
              <a:t>for each </a:t>
            </a:r>
            <a:r>
              <a:rPr lang="en-US" dirty="0" smtClean="0"/>
              <a:t>permutation P:</a:t>
            </a:r>
            <a:br>
              <a:rPr lang="en-US" dirty="0" smtClean="0"/>
            </a:br>
            <a:r>
              <a:rPr lang="en-US" dirty="0" smtClean="0"/>
              <a:t>	reduce(key, L) </a:t>
            </a:r>
            <a:r>
              <a:rPr lang="en-US" dirty="0" smtClean="0">
                <a:solidFill>
                  <a:srgbClr val="FF0000"/>
                </a:solidFill>
              </a:rPr>
              <a:t>==</a:t>
            </a:r>
            <a:r>
              <a:rPr lang="en-US" dirty="0" smtClean="0"/>
              <a:t> reduce(key, P(L))</a:t>
            </a:r>
          </a:p>
          <a:p>
            <a:endParaRPr lang="en-US" dirty="0" smtClean="0"/>
          </a:p>
          <a:p>
            <a:r>
              <a:rPr lang="en-US" dirty="0" smtClean="0"/>
              <a:t>Program also has to satisfy other MapReduce-specific correctness conditions</a:t>
            </a:r>
          </a:p>
          <a:p>
            <a:r>
              <a:rPr lang="en-US" dirty="0" smtClean="0"/>
              <a:t>Current tools do not check these conditions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Testing MapReduce-style programs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47653-2DF5-4CE9-A8D8-7D50B49705B1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Goal: Find such bugs automatically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Find an input list of values L and a permutation P:</a:t>
            </a:r>
            <a:br>
              <a:rPr lang="en-US" sz="2800" dirty="0" smtClean="0"/>
            </a:br>
            <a:r>
              <a:rPr lang="en-US" sz="2800" dirty="0" smtClean="0"/>
              <a:t>	reduce(key, L) </a:t>
            </a:r>
            <a:r>
              <a:rPr lang="en-US" sz="2800" dirty="0" smtClean="0">
                <a:solidFill>
                  <a:srgbClr val="FF0000"/>
                </a:solidFill>
              </a:rPr>
              <a:t>≠</a:t>
            </a:r>
            <a:r>
              <a:rPr lang="en-US" sz="2800" dirty="0" smtClean="0"/>
              <a:t> reduce(key, P(L))</a:t>
            </a:r>
          </a:p>
          <a:p>
            <a:r>
              <a:rPr lang="en-US" sz="2800" dirty="0" smtClean="0"/>
              <a:t>Current tools do not find such bugs</a:t>
            </a:r>
          </a:p>
          <a:p>
            <a:r>
              <a:rPr lang="en-US" sz="2800" dirty="0" smtClean="0"/>
              <a:t>There are many input lists and permutations</a:t>
            </a:r>
          </a:p>
          <a:p>
            <a:pPr lvl="1"/>
            <a:r>
              <a:rPr lang="en-US" sz="2400" dirty="0" smtClean="0"/>
              <a:t>Trying all of them is impossible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Testing MapReduce-style programs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47653-2DF5-4CE9-A8D8-7D50B49705B1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Example </a:t>
            </a:r>
            <a:br>
              <a:rPr lang="en-US" dirty="0" smtClean="0"/>
            </a:br>
            <a:r>
              <a:rPr lang="en-US" dirty="0" smtClean="0"/>
              <a:t>bug: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779837"/>
            <a:ext cx="8229600" cy="277336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Need specific list of salaries &amp; permutation</a:t>
            </a:r>
          </a:p>
          <a:p>
            <a:pPr lvl="1"/>
            <a:r>
              <a:rPr lang="en-US" sz="2400" dirty="0" smtClean="0"/>
              <a:t>List of more than 3 elements</a:t>
            </a:r>
          </a:p>
          <a:p>
            <a:pPr lvl="1"/>
            <a:r>
              <a:rPr lang="en-US" sz="2400" dirty="0" smtClean="0"/>
              <a:t>Average of first 3 elements &gt; 100k</a:t>
            </a:r>
          </a:p>
          <a:p>
            <a:pPr lvl="1"/>
            <a:r>
              <a:rPr lang="en-US" sz="2400" dirty="0" smtClean="0"/>
              <a:t>Permutation has to swap element at position≤3 with element at position&gt;3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Testing MapReduce-style programs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47653-2DF5-4CE9-A8D8-7D50B49705B1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2971800" y="533400"/>
            <a:ext cx="5715000" cy="3048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indent="-342900">
              <a:spcBef>
                <a:spcPct val="20000"/>
              </a:spcBef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/* </a:t>
            </a:r>
            <a:r>
              <a:rPr lang="en-US" dirty="0" smtClean="0">
                <a:solidFill>
                  <a:srgbClr val="00B050"/>
                </a:solidFill>
              </a:rPr>
              <a:t>Report </a:t>
            </a:r>
            <a:r>
              <a:rPr lang="en-US" dirty="0" err="1" smtClean="0">
                <a:solidFill>
                  <a:srgbClr val="00B050"/>
                </a:solidFill>
              </a:rPr>
              <a:t>avg</a:t>
            </a:r>
            <a:r>
              <a:rPr lang="en-US" dirty="0" smtClean="0">
                <a:solidFill>
                  <a:srgbClr val="00B050"/>
                </a:solidFill>
              </a:rPr>
              <a:t> of top-3 salaries, if </a:t>
            </a:r>
            <a:r>
              <a:rPr lang="en-US" dirty="0" err="1" smtClean="0">
                <a:solidFill>
                  <a:srgbClr val="00B050"/>
                </a:solidFill>
              </a:rPr>
              <a:t>avg</a:t>
            </a:r>
            <a:r>
              <a:rPr lang="en-US" dirty="0" smtClean="0">
                <a:solidFill>
                  <a:srgbClr val="00B050"/>
                </a:solidFill>
              </a:rPr>
              <a:t>&gt;100k 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*/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public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void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reduce(String dept, </a:t>
            </a:r>
            <a:r>
              <a:rPr kumimoji="0" lang="en-US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Iterator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&lt;Integer&gt; salaries) {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sum 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0; 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0;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while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</a:t>
            </a:r>
            <a:r>
              <a:rPr kumimoji="0" lang="en-US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salaries.hasNext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() 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&amp;&amp;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3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 {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sum 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+=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salaries.next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();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dirty="0" smtClean="0"/>
              <a:t>        </a:t>
            </a:r>
            <a:r>
              <a:rPr kumimoji="0" lang="en-US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+=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1;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}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dirty="0" smtClean="0"/>
              <a:t>    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emit( (</a:t>
            </a:r>
            <a:r>
              <a:rPr kumimoji="0" lang="en-US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&gt;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0 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&amp;&amp;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sum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</a:t>
            </a:r>
            <a:r>
              <a:rPr kumimoji="0" lang="en-US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&gt;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100000)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?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sum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</a:t>
            </a:r>
            <a:r>
              <a:rPr kumimoji="0" lang="en-US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-1);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3471</TotalTime>
  <Words>1758</Words>
  <Application>Microsoft Office PowerPoint</Application>
  <PresentationFormat>On-screen Show (4:3)</PresentationFormat>
  <Paragraphs>329</Paragraphs>
  <Slides>19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New Ideas Track: Testing MapReduce-Style Programs</vt:lpstr>
      <vt:lpstr>Since 2004: Many MapReduce systems, papers &amp; users</vt:lpstr>
      <vt:lpstr>MapReduce programming model</vt:lpstr>
      <vt:lpstr>Slide 3</vt:lpstr>
      <vt:lpstr>Slide 4</vt:lpstr>
      <vt:lpstr>Example  bug:</vt:lpstr>
      <vt:lpstr>User reduce program has to satisfy correctness conditions</vt:lpstr>
      <vt:lpstr>Goal: Find such bugs automatically</vt:lpstr>
      <vt:lpstr>Example  bug:</vt:lpstr>
      <vt:lpstr>Observations</vt:lpstr>
      <vt:lpstr>Check correctness conditions with dynamic symbolic execution</vt:lpstr>
      <vt:lpstr>Encode correctness conditions in symbolic program constraints</vt:lpstr>
      <vt:lpstr>Input length heuristic</vt:lpstr>
      <vt:lpstr>Conclusions</vt:lpstr>
      <vt:lpstr>References</vt:lpstr>
      <vt:lpstr>Questions</vt:lpstr>
      <vt:lpstr>MapReduce used for variety of jobs</vt:lpstr>
      <vt:lpstr>MapReduce ≠ map-reduce</vt:lpstr>
      <vt:lpstr>MapReduce correctness condition 2: Optional combine function</vt:lpstr>
    </vt:vector>
  </TitlesOfParts>
  <Company>University of Texas at Arlington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 Ideas Track: Testing MapReduce-Style Programs</dc:title>
  <dc:creator>Christoph Csallner</dc:creator>
  <cp:lastModifiedBy>Christoph Csallner</cp:lastModifiedBy>
  <cp:revision>277</cp:revision>
  <dcterms:created xsi:type="dcterms:W3CDTF">2010-04-19T23:43:14Z</dcterms:created>
  <dcterms:modified xsi:type="dcterms:W3CDTF">2011-09-08T13:08:02Z</dcterms:modified>
</cp:coreProperties>
</file>