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sldIdLst>
    <p:sldId id="256" r:id="rId2"/>
    <p:sldId id="286" r:id="rId3"/>
    <p:sldId id="287" r:id="rId4"/>
    <p:sldId id="275" r:id="rId5"/>
    <p:sldId id="277" r:id="rId6"/>
    <p:sldId id="258" r:id="rId7"/>
    <p:sldId id="280" r:id="rId8"/>
    <p:sldId id="262" r:id="rId9"/>
    <p:sldId id="264" r:id="rId10"/>
    <p:sldId id="257" r:id="rId11"/>
    <p:sldId id="266" r:id="rId12"/>
    <p:sldId id="278" r:id="rId13"/>
    <p:sldId id="265" r:id="rId14"/>
    <p:sldId id="283" r:id="rId15"/>
    <p:sldId id="279" r:id="rId16"/>
    <p:sldId id="272" r:id="rId17"/>
    <p:sldId id="273" r:id="rId18"/>
    <p:sldId id="274" r:id="rId19"/>
    <p:sldId id="276" r:id="rId20"/>
    <p:sldId id="267" r:id="rId21"/>
    <p:sldId id="268" r:id="rId22"/>
    <p:sldId id="285" r:id="rId23"/>
    <p:sldId id="260" r:id="rId24"/>
    <p:sldId id="270" r:id="rId25"/>
    <p:sldId id="271" r:id="rId26"/>
    <p:sldId id="28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20" autoAdjust="0"/>
    <p:restoredTop sz="77253" autoAdjust="0"/>
  </p:normalViewPr>
  <p:slideViewPr>
    <p:cSldViewPr>
      <p:cViewPr varScale="1">
        <p:scale>
          <a:sx n="67" d="100"/>
          <a:sy n="67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BC65C8-5950-45D0-A437-56748AEF3A22}" type="datetimeFigureOut">
              <a:rPr lang="en-US" smtClean="0"/>
              <a:pPr/>
              <a:t>5/6/2010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046581-467E-4058-98ED-433BBB514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46581-467E-4058-98ED-433BBB51480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46581-467E-4058-98ED-433BBB51480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Explain,</a:t>
            </a:r>
            <a:r>
              <a:rPr lang="en-US" baseline="0" dirty="0" smtClean="0"/>
              <a:t> slow use “instrumentation”, mention data structure should be same, maintain all the constraints, change the last one</a:t>
            </a:r>
          </a:p>
          <a:p>
            <a:r>
              <a:rPr lang="en-US" baseline="0" dirty="0" smtClean="0"/>
              <a:t>Careful about saying: we want it to return true, not false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46581-467E-4058-98ED-433BBB51480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Talk about dynamic type checking.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 Take time to point the change in 1.value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46581-467E-4058-98ED-433BBB51480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</a:t>
            </a:r>
            <a:r>
              <a:rPr lang="en-US" baseline="0" dirty="0" smtClean="0"/>
              <a:t>y the way, in this slide I-repOk means Instrumented repOk</a:t>
            </a:r>
          </a:p>
          <a:p>
            <a:r>
              <a:rPr lang="en-US" baseline="0" dirty="0" smtClean="0"/>
              <a:t>Lines: thicker. Dotted lines change with different colored 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46581-467E-4058-98ED-433BBB51480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evaluate our tool we took the leading</a:t>
            </a:r>
            <a:r>
              <a:rPr lang="en-US" baseline="0" dirty="0" smtClean="0"/>
              <a:t> tool in data structure repair, Juzi</a:t>
            </a:r>
          </a:p>
          <a:p>
            <a:r>
              <a:rPr lang="en-US" baseline="0" dirty="0" smtClean="0"/>
              <a:t>Add </a:t>
            </a:r>
            <a:r>
              <a:rPr lang="en-US" baseline="0" dirty="0" err="1" smtClean="0"/>
              <a:t>referenceICSE</a:t>
            </a:r>
            <a:r>
              <a:rPr lang="en-US" baseline="0" dirty="0" smtClean="0"/>
              <a:t> ‘08 ASE ‘07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46581-467E-4058-98ED-433BBB51480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 slow, explain why</a:t>
            </a:r>
            <a:r>
              <a:rPr lang="en-US" baseline="0" dirty="0" smtClean="0"/>
              <a:t> back track,  Exhaustive == blindly; trial and error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46581-467E-4058-98ED-433BBB51480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*: We have an improvement</a:t>
            </a:r>
            <a:r>
              <a:rPr lang="en-US" baseline="0" dirty="0" smtClean="0"/>
              <a:t> that we are working 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46581-467E-4058-98ED-433BBB51480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 axis</a:t>
            </a:r>
            <a:r>
              <a:rPr lang="en-US" baseline="0" dirty="0" smtClean="0"/>
              <a:t> is logarithmic,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46581-467E-4058-98ED-433BBB51480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F7556-D35D-469E-8543-A4878F20D6D8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6A4F6-DAE2-4024-8361-28439B419131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106C4-881B-4617-AFAF-2B99B84518D9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7C5F6-B08B-4A90-943C-3DFDC54DA8C6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2A987-DDFF-466C-8CB3-07CCEFC24D7D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2D328-4077-4688-9314-EE9775B13DF3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4EF8-7F40-4CFC-A5FF-B855F569903E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7ACCA-C795-44AD-A13E-7C21D541FAEC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6D851-9BFE-4B73-B560-D96057B76E68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7EE45-1C2A-46AC-A8B1-289C9F663B4B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BF05-F502-4796-B9F3-CA86FEF8F27B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BBE0F-B760-44A6-9C36-62D228AA1E9D}" type="datetime1">
              <a:rPr lang="en-US" smtClean="0"/>
              <a:pPr/>
              <a:t>5/6/2010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47653-2DF5-4CE9-A8D8-7D50B4970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80772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</a:rPr>
              <a:t>Dynamic Symbolic Data Structure Repair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600" b="1" dirty="0" smtClean="0"/>
              <a:t>Ishtiaque Hussain, </a:t>
            </a:r>
            <a:r>
              <a:rPr lang="en-US" sz="3600" dirty="0" smtClean="0"/>
              <a:t>Christoph Csallner</a:t>
            </a:r>
          </a:p>
          <a:p>
            <a:r>
              <a:rPr lang="en-US" dirty="0" smtClean="0"/>
              <a:t>Software Engineering Research Center (SERC)</a:t>
            </a:r>
          </a:p>
          <a:p>
            <a:r>
              <a:rPr lang="en-US" dirty="0" smtClean="0"/>
              <a:t>Computer Science and Engineering Department</a:t>
            </a:r>
          </a:p>
          <a:p>
            <a:r>
              <a:rPr lang="en-US" dirty="0" smtClean="0"/>
              <a:t>University of Texas at Arlington, USA</a:t>
            </a:r>
          </a:p>
          <a:p>
            <a:r>
              <a:rPr lang="en-US" sz="2400" dirty="0" smtClean="0"/>
              <a:t>May 7, 2010.</a:t>
            </a:r>
          </a:p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9600" y="2286000"/>
            <a:ext cx="80772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= DSDSR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286000" y="3124200"/>
            <a:ext cx="4495800" cy="3352800"/>
          </a:xfrm>
          <a:prstGeom prst="rect">
            <a:avLst/>
          </a:prstGeom>
          <a:solidFill>
            <a:schemeClr val="accent1">
              <a:alpha val="0"/>
            </a:schemeClr>
          </a:solidFill>
          <a:ln w="63500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Flowchart: Process 1"/>
          <p:cNvSpPr/>
          <p:nvPr/>
        </p:nvSpPr>
        <p:spPr>
          <a:xfrm>
            <a:off x="2743200" y="533400"/>
            <a:ext cx="3657600" cy="381000"/>
          </a:xfrm>
          <a:prstGeom prst="flowChartProcess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Normal program execution</a:t>
            </a:r>
          </a:p>
        </p:txBody>
      </p:sp>
      <p:sp>
        <p:nvSpPr>
          <p:cNvPr id="7" name="Flowchart: Decision 6"/>
          <p:cNvSpPr/>
          <p:nvPr/>
        </p:nvSpPr>
        <p:spPr>
          <a:xfrm>
            <a:off x="2438400" y="1143000"/>
            <a:ext cx="4267200" cy="609600"/>
          </a:xfrm>
          <a:prstGeom prst="flowChartDecision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repOk returns true?</a:t>
            </a:r>
            <a:endParaRPr lang="en-US" dirty="0"/>
          </a:p>
        </p:txBody>
      </p:sp>
      <p:sp>
        <p:nvSpPr>
          <p:cNvPr id="8" name="Flowchart: Decision 7"/>
          <p:cNvSpPr/>
          <p:nvPr/>
        </p:nvSpPr>
        <p:spPr>
          <a:xfrm>
            <a:off x="2514600" y="2209800"/>
            <a:ext cx="4114800" cy="533400"/>
          </a:xfrm>
          <a:prstGeom prst="flowChartDecision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Too many tries?</a:t>
            </a:r>
            <a:endParaRPr lang="en-US" dirty="0"/>
          </a:p>
        </p:txBody>
      </p:sp>
      <p:sp>
        <p:nvSpPr>
          <p:cNvPr id="9" name="Flowchart: Decision 8"/>
          <p:cNvSpPr/>
          <p:nvPr/>
        </p:nvSpPr>
        <p:spPr>
          <a:xfrm>
            <a:off x="2590800" y="4953000"/>
            <a:ext cx="3962400" cy="533400"/>
          </a:xfrm>
          <a:prstGeom prst="flowChartDecision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Found solution?</a:t>
            </a:r>
            <a:endParaRPr lang="en-US" dirty="0"/>
          </a:p>
        </p:txBody>
      </p:sp>
      <p:sp>
        <p:nvSpPr>
          <p:cNvPr id="11" name="Flowchart: Process 10"/>
          <p:cNvSpPr/>
          <p:nvPr/>
        </p:nvSpPr>
        <p:spPr>
          <a:xfrm>
            <a:off x="2743200" y="3581400"/>
            <a:ext cx="3657600" cy="381000"/>
          </a:xfrm>
          <a:prstGeom prst="flowChartProcess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I-repOk builds path condition</a:t>
            </a:r>
          </a:p>
        </p:txBody>
      </p:sp>
      <p:sp>
        <p:nvSpPr>
          <p:cNvPr id="12" name="Flowchart: Process 11"/>
          <p:cNvSpPr/>
          <p:nvPr/>
        </p:nvSpPr>
        <p:spPr>
          <a:xfrm>
            <a:off x="2743200" y="4267200"/>
            <a:ext cx="3657600" cy="381000"/>
          </a:xfrm>
          <a:prstGeom prst="flowChartProcess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Modify and solve path condition</a:t>
            </a:r>
          </a:p>
        </p:txBody>
      </p:sp>
      <p:sp>
        <p:nvSpPr>
          <p:cNvPr id="13" name="Flowchart: Process 12"/>
          <p:cNvSpPr/>
          <p:nvPr/>
        </p:nvSpPr>
        <p:spPr>
          <a:xfrm>
            <a:off x="2743200" y="5791200"/>
            <a:ext cx="3657600" cy="381000"/>
          </a:xfrm>
          <a:prstGeom prst="flowChartProcess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Repair data structure</a:t>
            </a:r>
          </a:p>
        </p:txBody>
      </p:sp>
      <p:cxnSp>
        <p:nvCxnSpPr>
          <p:cNvPr id="17" name="Straight Arrow Connector 16"/>
          <p:cNvCxnSpPr>
            <a:stCxn id="8" idx="2"/>
            <a:endCxn id="11" idx="0"/>
          </p:cNvCxnSpPr>
          <p:nvPr/>
        </p:nvCxnSpPr>
        <p:spPr>
          <a:xfrm rot="5400000">
            <a:off x="4152900" y="3162300"/>
            <a:ext cx="838200" cy="1588"/>
          </a:xfrm>
          <a:prstGeom prst="straightConnector1">
            <a:avLst/>
          </a:prstGeom>
          <a:ln w="19050">
            <a:solidFill>
              <a:srgbClr val="FFC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181600" y="3135868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Repair Attempt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2" idx="2"/>
            <a:endCxn id="7" idx="0"/>
          </p:cNvCxnSpPr>
          <p:nvPr/>
        </p:nvCxnSpPr>
        <p:spPr>
          <a:xfrm rot="5400000">
            <a:off x="4457700" y="1028700"/>
            <a:ext cx="228600" cy="1588"/>
          </a:xfrm>
          <a:prstGeom prst="straightConnector1">
            <a:avLst/>
          </a:prstGeom>
          <a:ln w="19050">
            <a:solidFill>
              <a:srgbClr val="FFC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648200" y="18288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648200" y="27432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cxnSp>
        <p:nvCxnSpPr>
          <p:cNvPr id="54" name="Shape 53"/>
          <p:cNvCxnSpPr>
            <a:stCxn id="13" idx="1"/>
            <a:endCxn id="7" idx="1"/>
          </p:cNvCxnSpPr>
          <p:nvPr/>
        </p:nvCxnSpPr>
        <p:spPr>
          <a:xfrm rot="10800000">
            <a:off x="2438400" y="1447800"/>
            <a:ext cx="304800" cy="4533900"/>
          </a:xfrm>
          <a:prstGeom prst="bentConnector3">
            <a:avLst>
              <a:gd name="adj1" fmla="val 267728"/>
            </a:avLst>
          </a:prstGeom>
          <a:ln w="19050">
            <a:solidFill>
              <a:srgbClr val="FFC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7" idx="2"/>
            <a:endCxn id="8" idx="0"/>
          </p:cNvCxnSpPr>
          <p:nvPr/>
        </p:nvCxnSpPr>
        <p:spPr>
          <a:xfrm rot="5400000">
            <a:off x="4343400" y="1981200"/>
            <a:ext cx="457200" cy="1588"/>
          </a:xfrm>
          <a:prstGeom prst="straightConnector1">
            <a:avLst/>
          </a:prstGeom>
          <a:ln w="19050">
            <a:solidFill>
              <a:srgbClr val="FFC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11" idx="2"/>
            <a:endCxn id="12" idx="0"/>
          </p:cNvCxnSpPr>
          <p:nvPr/>
        </p:nvCxnSpPr>
        <p:spPr>
          <a:xfrm rot="5400000">
            <a:off x="4419600" y="4114800"/>
            <a:ext cx="304800" cy="1588"/>
          </a:xfrm>
          <a:prstGeom prst="straightConnector1">
            <a:avLst/>
          </a:prstGeom>
          <a:ln w="19050">
            <a:solidFill>
              <a:srgbClr val="FFC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12" idx="2"/>
            <a:endCxn id="9" idx="0"/>
          </p:cNvCxnSpPr>
          <p:nvPr/>
        </p:nvCxnSpPr>
        <p:spPr>
          <a:xfrm rot="5400000">
            <a:off x="4419600" y="4800600"/>
            <a:ext cx="304800" cy="1588"/>
          </a:xfrm>
          <a:prstGeom prst="straightConnector1">
            <a:avLst/>
          </a:prstGeom>
          <a:ln w="19050">
            <a:solidFill>
              <a:srgbClr val="FFC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9" idx="2"/>
            <a:endCxn id="13" idx="0"/>
          </p:cNvCxnSpPr>
          <p:nvPr/>
        </p:nvCxnSpPr>
        <p:spPr>
          <a:xfrm rot="5400000">
            <a:off x="4419600" y="5638800"/>
            <a:ext cx="304800" cy="1588"/>
          </a:xfrm>
          <a:prstGeom prst="straightConnector1">
            <a:avLst/>
          </a:prstGeom>
          <a:ln w="19050">
            <a:solidFill>
              <a:srgbClr val="FFC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4648200" y="54102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77" name="Flowchart: Process 76"/>
          <p:cNvSpPr/>
          <p:nvPr/>
        </p:nvSpPr>
        <p:spPr>
          <a:xfrm>
            <a:off x="7239000" y="1905000"/>
            <a:ext cx="1295400" cy="1143000"/>
          </a:xfrm>
          <a:prstGeom prst="flowChartProcess">
            <a:avLst/>
          </a:prstGeom>
          <a:solidFill>
            <a:srgbClr val="FFFF00">
              <a:alpha val="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Error:</a:t>
            </a:r>
          </a:p>
          <a:p>
            <a:r>
              <a:rPr lang="en-US" dirty="0" smtClean="0"/>
              <a:t>Failed to repair</a:t>
            </a:r>
            <a:endParaRPr lang="en-US" dirty="0"/>
          </a:p>
        </p:txBody>
      </p:sp>
      <p:cxnSp>
        <p:nvCxnSpPr>
          <p:cNvPr id="79" name="Shape 78"/>
          <p:cNvCxnSpPr>
            <a:stCxn id="9" idx="3"/>
            <a:endCxn id="77" idx="2"/>
          </p:cNvCxnSpPr>
          <p:nvPr/>
        </p:nvCxnSpPr>
        <p:spPr>
          <a:xfrm flipV="1">
            <a:off x="6553200" y="3048000"/>
            <a:ext cx="1333500" cy="2171700"/>
          </a:xfrm>
          <a:prstGeom prst="bentConnector2">
            <a:avLst/>
          </a:prstGeom>
          <a:ln w="19050">
            <a:solidFill>
              <a:srgbClr val="FFC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6858000" y="4724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cxnSp>
        <p:nvCxnSpPr>
          <p:cNvPr id="82" name="Straight Arrow Connector 81"/>
          <p:cNvCxnSpPr>
            <a:stCxn id="8" idx="3"/>
            <a:endCxn id="77" idx="1"/>
          </p:cNvCxnSpPr>
          <p:nvPr/>
        </p:nvCxnSpPr>
        <p:spPr>
          <a:xfrm>
            <a:off x="6629400" y="2476500"/>
            <a:ext cx="609600" cy="1588"/>
          </a:xfrm>
          <a:prstGeom prst="straightConnector1">
            <a:avLst/>
          </a:prstGeom>
          <a:ln w="19050">
            <a:solidFill>
              <a:srgbClr val="FFC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6553200" y="2057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cxnSp>
        <p:nvCxnSpPr>
          <p:cNvPr id="113" name="Elbow Connector 112"/>
          <p:cNvCxnSpPr>
            <a:stCxn id="7" idx="3"/>
            <a:endCxn id="2" idx="3"/>
          </p:cNvCxnSpPr>
          <p:nvPr/>
        </p:nvCxnSpPr>
        <p:spPr>
          <a:xfrm flipH="1" flipV="1">
            <a:off x="6400800" y="723900"/>
            <a:ext cx="304800" cy="723900"/>
          </a:xfrm>
          <a:prstGeom prst="bentConnector3">
            <a:avLst>
              <a:gd name="adj1" fmla="val -129546"/>
            </a:avLst>
          </a:prstGeom>
          <a:ln w="19050">
            <a:solidFill>
              <a:srgbClr val="FFC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6553200" y="914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185" name="TextBox 184"/>
          <p:cNvSpPr txBox="1"/>
          <p:nvPr/>
        </p:nvSpPr>
        <p:spPr>
          <a:xfrm>
            <a:off x="76200" y="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Algorithm:</a:t>
            </a:r>
            <a:endParaRPr lang="en-US" sz="3600" b="1" dirty="0">
              <a:solidFill>
                <a:srgbClr val="00B050"/>
              </a:solidFill>
            </a:endParaRPr>
          </a:p>
        </p:txBody>
      </p:sp>
      <p:sp>
        <p:nvSpPr>
          <p:cNvPr id="31" name="Footer Placeholder 30"/>
          <p:cNvSpPr>
            <a:spLocks noGrp="1"/>
          </p:cNvSpPr>
          <p:nvPr>
            <p:ph type="ftr" sz="quarter" idx="11"/>
          </p:nvPr>
        </p:nvSpPr>
        <p:spPr>
          <a:xfrm>
            <a:off x="3124200" y="6569075"/>
            <a:ext cx="2895600" cy="365125"/>
          </a:xfrm>
        </p:spPr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Existing state-of-the-art tool: Juzi</a:t>
            </a:r>
            <a:endParaRPr lang="en-US" sz="3600" b="1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600200"/>
            <a:ext cx="8534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Developed by </a:t>
            </a:r>
            <a:r>
              <a:rPr lang="en-US" sz="2400" dirty="0" err="1" smtClean="0">
                <a:solidFill>
                  <a:srgbClr val="00B050"/>
                </a:solidFill>
              </a:rPr>
              <a:t>Bassem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</a:rPr>
              <a:t>Elkarablieh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smtClean="0"/>
              <a:t>and </a:t>
            </a:r>
            <a:r>
              <a:rPr lang="en-US" sz="2400" dirty="0" err="1" smtClean="0">
                <a:solidFill>
                  <a:srgbClr val="00B050"/>
                </a:solidFill>
              </a:rPr>
              <a:t>Sarfaraz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</a:rPr>
              <a:t>Khurshid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 smtClean="0"/>
              <a:t>of University of Texas at Austin [ICSE’08, ASE’07]</a:t>
            </a:r>
          </a:p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 Web link: </a:t>
            </a:r>
            <a:r>
              <a:rPr lang="en-US" sz="2400" dirty="0" smtClean="0">
                <a:solidFill>
                  <a:srgbClr val="00B050"/>
                </a:solidFill>
              </a:rPr>
              <a:t>http://users.ece.utexas.edu/~elkarabl/Juzi/index.html</a:t>
            </a:r>
          </a:p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endParaRPr lang="en-US" dirty="0" smtClean="0">
              <a:solidFill>
                <a:schemeClr val="tx1">
                  <a:lumMod val="8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0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B050"/>
                </a:solidFill>
              </a:rPr>
              <a:t>Juzi’s</a:t>
            </a:r>
            <a:r>
              <a:rPr lang="en-US" sz="3200" b="1" dirty="0" smtClean="0">
                <a:solidFill>
                  <a:srgbClr val="00B050"/>
                </a:solidFill>
              </a:rPr>
              <a:t> approach in solving our example problem:</a:t>
            </a:r>
            <a:endParaRPr lang="en-US" sz="3200" b="1" dirty="0">
              <a:solidFill>
                <a:srgbClr val="00B050"/>
              </a:solidFill>
            </a:endParaRPr>
          </a:p>
        </p:txBody>
      </p:sp>
      <p:grpSp>
        <p:nvGrpSpPr>
          <p:cNvPr id="5" name="Group 125"/>
          <p:cNvGrpSpPr>
            <a:grpSpLocks/>
          </p:cNvGrpSpPr>
          <p:nvPr/>
        </p:nvGrpSpPr>
        <p:grpSpPr bwMode="auto">
          <a:xfrm>
            <a:off x="4800600" y="3962400"/>
            <a:ext cx="633413" cy="361950"/>
            <a:chOff x="1228" y="1565"/>
            <a:chExt cx="998" cy="568"/>
          </a:xfrm>
          <a:solidFill>
            <a:schemeClr val="bg1"/>
          </a:solidFill>
        </p:grpSpPr>
        <p:sp>
          <p:nvSpPr>
            <p:cNvPr id="6" name="Rectangle 126"/>
            <p:cNvSpPr>
              <a:spLocks noChangeArrowheads="1"/>
            </p:cNvSpPr>
            <p:nvPr/>
          </p:nvSpPr>
          <p:spPr bwMode="auto">
            <a:xfrm>
              <a:off x="1228" y="1565"/>
              <a:ext cx="998" cy="568"/>
            </a:xfrm>
            <a:prstGeom prst="rect">
              <a:avLst/>
            </a:prstGeom>
            <a:grpFill/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Text Box 127"/>
            <p:cNvSpPr txBox="1">
              <a:spLocks noChangeArrowheads="1"/>
            </p:cNvSpPr>
            <p:nvPr/>
          </p:nvSpPr>
          <p:spPr bwMode="auto">
            <a:xfrm>
              <a:off x="1228" y="1565"/>
              <a:ext cx="661" cy="568"/>
            </a:xfrm>
            <a:prstGeom prst="rect">
              <a:avLst/>
            </a:prstGeom>
            <a:grpFill/>
            <a:ln w="0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4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	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8" name="Group 142"/>
          <p:cNvGrpSpPr>
            <a:grpSpLocks/>
          </p:cNvGrpSpPr>
          <p:nvPr/>
        </p:nvGrpSpPr>
        <p:grpSpPr bwMode="auto">
          <a:xfrm>
            <a:off x="5715000" y="3962400"/>
            <a:ext cx="633413" cy="361950"/>
            <a:chOff x="2693" y="1565"/>
            <a:chExt cx="998" cy="568"/>
          </a:xfrm>
          <a:solidFill>
            <a:schemeClr val="bg1"/>
          </a:solidFill>
        </p:grpSpPr>
        <p:sp>
          <p:nvSpPr>
            <p:cNvPr id="9" name="Rectangle 143"/>
            <p:cNvSpPr>
              <a:spLocks noChangeArrowheads="1"/>
            </p:cNvSpPr>
            <p:nvPr/>
          </p:nvSpPr>
          <p:spPr bwMode="auto">
            <a:xfrm>
              <a:off x="2693" y="1565"/>
              <a:ext cx="998" cy="568"/>
            </a:xfrm>
            <a:prstGeom prst="rect">
              <a:avLst/>
            </a:prstGeom>
            <a:grpFill/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0" name="AutoShape 144"/>
            <p:cNvCxnSpPr>
              <a:cxnSpLocks noChangeShapeType="1"/>
            </p:cNvCxnSpPr>
            <p:nvPr/>
          </p:nvCxnSpPr>
          <p:spPr bwMode="auto">
            <a:xfrm>
              <a:off x="3407" y="1565"/>
              <a:ext cx="0" cy="568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</p:grpSp>
      <p:cxnSp>
        <p:nvCxnSpPr>
          <p:cNvPr id="11" name="AutoShape 145"/>
          <p:cNvCxnSpPr>
            <a:cxnSpLocks noChangeShapeType="1"/>
          </p:cNvCxnSpPr>
          <p:nvPr/>
        </p:nvCxnSpPr>
        <p:spPr bwMode="auto">
          <a:xfrm>
            <a:off x="5334000" y="4151312"/>
            <a:ext cx="377825" cy="0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grpSp>
        <p:nvGrpSpPr>
          <p:cNvPr id="12" name="Group 146"/>
          <p:cNvGrpSpPr>
            <a:grpSpLocks/>
          </p:cNvGrpSpPr>
          <p:nvPr/>
        </p:nvGrpSpPr>
        <p:grpSpPr bwMode="auto">
          <a:xfrm>
            <a:off x="6645275" y="3981450"/>
            <a:ext cx="633413" cy="361950"/>
            <a:chOff x="2693" y="1565"/>
            <a:chExt cx="998" cy="568"/>
          </a:xfrm>
          <a:solidFill>
            <a:schemeClr val="bg1"/>
          </a:solidFill>
        </p:grpSpPr>
        <p:sp>
          <p:nvSpPr>
            <p:cNvPr id="13" name="Rectangle 147"/>
            <p:cNvSpPr>
              <a:spLocks noChangeArrowheads="1"/>
            </p:cNvSpPr>
            <p:nvPr/>
          </p:nvSpPr>
          <p:spPr bwMode="auto">
            <a:xfrm>
              <a:off x="2693" y="1565"/>
              <a:ext cx="998" cy="568"/>
            </a:xfrm>
            <a:prstGeom prst="rect">
              <a:avLst/>
            </a:prstGeom>
            <a:grpFill/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4" name="AutoShape 148"/>
            <p:cNvCxnSpPr>
              <a:cxnSpLocks noChangeShapeType="1"/>
            </p:cNvCxnSpPr>
            <p:nvPr/>
          </p:nvCxnSpPr>
          <p:spPr bwMode="auto">
            <a:xfrm>
              <a:off x="3407" y="1565"/>
              <a:ext cx="0" cy="568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</p:grpSp>
      <p:cxnSp>
        <p:nvCxnSpPr>
          <p:cNvPr id="21" name="AutoShape 145"/>
          <p:cNvCxnSpPr>
            <a:cxnSpLocks noChangeShapeType="1"/>
          </p:cNvCxnSpPr>
          <p:nvPr/>
        </p:nvCxnSpPr>
        <p:spPr bwMode="auto">
          <a:xfrm>
            <a:off x="6248400" y="4151312"/>
            <a:ext cx="377825" cy="0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grpSp>
        <p:nvGrpSpPr>
          <p:cNvPr id="18" name="Group 149"/>
          <p:cNvGrpSpPr>
            <a:grpSpLocks/>
          </p:cNvGrpSpPr>
          <p:nvPr/>
        </p:nvGrpSpPr>
        <p:grpSpPr bwMode="auto">
          <a:xfrm>
            <a:off x="7197724" y="4152900"/>
            <a:ext cx="346076" cy="419100"/>
            <a:chOff x="3881" y="718"/>
            <a:chExt cx="413" cy="539"/>
          </a:xfrm>
          <a:solidFill>
            <a:schemeClr val="bg1"/>
          </a:solidFill>
        </p:grpSpPr>
        <p:cxnSp>
          <p:nvCxnSpPr>
            <p:cNvPr id="48" name="AutoShape 150"/>
            <p:cNvCxnSpPr>
              <a:cxnSpLocks noChangeShapeType="1"/>
            </p:cNvCxnSpPr>
            <p:nvPr/>
          </p:nvCxnSpPr>
          <p:spPr bwMode="auto">
            <a:xfrm>
              <a:off x="3881" y="719"/>
              <a:ext cx="285" cy="0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49" name="AutoShape 151"/>
            <p:cNvCxnSpPr>
              <a:cxnSpLocks noChangeShapeType="1"/>
            </p:cNvCxnSpPr>
            <p:nvPr/>
          </p:nvCxnSpPr>
          <p:spPr bwMode="auto">
            <a:xfrm>
              <a:off x="4170" y="718"/>
              <a:ext cx="1" cy="488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50" name="AutoShape 152"/>
            <p:cNvCxnSpPr>
              <a:cxnSpLocks noChangeShapeType="1"/>
            </p:cNvCxnSpPr>
            <p:nvPr/>
          </p:nvCxnSpPr>
          <p:spPr bwMode="auto">
            <a:xfrm>
              <a:off x="4047" y="1211"/>
              <a:ext cx="123" cy="0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51" name="AutoShape 153"/>
            <p:cNvCxnSpPr>
              <a:cxnSpLocks noChangeShapeType="1"/>
            </p:cNvCxnSpPr>
            <p:nvPr/>
          </p:nvCxnSpPr>
          <p:spPr bwMode="auto">
            <a:xfrm>
              <a:off x="4171" y="1211"/>
              <a:ext cx="123" cy="0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52" name="AutoShape 154"/>
            <p:cNvCxnSpPr>
              <a:cxnSpLocks noChangeShapeType="1"/>
            </p:cNvCxnSpPr>
            <p:nvPr/>
          </p:nvCxnSpPr>
          <p:spPr bwMode="auto">
            <a:xfrm>
              <a:off x="4104" y="1257"/>
              <a:ext cx="123" cy="0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</p:grpSp>
      <p:sp>
        <p:nvSpPr>
          <p:cNvPr id="53" name="Rectangle 52"/>
          <p:cNvSpPr/>
          <p:nvPr/>
        </p:nvSpPr>
        <p:spPr>
          <a:xfrm>
            <a:off x="304800" y="685800"/>
            <a:ext cx="32766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public class </a:t>
            </a:r>
            <a:r>
              <a:rPr lang="en-US" dirty="0" smtClean="0"/>
              <a:t>LinkedList {</a:t>
            </a:r>
          </a:p>
          <a:p>
            <a:r>
              <a:rPr lang="en-US" dirty="0" smtClean="0"/>
              <a:t>   Node header;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   // ..</a:t>
            </a:r>
            <a:r>
              <a:rPr lang="en-US" dirty="0" smtClean="0"/>
              <a:t>	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  public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boolean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smtClean="0"/>
              <a:t>repOk() {</a:t>
            </a:r>
          </a:p>
          <a:p>
            <a:r>
              <a:rPr lang="en-US" dirty="0" smtClean="0"/>
              <a:t>     Node 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header;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C000"/>
                </a:solidFill>
              </a:rPr>
              <a:t>if </a:t>
            </a:r>
            <a:r>
              <a:rPr lang="en-US" dirty="0" smtClean="0"/>
              <a:t>(n </a:t>
            </a:r>
            <a:r>
              <a:rPr lang="en-US" dirty="0" smtClean="0">
                <a:solidFill>
                  <a:srgbClr val="FF0000"/>
                </a:solidFill>
              </a:rPr>
              <a:t>==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null</a:t>
            </a:r>
            <a:r>
              <a:rPr lang="en-US" dirty="0" smtClean="0"/>
              <a:t>)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C000"/>
                </a:solidFill>
              </a:rPr>
              <a:t>  return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true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int</a:t>
            </a:r>
            <a:r>
              <a:rPr lang="en-US" dirty="0" smtClean="0"/>
              <a:t> length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/>
              <a:t>n.value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int</a:t>
            </a:r>
            <a:r>
              <a:rPr lang="en-US" dirty="0" smtClean="0"/>
              <a:t> count 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/>
              <a:t> 1;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C000"/>
                </a:solidFill>
              </a:rPr>
              <a:t>while </a:t>
            </a:r>
            <a:r>
              <a:rPr lang="en-US" dirty="0" smtClean="0"/>
              <a:t>(n.next </a:t>
            </a:r>
            <a:r>
              <a:rPr lang="en-US" dirty="0" smtClean="0">
                <a:solidFill>
                  <a:srgbClr val="FF0000"/>
                </a:solidFill>
              </a:rPr>
              <a:t>!=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null</a:t>
            </a:r>
            <a:r>
              <a:rPr lang="en-US" dirty="0" smtClean="0"/>
              <a:t>) {</a:t>
            </a:r>
          </a:p>
          <a:p>
            <a:r>
              <a:rPr lang="en-US" dirty="0" smtClean="0"/>
              <a:t>        count </a:t>
            </a:r>
            <a:r>
              <a:rPr lang="en-US" dirty="0" smtClean="0">
                <a:solidFill>
                  <a:srgbClr val="FF0000"/>
                </a:solidFill>
              </a:rPr>
              <a:t>+=</a:t>
            </a:r>
            <a:r>
              <a:rPr lang="en-US" dirty="0" smtClean="0"/>
              <a:t> 1;</a:t>
            </a:r>
          </a:p>
          <a:p>
            <a:r>
              <a:rPr lang="en-US" dirty="0" smtClean="0"/>
              <a:t>        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n.next;</a:t>
            </a:r>
          </a:p>
          <a:p>
            <a:r>
              <a:rPr lang="en-US" dirty="0" smtClean="0"/>
              <a:t>        </a:t>
            </a:r>
            <a:r>
              <a:rPr lang="en-US" dirty="0" smtClean="0">
                <a:solidFill>
                  <a:srgbClr val="FFC000"/>
                </a:solidFill>
              </a:rPr>
              <a:t>if </a:t>
            </a:r>
            <a:r>
              <a:rPr lang="en-US" dirty="0" smtClean="0"/>
              <a:t>(count 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r>
              <a:rPr lang="en-US" dirty="0" smtClean="0"/>
              <a:t> length)</a:t>
            </a:r>
          </a:p>
          <a:p>
            <a:r>
              <a:rPr lang="en-US" dirty="0" smtClean="0"/>
              <a:t>      </a:t>
            </a:r>
            <a:r>
              <a:rPr lang="en-US" dirty="0" smtClean="0">
                <a:solidFill>
                  <a:srgbClr val="FFC000"/>
                </a:solidFill>
              </a:rPr>
              <a:t>     return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false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}</a:t>
            </a:r>
          </a:p>
          <a:p>
            <a:r>
              <a:rPr lang="en-US" dirty="0" smtClean="0"/>
              <a:t>    </a:t>
            </a:r>
            <a:r>
              <a:rPr lang="en-US" dirty="0" smtClean="0">
                <a:solidFill>
                  <a:srgbClr val="FFC000"/>
                </a:solidFill>
              </a:rPr>
              <a:t>if </a:t>
            </a:r>
            <a:r>
              <a:rPr lang="en-US" dirty="0" smtClean="0"/>
              <a:t>(count </a:t>
            </a:r>
            <a:r>
              <a:rPr lang="en-US" dirty="0" smtClean="0">
                <a:solidFill>
                  <a:srgbClr val="FF0000"/>
                </a:solidFill>
              </a:rPr>
              <a:t>!=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length)</a:t>
            </a:r>
          </a:p>
          <a:p>
            <a:r>
              <a:rPr lang="en-US" dirty="0" smtClean="0"/>
              <a:t>        </a:t>
            </a:r>
            <a:r>
              <a:rPr lang="en-US" dirty="0" smtClean="0">
                <a:solidFill>
                  <a:srgbClr val="FFC000"/>
                </a:solidFill>
              </a:rPr>
              <a:t>return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false</a:t>
            </a:r>
            <a:r>
              <a:rPr lang="en-US" dirty="0" smtClean="0"/>
              <a:t>;</a:t>
            </a:r>
          </a:p>
          <a:p>
            <a:r>
              <a:rPr lang="en-US" dirty="0" smtClean="0"/>
              <a:t>	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C000"/>
                </a:solidFill>
              </a:rPr>
              <a:t>return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true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}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3733800" y="762000"/>
            <a:ext cx="2743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public class </a:t>
            </a:r>
            <a:r>
              <a:rPr lang="en-US" dirty="0" smtClean="0"/>
              <a:t>Node {</a:t>
            </a:r>
          </a:p>
          <a:p>
            <a:r>
              <a:rPr lang="en-US" dirty="0" smtClean="0"/>
              <a:t>  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int </a:t>
            </a:r>
            <a:r>
              <a:rPr lang="en-US" dirty="0" smtClean="0"/>
              <a:t>value;</a:t>
            </a:r>
          </a:p>
          <a:p>
            <a:r>
              <a:rPr lang="en-US" dirty="0" smtClean="0"/>
              <a:t>    Node next;</a:t>
            </a:r>
          </a:p>
          <a:p>
            <a:r>
              <a:rPr lang="en-US" dirty="0" smtClean="0"/>
              <a:t>    </a:t>
            </a:r>
            <a:r>
              <a:rPr lang="en-US" dirty="0" smtClean="0">
                <a:solidFill>
                  <a:srgbClr val="00B050"/>
                </a:solidFill>
              </a:rPr>
              <a:t>// ..</a:t>
            </a:r>
          </a:p>
          <a:p>
            <a:r>
              <a:rPr lang="en-US" dirty="0" smtClean="0"/>
              <a:t>}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343400" y="46482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First node has a value that is equal to the number of nodes in the list.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33400" y="2667000"/>
            <a:ext cx="2133600" cy="3048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609600" y="3200400"/>
            <a:ext cx="2057400" cy="3048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Callout 41"/>
          <p:cNvSpPr/>
          <p:nvPr/>
        </p:nvSpPr>
        <p:spPr>
          <a:xfrm>
            <a:off x="4419600" y="2743200"/>
            <a:ext cx="609600" cy="685800"/>
          </a:xfrm>
          <a:prstGeom prst="wedgeEllipseCallout">
            <a:avLst>
              <a:gd name="adj1" fmla="val 32739"/>
              <a:gd name="adj2" fmla="val 140278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3" name="Oval Callout 42"/>
          <p:cNvSpPr/>
          <p:nvPr/>
        </p:nvSpPr>
        <p:spPr>
          <a:xfrm>
            <a:off x="5257800" y="2667000"/>
            <a:ext cx="609600" cy="685800"/>
          </a:xfrm>
          <a:prstGeom prst="wedgeEllipseCallout">
            <a:avLst>
              <a:gd name="adj1" fmla="val -33332"/>
              <a:gd name="adj2" fmla="val 156151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4" name="Oval Callout 43"/>
          <p:cNvSpPr/>
          <p:nvPr/>
        </p:nvSpPr>
        <p:spPr>
          <a:xfrm>
            <a:off x="6096000" y="2667000"/>
            <a:ext cx="609600" cy="685800"/>
          </a:xfrm>
          <a:prstGeom prst="wedgeEllipseCallout">
            <a:avLst>
              <a:gd name="adj1" fmla="val -22618"/>
              <a:gd name="adj2" fmla="val 152976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5" name="Oval Callout 44"/>
          <p:cNvSpPr/>
          <p:nvPr/>
        </p:nvSpPr>
        <p:spPr>
          <a:xfrm>
            <a:off x="6934200" y="2819400"/>
            <a:ext cx="609600" cy="685800"/>
          </a:xfrm>
          <a:prstGeom prst="wedgeEllipseCallout">
            <a:avLst>
              <a:gd name="adj1" fmla="val -6547"/>
              <a:gd name="adj2" fmla="val 135516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6" name="Rectangular Callout 45"/>
          <p:cNvSpPr/>
          <p:nvPr/>
        </p:nvSpPr>
        <p:spPr>
          <a:xfrm>
            <a:off x="7696200" y="2667000"/>
            <a:ext cx="1066800" cy="914400"/>
          </a:xfrm>
          <a:prstGeom prst="wedgeRectCallout">
            <a:avLst>
              <a:gd name="adj1" fmla="val -97364"/>
              <a:gd name="adj2" fmla="val 108929"/>
            </a:avLst>
          </a:prstGeom>
          <a:solidFill>
            <a:schemeClr val="accent1">
              <a:alpha val="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Last accessed field</a:t>
            </a:r>
            <a:endParaRPr lang="en-US" dirty="0"/>
          </a:p>
        </p:txBody>
      </p:sp>
      <p:sp>
        <p:nvSpPr>
          <p:cNvPr id="47" name="Rectangular Callout 46"/>
          <p:cNvSpPr/>
          <p:nvPr/>
        </p:nvSpPr>
        <p:spPr>
          <a:xfrm>
            <a:off x="6705600" y="1676400"/>
            <a:ext cx="1066800" cy="914400"/>
          </a:xfrm>
          <a:prstGeom prst="wedgeRectCallout">
            <a:avLst>
              <a:gd name="adj1" fmla="val -35119"/>
              <a:gd name="adj2" fmla="val 200596"/>
            </a:avLst>
          </a:prstGeom>
          <a:solidFill>
            <a:schemeClr val="accent1">
              <a:alpha val="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Last accessed instance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41" grpId="0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0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B050"/>
                </a:solidFill>
              </a:rPr>
              <a:t>Juzi’s</a:t>
            </a:r>
            <a:r>
              <a:rPr lang="en-US" sz="3200" b="1" dirty="0" smtClean="0">
                <a:solidFill>
                  <a:srgbClr val="00B050"/>
                </a:solidFill>
              </a:rPr>
              <a:t> approach in solving our example problem:</a:t>
            </a:r>
            <a:endParaRPr lang="en-US" sz="3200" b="1" dirty="0">
              <a:solidFill>
                <a:srgbClr val="00B050"/>
              </a:solidFill>
            </a:endParaRPr>
          </a:p>
        </p:txBody>
      </p:sp>
      <p:grpSp>
        <p:nvGrpSpPr>
          <p:cNvPr id="5" name="Group 125"/>
          <p:cNvGrpSpPr>
            <a:grpSpLocks/>
          </p:cNvGrpSpPr>
          <p:nvPr/>
        </p:nvGrpSpPr>
        <p:grpSpPr bwMode="auto">
          <a:xfrm>
            <a:off x="4800600" y="3962400"/>
            <a:ext cx="633413" cy="361950"/>
            <a:chOff x="1228" y="1565"/>
            <a:chExt cx="998" cy="568"/>
          </a:xfrm>
          <a:solidFill>
            <a:schemeClr val="bg1"/>
          </a:solidFill>
        </p:grpSpPr>
        <p:sp>
          <p:nvSpPr>
            <p:cNvPr id="6" name="Rectangle 126"/>
            <p:cNvSpPr>
              <a:spLocks noChangeArrowheads="1"/>
            </p:cNvSpPr>
            <p:nvPr/>
          </p:nvSpPr>
          <p:spPr bwMode="auto">
            <a:xfrm>
              <a:off x="1228" y="1565"/>
              <a:ext cx="998" cy="568"/>
            </a:xfrm>
            <a:prstGeom prst="rect">
              <a:avLst/>
            </a:prstGeom>
            <a:grpFill/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Text Box 127"/>
            <p:cNvSpPr txBox="1">
              <a:spLocks noChangeArrowheads="1"/>
            </p:cNvSpPr>
            <p:nvPr/>
          </p:nvSpPr>
          <p:spPr bwMode="auto">
            <a:xfrm>
              <a:off x="1228" y="1565"/>
              <a:ext cx="661" cy="568"/>
            </a:xfrm>
            <a:prstGeom prst="rect">
              <a:avLst/>
            </a:prstGeom>
            <a:grpFill/>
            <a:ln w="0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4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	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8" name="Group 142"/>
          <p:cNvGrpSpPr>
            <a:grpSpLocks/>
          </p:cNvGrpSpPr>
          <p:nvPr/>
        </p:nvGrpSpPr>
        <p:grpSpPr bwMode="auto">
          <a:xfrm>
            <a:off x="5715000" y="3962400"/>
            <a:ext cx="633413" cy="361950"/>
            <a:chOff x="2693" y="1565"/>
            <a:chExt cx="998" cy="568"/>
          </a:xfrm>
          <a:solidFill>
            <a:schemeClr val="bg1"/>
          </a:solidFill>
        </p:grpSpPr>
        <p:sp>
          <p:nvSpPr>
            <p:cNvPr id="9" name="Rectangle 143"/>
            <p:cNvSpPr>
              <a:spLocks noChangeArrowheads="1"/>
            </p:cNvSpPr>
            <p:nvPr/>
          </p:nvSpPr>
          <p:spPr bwMode="auto">
            <a:xfrm>
              <a:off x="2693" y="1565"/>
              <a:ext cx="998" cy="568"/>
            </a:xfrm>
            <a:prstGeom prst="rect">
              <a:avLst/>
            </a:prstGeom>
            <a:grpFill/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0" name="AutoShape 144"/>
            <p:cNvCxnSpPr>
              <a:cxnSpLocks noChangeShapeType="1"/>
            </p:cNvCxnSpPr>
            <p:nvPr/>
          </p:nvCxnSpPr>
          <p:spPr bwMode="auto">
            <a:xfrm>
              <a:off x="3407" y="1565"/>
              <a:ext cx="0" cy="568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</p:grpSp>
      <p:cxnSp>
        <p:nvCxnSpPr>
          <p:cNvPr id="11" name="AutoShape 145"/>
          <p:cNvCxnSpPr>
            <a:cxnSpLocks noChangeShapeType="1"/>
          </p:cNvCxnSpPr>
          <p:nvPr/>
        </p:nvCxnSpPr>
        <p:spPr bwMode="auto">
          <a:xfrm>
            <a:off x="5334000" y="4151312"/>
            <a:ext cx="377825" cy="0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grpSp>
        <p:nvGrpSpPr>
          <p:cNvPr id="12" name="Group 146"/>
          <p:cNvGrpSpPr>
            <a:grpSpLocks/>
          </p:cNvGrpSpPr>
          <p:nvPr/>
        </p:nvGrpSpPr>
        <p:grpSpPr bwMode="auto">
          <a:xfrm>
            <a:off x="6645275" y="3981450"/>
            <a:ext cx="633413" cy="361950"/>
            <a:chOff x="2693" y="1565"/>
            <a:chExt cx="998" cy="568"/>
          </a:xfrm>
          <a:solidFill>
            <a:schemeClr val="bg1"/>
          </a:solidFill>
        </p:grpSpPr>
        <p:sp>
          <p:nvSpPr>
            <p:cNvPr id="13" name="Rectangle 147"/>
            <p:cNvSpPr>
              <a:spLocks noChangeArrowheads="1"/>
            </p:cNvSpPr>
            <p:nvPr/>
          </p:nvSpPr>
          <p:spPr bwMode="auto">
            <a:xfrm>
              <a:off x="2693" y="1565"/>
              <a:ext cx="998" cy="568"/>
            </a:xfrm>
            <a:prstGeom prst="rect">
              <a:avLst/>
            </a:prstGeom>
            <a:grpFill/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4" name="AutoShape 148"/>
            <p:cNvCxnSpPr>
              <a:cxnSpLocks noChangeShapeType="1"/>
            </p:cNvCxnSpPr>
            <p:nvPr/>
          </p:nvCxnSpPr>
          <p:spPr bwMode="auto">
            <a:xfrm>
              <a:off x="3407" y="1565"/>
              <a:ext cx="0" cy="568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</p:grpSp>
      <p:cxnSp>
        <p:nvCxnSpPr>
          <p:cNvPr id="21" name="AutoShape 145"/>
          <p:cNvCxnSpPr>
            <a:cxnSpLocks noChangeShapeType="1"/>
          </p:cNvCxnSpPr>
          <p:nvPr/>
        </p:nvCxnSpPr>
        <p:spPr bwMode="auto">
          <a:xfrm>
            <a:off x="6248400" y="4151312"/>
            <a:ext cx="377825" cy="0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6858000" y="4191000"/>
            <a:ext cx="311150" cy="382588"/>
            <a:chOff x="7191" y="719"/>
            <a:chExt cx="3411" cy="603"/>
          </a:xfrm>
        </p:grpSpPr>
        <p:cxnSp>
          <p:nvCxnSpPr>
            <p:cNvPr id="1027" name="AutoShape 3"/>
            <p:cNvCxnSpPr>
              <a:cxnSpLocks noChangeShapeType="1"/>
            </p:cNvCxnSpPr>
            <p:nvPr/>
          </p:nvCxnSpPr>
          <p:spPr bwMode="auto">
            <a:xfrm flipV="1">
              <a:off x="10600" y="719"/>
              <a:ext cx="2" cy="603"/>
            </a:xfrm>
            <a:prstGeom prst="straightConnector1">
              <a:avLst/>
            </a:prstGeom>
            <a:noFill/>
            <a:ln w="9525">
              <a:solidFill>
                <a:srgbClr val="FFC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028" name="AutoShape 4"/>
            <p:cNvCxnSpPr>
              <a:cxnSpLocks noChangeShapeType="1"/>
            </p:cNvCxnSpPr>
            <p:nvPr/>
          </p:nvCxnSpPr>
          <p:spPr bwMode="auto">
            <a:xfrm flipH="1">
              <a:off x="7196" y="1322"/>
              <a:ext cx="3406" cy="0"/>
            </a:xfrm>
            <a:prstGeom prst="straightConnector1">
              <a:avLst/>
            </a:prstGeom>
            <a:noFill/>
            <a:ln w="9525">
              <a:solidFill>
                <a:srgbClr val="FFC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029" name="AutoShape 5"/>
            <p:cNvCxnSpPr>
              <a:cxnSpLocks noChangeShapeType="1"/>
            </p:cNvCxnSpPr>
            <p:nvPr/>
          </p:nvCxnSpPr>
          <p:spPr bwMode="auto">
            <a:xfrm flipV="1">
              <a:off x="7191" y="1004"/>
              <a:ext cx="1" cy="318"/>
            </a:xfrm>
            <a:prstGeom prst="straightConnector1">
              <a:avLst/>
            </a:prstGeom>
            <a:noFill/>
            <a:ln w="9525">
              <a:solidFill>
                <a:srgbClr val="FFC000"/>
              </a:solidFill>
              <a:round/>
              <a:headEnd/>
              <a:tailEnd type="triangle" w="med" len="lg"/>
            </a:ln>
          </p:spPr>
        </p:cxnSp>
      </p:grp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5029200" y="4191000"/>
            <a:ext cx="2133600" cy="382587"/>
            <a:chOff x="7191" y="719"/>
            <a:chExt cx="3411" cy="603"/>
          </a:xfrm>
        </p:grpSpPr>
        <p:cxnSp>
          <p:nvCxnSpPr>
            <p:cNvPr id="1035" name="AutoShape 11"/>
            <p:cNvCxnSpPr>
              <a:cxnSpLocks noChangeShapeType="1"/>
            </p:cNvCxnSpPr>
            <p:nvPr/>
          </p:nvCxnSpPr>
          <p:spPr bwMode="auto">
            <a:xfrm flipV="1">
              <a:off x="10600" y="719"/>
              <a:ext cx="2" cy="603"/>
            </a:xfrm>
            <a:prstGeom prst="straightConnector1">
              <a:avLst/>
            </a:prstGeom>
            <a:noFill/>
            <a:ln w="9525">
              <a:solidFill>
                <a:srgbClr val="FFC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036" name="AutoShape 12"/>
            <p:cNvCxnSpPr>
              <a:cxnSpLocks noChangeShapeType="1"/>
            </p:cNvCxnSpPr>
            <p:nvPr/>
          </p:nvCxnSpPr>
          <p:spPr bwMode="auto">
            <a:xfrm flipH="1">
              <a:off x="7196" y="1322"/>
              <a:ext cx="3406" cy="0"/>
            </a:xfrm>
            <a:prstGeom prst="straightConnector1">
              <a:avLst/>
            </a:prstGeom>
            <a:noFill/>
            <a:ln w="9525">
              <a:solidFill>
                <a:srgbClr val="FFC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037" name="AutoShape 13"/>
            <p:cNvCxnSpPr>
              <a:cxnSpLocks noChangeShapeType="1"/>
            </p:cNvCxnSpPr>
            <p:nvPr/>
          </p:nvCxnSpPr>
          <p:spPr bwMode="auto">
            <a:xfrm flipV="1">
              <a:off x="7191" y="1004"/>
              <a:ext cx="1" cy="318"/>
            </a:xfrm>
            <a:prstGeom prst="straightConnector1">
              <a:avLst/>
            </a:prstGeom>
            <a:noFill/>
            <a:ln w="9525">
              <a:solidFill>
                <a:srgbClr val="FFC000"/>
              </a:solidFill>
              <a:round/>
              <a:headEnd/>
              <a:tailEnd type="triangle" w="med" len="lg"/>
            </a:ln>
          </p:spPr>
        </p:cxnSp>
      </p:grpSp>
      <p:grpSp>
        <p:nvGrpSpPr>
          <p:cNvPr id="1038" name="Group 14"/>
          <p:cNvGrpSpPr>
            <a:grpSpLocks/>
          </p:cNvGrpSpPr>
          <p:nvPr/>
        </p:nvGrpSpPr>
        <p:grpSpPr bwMode="auto">
          <a:xfrm>
            <a:off x="5867400" y="4191000"/>
            <a:ext cx="1295400" cy="382588"/>
            <a:chOff x="7191" y="719"/>
            <a:chExt cx="3411" cy="603"/>
          </a:xfrm>
        </p:grpSpPr>
        <p:cxnSp>
          <p:nvCxnSpPr>
            <p:cNvPr id="1039" name="AutoShape 15"/>
            <p:cNvCxnSpPr>
              <a:cxnSpLocks noChangeShapeType="1"/>
            </p:cNvCxnSpPr>
            <p:nvPr/>
          </p:nvCxnSpPr>
          <p:spPr bwMode="auto">
            <a:xfrm flipV="1">
              <a:off x="10600" y="719"/>
              <a:ext cx="2" cy="603"/>
            </a:xfrm>
            <a:prstGeom prst="straightConnector1">
              <a:avLst/>
            </a:prstGeom>
            <a:noFill/>
            <a:ln w="9525">
              <a:solidFill>
                <a:srgbClr val="FFC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040" name="AutoShape 16"/>
            <p:cNvCxnSpPr>
              <a:cxnSpLocks noChangeShapeType="1"/>
            </p:cNvCxnSpPr>
            <p:nvPr/>
          </p:nvCxnSpPr>
          <p:spPr bwMode="auto">
            <a:xfrm flipH="1">
              <a:off x="7196" y="1322"/>
              <a:ext cx="3406" cy="0"/>
            </a:xfrm>
            <a:prstGeom prst="straightConnector1">
              <a:avLst/>
            </a:prstGeom>
            <a:noFill/>
            <a:ln w="9525">
              <a:solidFill>
                <a:srgbClr val="FFC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041" name="AutoShape 17"/>
            <p:cNvCxnSpPr>
              <a:cxnSpLocks noChangeShapeType="1"/>
            </p:cNvCxnSpPr>
            <p:nvPr/>
          </p:nvCxnSpPr>
          <p:spPr bwMode="auto">
            <a:xfrm flipV="1">
              <a:off x="7191" y="1004"/>
              <a:ext cx="1" cy="318"/>
            </a:xfrm>
            <a:prstGeom prst="straightConnector1">
              <a:avLst/>
            </a:prstGeom>
            <a:noFill/>
            <a:ln w="9525">
              <a:solidFill>
                <a:srgbClr val="FFC000"/>
              </a:solidFill>
              <a:round/>
              <a:headEnd/>
              <a:tailEnd type="triangle" w="med" len="lg"/>
            </a:ln>
          </p:spPr>
        </p:cxnSp>
      </p:grpSp>
      <p:grpSp>
        <p:nvGrpSpPr>
          <p:cNvPr id="47" name="Group 149"/>
          <p:cNvGrpSpPr>
            <a:grpSpLocks/>
          </p:cNvGrpSpPr>
          <p:nvPr/>
        </p:nvGrpSpPr>
        <p:grpSpPr bwMode="auto">
          <a:xfrm>
            <a:off x="7197724" y="4152900"/>
            <a:ext cx="346076" cy="419100"/>
            <a:chOff x="3881" y="718"/>
            <a:chExt cx="413" cy="539"/>
          </a:xfrm>
          <a:solidFill>
            <a:schemeClr val="bg1"/>
          </a:solidFill>
        </p:grpSpPr>
        <p:cxnSp>
          <p:nvCxnSpPr>
            <p:cNvPr id="48" name="AutoShape 150"/>
            <p:cNvCxnSpPr>
              <a:cxnSpLocks noChangeShapeType="1"/>
            </p:cNvCxnSpPr>
            <p:nvPr/>
          </p:nvCxnSpPr>
          <p:spPr bwMode="auto">
            <a:xfrm>
              <a:off x="3881" y="719"/>
              <a:ext cx="285" cy="0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49" name="AutoShape 151"/>
            <p:cNvCxnSpPr>
              <a:cxnSpLocks noChangeShapeType="1"/>
            </p:cNvCxnSpPr>
            <p:nvPr/>
          </p:nvCxnSpPr>
          <p:spPr bwMode="auto">
            <a:xfrm>
              <a:off x="4170" y="718"/>
              <a:ext cx="1" cy="488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50" name="AutoShape 152"/>
            <p:cNvCxnSpPr>
              <a:cxnSpLocks noChangeShapeType="1"/>
            </p:cNvCxnSpPr>
            <p:nvPr/>
          </p:nvCxnSpPr>
          <p:spPr bwMode="auto">
            <a:xfrm>
              <a:off x="4047" y="1211"/>
              <a:ext cx="123" cy="0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51" name="AutoShape 153"/>
            <p:cNvCxnSpPr>
              <a:cxnSpLocks noChangeShapeType="1"/>
            </p:cNvCxnSpPr>
            <p:nvPr/>
          </p:nvCxnSpPr>
          <p:spPr bwMode="auto">
            <a:xfrm>
              <a:off x="4171" y="1211"/>
              <a:ext cx="123" cy="0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52" name="AutoShape 154"/>
            <p:cNvCxnSpPr>
              <a:cxnSpLocks noChangeShapeType="1"/>
            </p:cNvCxnSpPr>
            <p:nvPr/>
          </p:nvCxnSpPr>
          <p:spPr bwMode="auto">
            <a:xfrm>
              <a:off x="4104" y="1257"/>
              <a:ext cx="123" cy="0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</p:grpSp>
      <p:sp>
        <p:nvSpPr>
          <p:cNvPr id="53" name="Rectangle 52"/>
          <p:cNvSpPr/>
          <p:nvPr/>
        </p:nvSpPr>
        <p:spPr>
          <a:xfrm>
            <a:off x="304800" y="685800"/>
            <a:ext cx="32766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public class </a:t>
            </a:r>
            <a:r>
              <a:rPr lang="en-US" dirty="0" smtClean="0"/>
              <a:t>LinkedList {</a:t>
            </a:r>
          </a:p>
          <a:p>
            <a:r>
              <a:rPr lang="en-US" dirty="0" smtClean="0"/>
              <a:t>   Node header;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   // ..</a:t>
            </a:r>
            <a:r>
              <a:rPr lang="en-US" dirty="0" smtClean="0"/>
              <a:t>	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  public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boolean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smtClean="0"/>
              <a:t>repOk() {</a:t>
            </a:r>
          </a:p>
          <a:p>
            <a:r>
              <a:rPr lang="en-US" dirty="0" smtClean="0"/>
              <a:t>     Node 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header;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C000"/>
                </a:solidFill>
              </a:rPr>
              <a:t>if </a:t>
            </a:r>
            <a:r>
              <a:rPr lang="en-US" dirty="0" smtClean="0"/>
              <a:t>(n </a:t>
            </a:r>
            <a:r>
              <a:rPr lang="en-US" dirty="0" smtClean="0">
                <a:solidFill>
                  <a:srgbClr val="FF0000"/>
                </a:solidFill>
              </a:rPr>
              <a:t>==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null</a:t>
            </a:r>
            <a:r>
              <a:rPr lang="en-US" dirty="0" smtClean="0"/>
              <a:t>)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C000"/>
                </a:solidFill>
              </a:rPr>
              <a:t>  return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true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int</a:t>
            </a:r>
            <a:r>
              <a:rPr lang="en-US" dirty="0" smtClean="0"/>
              <a:t> length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/>
              <a:t>n.value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int</a:t>
            </a:r>
            <a:r>
              <a:rPr lang="en-US" dirty="0" smtClean="0"/>
              <a:t> count 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/>
              <a:t> 1;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C000"/>
                </a:solidFill>
              </a:rPr>
              <a:t>while </a:t>
            </a:r>
            <a:r>
              <a:rPr lang="en-US" dirty="0" smtClean="0"/>
              <a:t>(n.next</a:t>
            </a:r>
            <a:r>
              <a:rPr lang="en-US" dirty="0" smtClean="0">
                <a:solidFill>
                  <a:srgbClr val="FF0000"/>
                </a:solidFill>
              </a:rPr>
              <a:t> !=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null</a:t>
            </a:r>
            <a:r>
              <a:rPr lang="en-US" dirty="0" smtClean="0"/>
              <a:t>) {</a:t>
            </a:r>
          </a:p>
          <a:p>
            <a:r>
              <a:rPr lang="en-US" dirty="0" smtClean="0"/>
              <a:t>        count </a:t>
            </a:r>
            <a:r>
              <a:rPr lang="en-US" dirty="0" smtClean="0">
                <a:solidFill>
                  <a:srgbClr val="FF0000"/>
                </a:solidFill>
              </a:rPr>
              <a:t>+=</a:t>
            </a:r>
            <a:r>
              <a:rPr lang="en-US" dirty="0" smtClean="0"/>
              <a:t> 1;</a:t>
            </a:r>
          </a:p>
          <a:p>
            <a:r>
              <a:rPr lang="en-US" dirty="0" smtClean="0"/>
              <a:t>        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n.next;</a:t>
            </a:r>
          </a:p>
          <a:p>
            <a:r>
              <a:rPr lang="en-US" dirty="0" smtClean="0"/>
              <a:t>        </a:t>
            </a:r>
            <a:r>
              <a:rPr lang="en-US" dirty="0" smtClean="0">
                <a:solidFill>
                  <a:srgbClr val="FFC000"/>
                </a:solidFill>
              </a:rPr>
              <a:t>if </a:t>
            </a:r>
            <a:r>
              <a:rPr lang="en-US" dirty="0" smtClean="0"/>
              <a:t>(count 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r>
              <a:rPr lang="en-US" dirty="0" smtClean="0"/>
              <a:t> length)</a:t>
            </a:r>
          </a:p>
          <a:p>
            <a:r>
              <a:rPr lang="en-US" dirty="0" smtClean="0"/>
              <a:t>      </a:t>
            </a:r>
            <a:r>
              <a:rPr lang="en-US" dirty="0" smtClean="0">
                <a:solidFill>
                  <a:srgbClr val="FFC000"/>
                </a:solidFill>
              </a:rPr>
              <a:t>     return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false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}</a:t>
            </a:r>
          </a:p>
          <a:p>
            <a:r>
              <a:rPr lang="en-US" dirty="0" smtClean="0"/>
              <a:t>    </a:t>
            </a:r>
            <a:r>
              <a:rPr lang="en-US" dirty="0" smtClean="0">
                <a:solidFill>
                  <a:srgbClr val="FFC000"/>
                </a:solidFill>
              </a:rPr>
              <a:t>if </a:t>
            </a:r>
            <a:r>
              <a:rPr lang="en-US" dirty="0" smtClean="0"/>
              <a:t>(count </a:t>
            </a:r>
            <a:r>
              <a:rPr lang="en-US" dirty="0" smtClean="0">
                <a:solidFill>
                  <a:srgbClr val="FF0000"/>
                </a:solidFill>
              </a:rPr>
              <a:t>!=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length)</a:t>
            </a:r>
          </a:p>
          <a:p>
            <a:r>
              <a:rPr lang="en-US" dirty="0" smtClean="0"/>
              <a:t>        </a:t>
            </a:r>
            <a:r>
              <a:rPr lang="en-US" dirty="0" smtClean="0">
                <a:solidFill>
                  <a:srgbClr val="FFC000"/>
                </a:solidFill>
              </a:rPr>
              <a:t>return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false</a:t>
            </a:r>
            <a:r>
              <a:rPr lang="en-US" dirty="0" smtClean="0"/>
              <a:t>;</a:t>
            </a:r>
          </a:p>
          <a:p>
            <a:r>
              <a:rPr lang="en-US" dirty="0" smtClean="0"/>
              <a:t>	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C000"/>
                </a:solidFill>
              </a:rPr>
              <a:t>return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true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}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3733800" y="762000"/>
            <a:ext cx="2743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public class </a:t>
            </a:r>
            <a:r>
              <a:rPr lang="en-US" dirty="0" smtClean="0"/>
              <a:t>Node {</a:t>
            </a:r>
          </a:p>
          <a:p>
            <a:r>
              <a:rPr lang="en-US" dirty="0" smtClean="0"/>
              <a:t>  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int </a:t>
            </a:r>
            <a:r>
              <a:rPr lang="en-US" dirty="0" smtClean="0"/>
              <a:t>value;</a:t>
            </a:r>
          </a:p>
          <a:p>
            <a:r>
              <a:rPr lang="en-US" dirty="0" smtClean="0"/>
              <a:t>    Node next;</a:t>
            </a:r>
          </a:p>
          <a:p>
            <a:r>
              <a:rPr lang="en-US" dirty="0" smtClean="0"/>
              <a:t>    </a:t>
            </a:r>
            <a:r>
              <a:rPr lang="en-US" dirty="0" smtClean="0">
                <a:solidFill>
                  <a:srgbClr val="00B050"/>
                </a:solidFill>
              </a:rPr>
              <a:t>// ..</a:t>
            </a:r>
          </a:p>
          <a:p>
            <a:r>
              <a:rPr lang="en-US" dirty="0" smtClean="0"/>
              <a:t>}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343400" y="46482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First node has a value that is equal to the number of nodes in the list.</a:t>
            </a:r>
            <a:endParaRPr lang="en-US" dirty="0">
              <a:solidFill>
                <a:srgbClr val="00B0F0"/>
              </a:solidFill>
            </a:endParaRPr>
          </a:p>
        </p:txBody>
      </p:sp>
      <p:grpSp>
        <p:nvGrpSpPr>
          <p:cNvPr id="57" name="Group 125"/>
          <p:cNvGrpSpPr>
            <a:grpSpLocks/>
          </p:cNvGrpSpPr>
          <p:nvPr/>
        </p:nvGrpSpPr>
        <p:grpSpPr bwMode="auto">
          <a:xfrm>
            <a:off x="4800600" y="3962400"/>
            <a:ext cx="633413" cy="361950"/>
            <a:chOff x="1228" y="1565"/>
            <a:chExt cx="998" cy="568"/>
          </a:xfrm>
          <a:solidFill>
            <a:schemeClr val="bg1"/>
          </a:solidFill>
        </p:grpSpPr>
        <p:sp>
          <p:nvSpPr>
            <p:cNvPr id="58" name="Rectangle 126"/>
            <p:cNvSpPr>
              <a:spLocks noChangeArrowheads="1"/>
            </p:cNvSpPr>
            <p:nvPr/>
          </p:nvSpPr>
          <p:spPr bwMode="auto">
            <a:xfrm>
              <a:off x="1228" y="1565"/>
              <a:ext cx="998" cy="568"/>
            </a:xfrm>
            <a:prstGeom prst="rect">
              <a:avLst/>
            </a:prstGeom>
            <a:grpFill/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Text Box 127"/>
            <p:cNvSpPr txBox="1">
              <a:spLocks noChangeArrowheads="1"/>
            </p:cNvSpPr>
            <p:nvPr/>
          </p:nvSpPr>
          <p:spPr bwMode="auto">
            <a:xfrm>
              <a:off x="1228" y="1565"/>
              <a:ext cx="661" cy="568"/>
            </a:xfrm>
            <a:prstGeom prst="rect">
              <a:avLst/>
            </a:prstGeom>
            <a:grpFill/>
            <a:ln w="0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Calibri" pitchFamily="34" charset="0"/>
                </a:rPr>
                <a:t>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DSDSR vs. Juzi:  Conceptual differences </a:t>
            </a:r>
            <a:endParaRPr lang="en-US" sz="3600" b="1" dirty="0">
              <a:solidFill>
                <a:srgbClr val="00B05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219200" y="1854199"/>
          <a:ext cx="6781800" cy="2945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0600"/>
                <a:gridCol w="2260600"/>
                <a:gridCol w="2260600"/>
              </a:tblGrid>
              <a:tr h="736306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Juzi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DSDSR</a:t>
                      </a:r>
                      <a:endParaRPr lang="en-US" sz="2400" dirty="0"/>
                    </a:p>
                  </a:txBody>
                  <a:tcPr/>
                </a:tc>
              </a:tr>
              <a:tr h="73630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Corruption assumption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Backtrack</a:t>
                      </a:r>
                      <a:r>
                        <a:rPr lang="en-US" sz="1800" baseline="0" dirty="0" smtClean="0"/>
                        <a:t> in list of field accesses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Backtrack</a:t>
                      </a:r>
                      <a:r>
                        <a:rPr lang="en-US" sz="1800" baseline="0" dirty="0" smtClean="0"/>
                        <a:t> in list of branch conditions</a:t>
                      </a:r>
                      <a:r>
                        <a:rPr lang="en-US" sz="1600" baseline="0" dirty="0" smtClean="0"/>
                        <a:t>*</a:t>
                      </a:r>
                      <a:endParaRPr lang="en-US" sz="1800" dirty="0"/>
                    </a:p>
                  </a:txBody>
                  <a:tcPr/>
                </a:tc>
              </a:tr>
              <a:tr h="73630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Primitive field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Constraint</a:t>
                      </a:r>
                      <a:r>
                        <a:rPr lang="en-US" sz="1800" baseline="0" dirty="0" smtClean="0"/>
                        <a:t> solving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Constraint</a:t>
                      </a:r>
                      <a:r>
                        <a:rPr lang="en-US" sz="1800" baseline="0" dirty="0" smtClean="0"/>
                        <a:t> solving</a:t>
                      </a:r>
                      <a:endParaRPr lang="en-US" sz="1800" dirty="0"/>
                    </a:p>
                  </a:txBody>
                  <a:tcPr/>
                </a:tc>
              </a:tr>
              <a:tr h="73630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Reference field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Exhaustive search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Constraint solving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845635"/>
            <a:ext cx="6705599" cy="5478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85800" y="152400"/>
            <a:ext cx="800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B050"/>
                </a:solidFill>
              </a:rPr>
              <a:t>DSDSR vs. Juzi for Singly-Linked List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152400"/>
            <a:ext cx="807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More Results: Binary Tree, return immediate  </a:t>
            </a:r>
            <a:endParaRPr lang="en-US" sz="3200" b="1" dirty="0">
              <a:solidFill>
                <a:srgbClr val="00B05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751779"/>
            <a:ext cx="6820467" cy="5572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814040"/>
            <a:ext cx="6651007" cy="5434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0" y="152400"/>
            <a:ext cx="807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More Results: Binary Tree, return late  </a:t>
            </a:r>
            <a:endParaRPr lang="en-US" sz="32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751779"/>
            <a:ext cx="6858000" cy="560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0" y="152400"/>
            <a:ext cx="807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More Results: Binary Tree, return mixed  </a:t>
            </a:r>
            <a:endParaRPr lang="en-US" sz="32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200400" y="266700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B050"/>
                </a:solidFill>
              </a:rPr>
              <a:t> </a:t>
            </a:r>
            <a:r>
              <a:rPr lang="en-US" sz="4000" dirty="0" smtClean="0">
                <a:solidFill>
                  <a:srgbClr val="00B050"/>
                </a:solidFill>
              </a:rPr>
              <a:t>Thank </a:t>
            </a:r>
            <a:r>
              <a:rPr lang="en-US" sz="4400" dirty="0" smtClean="0">
                <a:solidFill>
                  <a:srgbClr val="00B050"/>
                </a:solidFill>
              </a:rPr>
              <a:t>you</a:t>
            </a:r>
            <a:r>
              <a:rPr lang="en-US" sz="4000" dirty="0" smtClean="0">
                <a:solidFill>
                  <a:srgbClr val="00B050"/>
                </a:solidFill>
              </a:rPr>
              <a:t>!</a:t>
            </a:r>
            <a:endParaRPr lang="en-US" sz="4000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3810000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We specially thank </a:t>
            </a:r>
            <a:r>
              <a:rPr lang="en-US" sz="2000" b="1" dirty="0" err="1" smtClean="0">
                <a:solidFill>
                  <a:srgbClr val="00B050"/>
                </a:solidFill>
              </a:rPr>
              <a:t>Bassem</a:t>
            </a:r>
            <a:r>
              <a:rPr lang="en-US" sz="2000" b="1" dirty="0" smtClean="0">
                <a:solidFill>
                  <a:srgbClr val="00B050"/>
                </a:solidFill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</a:rPr>
              <a:t>Elkarablieh</a:t>
            </a:r>
            <a:r>
              <a:rPr lang="en-US" sz="2000" b="1" dirty="0" smtClean="0">
                <a:solidFill>
                  <a:srgbClr val="00B050"/>
                </a:solidFill>
              </a:rPr>
              <a:t> </a:t>
            </a:r>
            <a:r>
              <a:rPr lang="en-US" sz="2000" dirty="0" smtClean="0"/>
              <a:t>and </a:t>
            </a:r>
            <a:r>
              <a:rPr lang="en-US" sz="2000" dirty="0" err="1" smtClean="0">
                <a:solidFill>
                  <a:srgbClr val="00B050"/>
                </a:solidFill>
              </a:rPr>
              <a:t>Sarfaraz</a:t>
            </a:r>
            <a:r>
              <a:rPr lang="en-US" sz="2000" dirty="0" smtClean="0">
                <a:solidFill>
                  <a:srgbClr val="00B050"/>
                </a:solidFill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</a:rPr>
              <a:t>Khurshid</a:t>
            </a:r>
            <a:r>
              <a:rPr lang="en-US" sz="2000" dirty="0" smtClean="0">
                <a:solidFill>
                  <a:srgbClr val="00B050"/>
                </a:solidFill>
              </a:rPr>
              <a:t> </a:t>
            </a:r>
            <a:r>
              <a:rPr lang="en-US" sz="2000" dirty="0" smtClean="0"/>
              <a:t>for helping us </a:t>
            </a:r>
            <a:r>
              <a:rPr lang="en-US" sz="2000" smtClean="0"/>
              <a:t>with Juzi.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6200" y="2971800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00B050"/>
                </a:solidFill>
              </a:rPr>
              <a:t>What is </a:t>
            </a:r>
            <a:r>
              <a:rPr lang="en-US" sz="4000" b="1" dirty="0" err="1" smtClean="0">
                <a:solidFill>
                  <a:srgbClr val="00B050"/>
                </a:solidFill>
              </a:rPr>
              <a:t>bytecode</a:t>
            </a:r>
            <a:r>
              <a:rPr lang="en-US" sz="4000" b="1" dirty="0" smtClean="0">
                <a:solidFill>
                  <a:srgbClr val="00B050"/>
                </a:solidFill>
              </a:rPr>
              <a:t> instrumentation??</a:t>
            </a:r>
            <a:r>
              <a:rPr lang="en-US" b="1" dirty="0" smtClean="0">
                <a:solidFill>
                  <a:srgbClr val="00B050"/>
                </a:solidFill>
              </a:rPr>
              <a:t/>
            </a:r>
            <a:br>
              <a:rPr lang="en-US" b="1" dirty="0" smtClean="0">
                <a:solidFill>
                  <a:srgbClr val="00B050"/>
                </a:solidFill>
              </a:rPr>
            </a:b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647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Binary Tree: return immediate</a:t>
            </a:r>
            <a:endParaRPr lang="en-US" sz="3200" b="1" dirty="0">
              <a:solidFill>
                <a:srgbClr val="00B050"/>
              </a:solidFill>
            </a:endParaRPr>
          </a:p>
        </p:txBody>
      </p:sp>
      <p:grpSp>
        <p:nvGrpSpPr>
          <p:cNvPr id="2245" name="Group 197"/>
          <p:cNvGrpSpPr>
            <a:grpSpLocks/>
          </p:cNvGrpSpPr>
          <p:nvPr/>
        </p:nvGrpSpPr>
        <p:grpSpPr bwMode="auto">
          <a:xfrm>
            <a:off x="3276600" y="1255395"/>
            <a:ext cx="1839912" cy="2707005"/>
            <a:chOff x="1013" y="195"/>
            <a:chExt cx="2896" cy="4263"/>
          </a:xfrm>
        </p:grpSpPr>
        <p:sp>
          <p:nvSpPr>
            <p:cNvPr id="2247" name="Text Box 199"/>
            <p:cNvSpPr txBox="1">
              <a:spLocks noChangeArrowheads="1"/>
            </p:cNvSpPr>
            <p:nvPr/>
          </p:nvSpPr>
          <p:spPr bwMode="auto">
            <a:xfrm>
              <a:off x="2410" y="195"/>
              <a:ext cx="1499" cy="687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size = 5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48" name="Arc 200"/>
            <p:cNvSpPr>
              <a:spLocks/>
            </p:cNvSpPr>
            <p:nvPr/>
          </p:nvSpPr>
          <p:spPr bwMode="auto">
            <a:xfrm rot="-1912086" flipH="1" flipV="1">
              <a:off x="1013" y="1141"/>
              <a:ext cx="538" cy="583"/>
            </a:xfrm>
            <a:custGeom>
              <a:avLst/>
              <a:gdLst>
                <a:gd name="G0" fmla="+- 8731 0 0"/>
                <a:gd name="G1" fmla="+- 21600 0 0"/>
                <a:gd name="G2" fmla="+- 21600 0 0"/>
                <a:gd name="T0" fmla="*/ 2811 w 30331"/>
                <a:gd name="T1" fmla="*/ 827 h 43200"/>
                <a:gd name="T2" fmla="*/ 0 w 30331"/>
                <a:gd name="T3" fmla="*/ 41357 h 43200"/>
                <a:gd name="T4" fmla="*/ 8731 w 30331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331" h="43200" fill="none" extrusionOk="0">
                  <a:moveTo>
                    <a:pt x="2811" y="827"/>
                  </a:moveTo>
                  <a:cubicBezTo>
                    <a:pt x="4736" y="278"/>
                    <a:pt x="6728" y="-1"/>
                    <a:pt x="8731" y="0"/>
                  </a:cubicBezTo>
                  <a:cubicBezTo>
                    <a:pt x="20660" y="0"/>
                    <a:pt x="30331" y="9670"/>
                    <a:pt x="30331" y="21600"/>
                  </a:cubicBezTo>
                  <a:cubicBezTo>
                    <a:pt x="30331" y="33529"/>
                    <a:pt x="20660" y="43200"/>
                    <a:pt x="8731" y="43200"/>
                  </a:cubicBezTo>
                  <a:cubicBezTo>
                    <a:pt x="5724" y="43200"/>
                    <a:pt x="2750" y="42572"/>
                    <a:pt x="0" y="41356"/>
                  </a:cubicBezTo>
                </a:path>
                <a:path w="30331" h="43200" stroke="0" extrusionOk="0">
                  <a:moveTo>
                    <a:pt x="2811" y="827"/>
                  </a:moveTo>
                  <a:cubicBezTo>
                    <a:pt x="4736" y="278"/>
                    <a:pt x="6728" y="-1"/>
                    <a:pt x="8731" y="0"/>
                  </a:cubicBezTo>
                  <a:cubicBezTo>
                    <a:pt x="20660" y="0"/>
                    <a:pt x="30331" y="9670"/>
                    <a:pt x="30331" y="21600"/>
                  </a:cubicBezTo>
                  <a:cubicBezTo>
                    <a:pt x="30331" y="33529"/>
                    <a:pt x="20660" y="43200"/>
                    <a:pt x="8731" y="43200"/>
                  </a:cubicBezTo>
                  <a:cubicBezTo>
                    <a:pt x="5724" y="43200"/>
                    <a:pt x="2750" y="42572"/>
                    <a:pt x="0" y="41356"/>
                  </a:cubicBezTo>
                  <a:lnTo>
                    <a:pt x="8731" y="21600"/>
                  </a:lnTo>
                  <a:close/>
                </a:path>
              </a:pathLst>
            </a:custGeom>
            <a:noFill/>
            <a:ln w="9525">
              <a:solidFill>
                <a:srgbClr val="FFC000"/>
              </a:solidFill>
              <a:round/>
              <a:headEnd/>
              <a:tailEnd type="triangle" w="med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9" name="Rectangle 201"/>
            <p:cNvSpPr>
              <a:spLocks noChangeArrowheads="1"/>
            </p:cNvSpPr>
            <p:nvPr/>
          </p:nvSpPr>
          <p:spPr bwMode="auto">
            <a:xfrm>
              <a:off x="1378" y="937"/>
              <a:ext cx="708" cy="607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Calibri" pitchFamily="34" charset="0"/>
                </a:rPr>
                <a:t>n1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0" name="Rectangle 202"/>
            <p:cNvSpPr>
              <a:spLocks noChangeArrowheads="1"/>
            </p:cNvSpPr>
            <p:nvPr/>
          </p:nvSpPr>
          <p:spPr bwMode="auto">
            <a:xfrm>
              <a:off x="2086" y="1904"/>
              <a:ext cx="707" cy="607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rgbClr val="00B050"/>
                  </a:solidFill>
                  <a:latin typeface="Calibri" pitchFamily="34" charset="0"/>
                </a:rPr>
                <a:t>n2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1" name="Rectangle 203"/>
            <p:cNvSpPr>
              <a:spLocks noChangeArrowheads="1"/>
            </p:cNvSpPr>
            <p:nvPr/>
          </p:nvSpPr>
          <p:spPr bwMode="auto">
            <a:xfrm>
              <a:off x="1378" y="2869"/>
              <a:ext cx="708" cy="607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rgbClr val="00B050"/>
                  </a:solidFill>
                  <a:latin typeface="Calibri" pitchFamily="34" charset="0"/>
                </a:rPr>
                <a:t>n3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2" name="Rectangle 204"/>
            <p:cNvSpPr>
              <a:spLocks noChangeArrowheads="1"/>
            </p:cNvSpPr>
            <p:nvPr/>
          </p:nvSpPr>
          <p:spPr bwMode="auto">
            <a:xfrm>
              <a:off x="2793" y="2869"/>
              <a:ext cx="707" cy="607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Calibri" pitchFamily="34" charset="0"/>
                </a:rPr>
                <a:t>n4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3" name="Rectangle 205"/>
            <p:cNvSpPr>
              <a:spLocks noChangeArrowheads="1"/>
            </p:cNvSpPr>
            <p:nvPr/>
          </p:nvSpPr>
          <p:spPr bwMode="auto">
            <a:xfrm>
              <a:off x="2086" y="3850"/>
              <a:ext cx="707" cy="608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Calibri" pitchFamily="34" charset="0"/>
                </a:rPr>
                <a:t>n5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2254" name="AutoShape 206"/>
            <p:cNvCxnSpPr>
              <a:cxnSpLocks noChangeShapeType="1"/>
            </p:cNvCxnSpPr>
            <p:nvPr/>
          </p:nvCxnSpPr>
          <p:spPr bwMode="auto">
            <a:xfrm>
              <a:off x="1741" y="1544"/>
              <a:ext cx="500" cy="359"/>
            </a:xfrm>
            <a:prstGeom prst="straightConnector1">
              <a:avLst/>
            </a:prstGeom>
            <a:noFill/>
            <a:ln w="9525">
              <a:solidFill>
                <a:srgbClr val="FFC000"/>
              </a:solidFill>
              <a:prstDash val="dash"/>
              <a:round/>
              <a:headEnd/>
              <a:tailEnd type="triangle" w="med" len="lg"/>
            </a:ln>
          </p:spPr>
        </p:cxnSp>
        <p:cxnSp>
          <p:nvCxnSpPr>
            <p:cNvPr id="2255" name="AutoShape 207"/>
            <p:cNvCxnSpPr>
              <a:cxnSpLocks noChangeShapeType="1"/>
            </p:cNvCxnSpPr>
            <p:nvPr/>
          </p:nvCxnSpPr>
          <p:spPr bwMode="auto">
            <a:xfrm>
              <a:off x="2500" y="2510"/>
              <a:ext cx="500" cy="359"/>
            </a:xfrm>
            <a:prstGeom prst="straightConnector1">
              <a:avLst/>
            </a:prstGeom>
            <a:noFill/>
            <a:ln w="9525">
              <a:solidFill>
                <a:srgbClr val="FFC000"/>
              </a:solidFill>
              <a:prstDash val="dash"/>
              <a:round/>
              <a:headEnd/>
              <a:tailEnd type="triangle" w="med" len="lg"/>
            </a:ln>
          </p:spPr>
        </p:cxnSp>
        <p:cxnSp>
          <p:nvCxnSpPr>
            <p:cNvPr id="2256" name="AutoShape 208"/>
            <p:cNvCxnSpPr>
              <a:cxnSpLocks noChangeShapeType="1"/>
            </p:cNvCxnSpPr>
            <p:nvPr/>
          </p:nvCxnSpPr>
          <p:spPr bwMode="auto">
            <a:xfrm flipH="1">
              <a:off x="1844" y="2510"/>
              <a:ext cx="552" cy="359"/>
            </a:xfrm>
            <a:prstGeom prst="straightConnector1">
              <a:avLst/>
            </a:prstGeom>
            <a:noFill/>
            <a:ln w="9525">
              <a:solidFill>
                <a:srgbClr val="FFC000"/>
              </a:solidFill>
              <a:round/>
              <a:headEnd/>
              <a:tailEnd type="triangle" w="med" len="lg"/>
            </a:ln>
          </p:spPr>
        </p:cxnSp>
        <p:cxnSp>
          <p:nvCxnSpPr>
            <p:cNvPr id="2257" name="AutoShape 209"/>
            <p:cNvCxnSpPr>
              <a:cxnSpLocks noChangeShapeType="1"/>
            </p:cNvCxnSpPr>
            <p:nvPr/>
          </p:nvCxnSpPr>
          <p:spPr bwMode="auto">
            <a:xfrm flipH="1">
              <a:off x="2500" y="3492"/>
              <a:ext cx="552" cy="358"/>
            </a:xfrm>
            <a:prstGeom prst="straightConnector1">
              <a:avLst/>
            </a:prstGeom>
            <a:noFill/>
            <a:ln w="9525">
              <a:solidFill>
                <a:srgbClr val="FFC000"/>
              </a:solidFill>
              <a:round/>
              <a:headEnd/>
              <a:tailEnd type="triangle" w="med" len="lg"/>
            </a:ln>
          </p:spPr>
        </p:cxnSp>
        <p:cxnSp>
          <p:nvCxnSpPr>
            <p:cNvPr id="2258" name="AutoShape 210"/>
            <p:cNvCxnSpPr>
              <a:cxnSpLocks noChangeShapeType="1"/>
            </p:cNvCxnSpPr>
            <p:nvPr/>
          </p:nvCxnSpPr>
          <p:spPr bwMode="auto">
            <a:xfrm>
              <a:off x="1742" y="195"/>
              <a:ext cx="0" cy="742"/>
            </a:xfrm>
            <a:prstGeom prst="straightConnector1">
              <a:avLst/>
            </a:prstGeom>
            <a:noFill/>
            <a:ln w="9525">
              <a:solidFill>
                <a:srgbClr val="FFC000"/>
              </a:solidFill>
              <a:round/>
              <a:headEnd/>
              <a:tailEnd type="triangle" w="med" len="lg"/>
            </a:ln>
          </p:spPr>
        </p:cxnSp>
      </p:grpSp>
      <p:sp>
        <p:nvSpPr>
          <p:cNvPr id="151" name="TextBox 150"/>
          <p:cNvSpPr txBox="1"/>
          <p:nvPr/>
        </p:nvSpPr>
        <p:spPr>
          <a:xfrm>
            <a:off x="1828800" y="4114800"/>
            <a:ext cx="464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B0F0"/>
                </a:solidFill>
              </a:rPr>
              <a:t>  Should be a tree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B0F0"/>
                </a:solidFill>
              </a:rPr>
              <a:t> #nodes reachable from root is stored in the size field.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0" y="315516"/>
            <a:ext cx="48006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	</a:t>
            </a:r>
          </a:p>
          <a:p>
            <a:r>
              <a:rPr lang="en-US" sz="1400" dirty="0" smtClean="0">
                <a:solidFill>
                  <a:srgbClr val="FFC000"/>
                </a:solidFill>
              </a:rPr>
              <a:t>public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boolean</a:t>
            </a:r>
            <a:r>
              <a:rPr lang="en-US" sz="1400" dirty="0" smtClean="0"/>
              <a:t> repOk() {</a:t>
            </a:r>
          </a:p>
          <a:p>
            <a:r>
              <a:rPr lang="en-US" sz="1400" dirty="0" smtClean="0">
                <a:solidFill>
                  <a:srgbClr val="FFC000"/>
                </a:solidFill>
              </a:rPr>
              <a:t>     if </a:t>
            </a:r>
            <a:r>
              <a:rPr lang="en-US" sz="1400" dirty="0" smtClean="0"/>
              <a:t>(root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==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null</a:t>
            </a:r>
            <a:r>
              <a:rPr lang="en-US" sz="1400" dirty="0" smtClean="0"/>
              <a:t>) </a:t>
            </a:r>
            <a:r>
              <a:rPr lang="en-US" sz="1400" dirty="0" smtClean="0">
                <a:solidFill>
                  <a:srgbClr val="00B050"/>
                </a:solidFill>
              </a:rPr>
              <a:t>// An empty tree == zero in size</a:t>
            </a:r>
            <a:endParaRPr lang="en-US" sz="1400" dirty="0" smtClean="0"/>
          </a:p>
          <a:p>
            <a:r>
              <a:rPr lang="en-US" sz="1400" dirty="0" smtClean="0">
                <a:solidFill>
                  <a:srgbClr val="FFC000"/>
                </a:solidFill>
              </a:rPr>
              <a:t>         return</a:t>
            </a:r>
            <a:r>
              <a:rPr lang="en-US" sz="1400" dirty="0" smtClean="0"/>
              <a:t> ( size </a:t>
            </a:r>
            <a:r>
              <a:rPr lang="en-US" sz="1400" dirty="0" smtClean="0">
                <a:solidFill>
                  <a:srgbClr val="FF0000"/>
                </a:solidFill>
              </a:rPr>
              <a:t>==</a:t>
            </a:r>
            <a:r>
              <a:rPr lang="en-US" sz="1400" dirty="0" smtClean="0"/>
              <a:t> 0);</a:t>
            </a:r>
          </a:p>
          <a:p>
            <a:endParaRPr lang="en-US" sz="1400" dirty="0" smtClean="0"/>
          </a:p>
          <a:p>
            <a:r>
              <a:rPr lang="en-US" sz="1400" dirty="0" smtClean="0"/>
              <a:t>     Set&lt;Node&gt; visited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C000"/>
                </a:solidFill>
              </a:rPr>
              <a:t>new</a:t>
            </a:r>
            <a:r>
              <a:rPr lang="en-US" sz="1400" dirty="0" smtClean="0"/>
              <a:t> </a:t>
            </a:r>
            <a:r>
              <a:rPr lang="en-US" sz="1400" dirty="0" err="1" smtClean="0"/>
              <a:t>HashSet</a:t>
            </a:r>
            <a:r>
              <a:rPr lang="en-US" sz="1400" dirty="0" smtClean="0"/>
              <a:t>&lt;Node&gt;;</a:t>
            </a:r>
          </a:p>
          <a:p>
            <a:r>
              <a:rPr lang="en-US" sz="1400" dirty="0" smtClean="0"/>
              <a:t>     </a:t>
            </a:r>
            <a:r>
              <a:rPr lang="en-US" sz="1400" dirty="0" err="1" smtClean="0"/>
              <a:t>visited.add</a:t>
            </a:r>
            <a:r>
              <a:rPr lang="en-US" sz="1400" dirty="0" smtClean="0"/>
              <a:t>(root);</a:t>
            </a:r>
          </a:p>
          <a:p>
            <a:r>
              <a:rPr lang="en-US" sz="1400" dirty="0" smtClean="0"/>
              <a:t>     LinkedList&lt;Node&gt; </a:t>
            </a:r>
            <a:r>
              <a:rPr lang="en-US" sz="1400" dirty="0" err="1" smtClean="0"/>
              <a:t>workList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C000"/>
                </a:solidFill>
              </a:rPr>
              <a:t>new</a:t>
            </a:r>
            <a:r>
              <a:rPr lang="en-US" sz="1400" dirty="0" smtClean="0"/>
              <a:t> LinkedList&lt;Node&gt;;</a:t>
            </a:r>
          </a:p>
          <a:p>
            <a:r>
              <a:rPr lang="en-US" sz="1400" dirty="0" smtClean="0"/>
              <a:t>     </a:t>
            </a:r>
            <a:r>
              <a:rPr lang="en-US" sz="1400" dirty="0" err="1" smtClean="0"/>
              <a:t>workList.add</a:t>
            </a:r>
            <a:r>
              <a:rPr lang="en-US" sz="1400" dirty="0" smtClean="0"/>
              <a:t>(root);</a:t>
            </a:r>
          </a:p>
          <a:p>
            <a:endParaRPr lang="en-US" sz="1400" dirty="0" smtClean="0"/>
          </a:p>
          <a:p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C000"/>
                </a:solidFill>
              </a:rPr>
              <a:t>     while </a:t>
            </a:r>
            <a:r>
              <a:rPr lang="en-US" sz="1400" dirty="0" smtClean="0"/>
              <a:t>(</a:t>
            </a:r>
            <a:r>
              <a:rPr lang="en-US" sz="1400" dirty="0" smtClean="0">
                <a:solidFill>
                  <a:srgbClr val="FF0000"/>
                </a:solidFill>
              </a:rPr>
              <a:t>!</a:t>
            </a:r>
            <a:r>
              <a:rPr lang="en-US" sz="1400" dirty="0" err="1" smtClean="0"/>
              <a:t>workList.isEmpty</a:t>
            </a:r>
            <a:r>
              <a:rPr lang="en-US" sz="1400" dirty="0" smtClean="0"/>
              <a:t>()) {</a:t>
            </a:r>
          </a:p>
          <a:p>
            <a:r>
              <a:rPr lang="en-US" sz="1400" dirty="0" smtClean="0"/>
              <a:t>           Node current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/>
              <a:t> </a:t>
            </a:r>
            <a:r>
              <a:rPr lang="en-US" sz="1400" dirty="0" err="1" smtClean="0"/>
              <a:t>workList.removeFirst</a:t>
            </a:r>
            <a:r>
              <a:rPr lang="en-US" sz="1400" dirty="0" smtClean="0"/>
              <a:t>();</a:t>
            </a:r>
          </a:p>
          <a:p>
            <a:r>
              <a:rPr lang="en-US" sz="1400" dirty="0" smtClean="0"/>
              <a:t>           </a:t>
            </a:r>
            <a:r>
              <a:rPr lang="en-US" sz="1400" dirty="0" smtClean="0">
                <a:solidFill>
                  <a:srgbClr val="FFC000"/>
                </a:solidFill>
              </a:rPr>
              <a:t>if 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current.left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!=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null</a:t>
            </a:r>
            <a:r>
              <a:rPr lang="en-US" sz="1400" dirty="0" smtClean="0"/>
              <a:t>) {      </a:t>
            </a:r>
            <a:r>
              <a:rPr lang="en-US" sz="1400" dirty="0" smtClean="0">
                <a:solidFill>
                  <a:srgbClr val="00B050"/>
                </a:solidFill>
              </a:rPr>
              <a:t>// no cycles along left</a:t>
            </a:r>
          </a:p>
          <a:p>
            <a:r>
              <a:rPr lang="en-US" sz="1400" dirty="0" smtClean="0"/>
              <a:t>                </a:t>
            </a:r>
            <a:r>
              <a:rPr lang="en-US" sz="1400" dirty="0" smtClean="0">
                <a:solidFill>
                  <a:srgbClr val="FFC000"/>
                </a:solidFill>
              </a:rPr>
              <a:t> if </a:t>
            </a:r>
            <a:r>
              <a:rPr lang="en-US" sz="1400" dirty="0" smtClean="0"/>
              <a:t>(</a:t>
            </a:r>
            <a:r>
              <a:rPr lang="en-US" sz="1400" dirty="0" smtClean="0">
                <a:solidFill>
                  <a:srgbClr val="FF0000"/>
                </a:solidFill>
              </a:rPr>
              <a:t>!</a:t>
            </a:r>
            <a:r>
              <a:rPr lang="en-US" sz="1400" dirty="0" err="1" smtClean="0"/>
              <a:t>visited.add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current.left</a:t>
            </a:r>
            <a:r>
              <a:rPr lang="en-US" sz="1400" dirty="0" smtClean="0"/>
              <a:t>)) {</a:t>
            </a:r>
          </a:p>
          <a:p>
            <a:r>
              <a:rPr lang="en-US" sz="1400" dirty="0" smtClean="0"/>
              <a:t>                       </a:t>
            </a:r>
            <a:r>
              <a:rPr lang="en-US" sz="1400" dirty="0" smtClean="0">
                <a:solidFill>
                  <a:srgbClr val="FFC000"/>
                </a:solidFill>
              </a:rPr>
              <a:t>return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                } </a:t>
            </a:r>
            <a:r>
              <a:rPr lang="en-US" sz="1400" dirty="0" smtClean="0">
                <a:solidFill>
                  <a:srgbClr val="FFC000"/>
                </a:solidFill>
              </a:rPr>
              <a:t>else</a:t>
            </a:r>
          </a:p>
          <a:p>
            <a:r>
              <a:rPr lang="en-US" sz="1400" dirty="0" smtClean="0"/>
              <a:t>                       </a:t>
            </a:r>
            <a:r>
              <a:rPr lang="en-US" sz="1400" dirty="0" err="1" smtClean="0"/>
              <a:t>workList.add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current.left</a:t>
            </a:r>
            <a:r>
              <a:rPr lang="en-US" sz="1400" dirty="0" smtClean="0"/>
              <a:t>);</a:t>
            </a:r>
          </a:p>
          <a:p>
            <a:r>
              <a:rPr lang="en-US" sz="1400" dirty="0" smtClean="0"/>
              <a:t>           }  	</a:t>
            </a:r>
          </a:p>
          <a:p>
            <a:r>
              <a:rPr lang="en-US" sz="1400" dirty="0" smtClean="0"/>
              <a:t>           </a:t>
            </a:r>
            <a:r>
              <a:rPr lang="en-US" sz="1400" dirty="0" smtClean="0">
                <a:solidFill>
                  <a:srgbClr val="FFC000"/>
                </a:solidFill>
              </a:rPr>
              <a:t> if 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current.right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!=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null</a:t>
            </a:r>
            <a:r>
              <a:rPr lang="en-US" sz="1400" dirty="0" smtClean="0"/>
              <a:t>) {  </a:t>
            </a:r>
            <a:r>
              <a:rPr lang="en-US" sz="1400" dirty="0" smtClean="0">
                <a:solidFill>
                  <a:srgbClr val="00B050"/>
                </a:solidFill>
              </a:rPr>
              <a:t>// no cycles along right</a:t>
            </a:r>
          </a:p>
          <a:p>
            <a:r>
              <a:rPr lang="en-US" sz="1400" dirty="0" smtClean="0"/>
              <a:t>                   </a:t>
            </a:r>
            <a:r>
              <a:rPr lang="en-US" sz="1400" dirty="0" smtClean="0">
                <a:solidFill>
                  <a:srgbClr val="FFC000"/>
                </a:solidFill>
              </a:rPr>
              <a:t>if</a:t>
            </a:r>
            <a:r>
              <a:rPr lang="en-US" sz="1400" dirty="0" smtClean="0"/>
              <a:t> (</a:t>
            </a:r>
            <a:r>
              <a:rPr lang="en-US" sz="1400" dirty="0" smtClean="0">
                <a:solidFill>
                  <a:srgbClr val="FF0000"/>
                </a:solidFill>
              </a:rPr>
              <a:t>!</a:t>
            </a:r>
            <a:r>
              <a:rPr lang="en-US" sz="1400" dirty="0" err="1" smtClean="0"/>
              <a:t>visited.add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current.right</a:t>
            </a:r>
            <a:r>
              <a:rPr lang="en-US" sz="1400" dirty="0" smtClean="0"/>
              <a:t>)) {</a:t>
            </a:r>
          </a:p>
          <a:p>
            <a:r>
              <a:rPr lang="en-US" sz="1400" dirty="0" smtClean="0"/>
              <a:t>                        </a:t>
            </a:r>
            <a:r>
              <a:rPr lang="en-US" sz="1400" dirty="0" smtClean="0">
                <a:solidFill>
                  <a:srgbClr val="FFC000"/>
                </a:solidFill>
              </a:rPr>
              <a:t> return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                 } </a:t>
            </a:r>
            <a:r>
              <a:rPr lang="en-US" sz="1400" dirty="0" smtClean="0">
                <a:solidFill>
                  <a:srgbClr val="FFC000"/>
                </a:solidFill>
              </a:rPr>
              <a:t>else</a:t>
            </a:r>
          </a:p>
          <a:p>
            <a:r>
              <a:rPr lang="en-US" sz="1400" dirty="0" smtClean="0"/>
              <a:t>                          </a:t>
            </a:r>
            <a:r>
              <a:rPr lang="en-US" sz="1400" dirty="0" err="1" smtClean="0"/>
              <a:t>workList.add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current.right</a:t>
            </a:r>
            <a:r>
              <a:rPr lang="en-US" sz="1400" dirty="0" smtClean="0"/>
              <a:t>);</a:t>
            </a:r>
          </a:p>
          <a:p>
            <a:r>
              <a:rPr lang="en-US" sz="1400" dirty="0" smtClean="0"/>
              <a:t>            }</a:t>
            </a:r>
          </a:p>
          <a:p>
            <a:r>
              <a:rPr lang="en-US" sz="1400" dirty="0" smtClean="0"/>
              <a:t>      }</a:t>
            </a:r>
          </a:p>
          <a:p>
            <a:r>
              <a:rPr lang="en-US" sz="1400" dirty="0" smtClean="0">
                <a:solidFill>
                  <a:srgbClr val="FFC000"/>
                </a:solidFill>
              </a:rPr>
              <a:t>         if </a:t>
            </a:r>
            <a:r>
              <a:rPr lang="en-US" sz="1400" dirty="0" smtClean="0"/>
              <a:t>(</a:t>
            </a:r>
            <a:r>
              <a:rPr lang="en-US" sz="1400" dirty="0" err="1" smtClean="0"/>
              <a:t>visited.size</a:t>
            </a:r>
            <a:r>
              <a:rPr lang="en-US" sz="1400" dirty="0" smtClean="0"/>
              <a:t>() </a:t>
            </a:r>
            <a:r>
              <a:rPr lang="en-US" sz="1400" dirty="0" smtClean="0">
                <a:solidFill>
                  <a:srgbClr val="FF0000"/>
                </a:solidFill>
              </a:rPr>
              <a:t>!=</a:t>
            </a:r>
            <a:r>
              <a:rPr lang="en-US" sz="1400" dirty="0" smtClean="0"/>
              <a:t> size) </a:t>
            </a:r>
            <a:r>
              <a:rPr lang="en-US" sz="1400" dirty="0" smtClean="0">
                <a:solidFill>
                  <a:srgbClr val="00B050"/>
                </a:solidFill>
              </a:rPr>
              <a:t> // size == #visited nodes</a:t>
            </a:r>
            <a:endParaRPr lang="en-US" sz="1400" dirty="0" smtClean="0"/>
          </a:p>
          <a:p>
            <a:r>
              <a:rPr lang="en-US" sz="1400" dirty="0" smtClean="0"/>
              <a:t>             </a:t>
            </a:r>
            <a:r>
              <a:rPr lang="en-US" sz="1400" dirty="0" smtClean="0">
                <a:solidFill>
                  <a:srgbClr val="FFC000"/>
                </a:solidFill>
              </a:rPr>
              <a:t>return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     </a:t>
            </a:r>
            <a:r>
              <a:rPr lang="en-US" sz="1400" dirty="0" smtClean="0">
                <a:solidFill>
                  <a:srgbClr val="FFC000"/>
                </a:solidFill>
              </a:rPr>
              <a:t>return</a:t>
            </a:r>
            <a:r>
              <a:rPr lang="en-US" sz="1400" dirty="0" smtClean="0"/>
              <a:t> result;</a:t>
            </a:r>
          </a:p>
          <a:p>
            <a:r>
              <a:rPr lang="en-US" sz="1400" dirty="0" smtClean="0"/>
              <a:t>     }</a:t>
            </a:r>
          </a:p>
          <a:p>
            <a:r>
              <a:rPr lang="en-US" sz="1400" dirty="0" smtClean="0"/>
              <a:t>}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>
          <a:xfrm>
            <a:off x="381000" y="990600"/>
            <a:ext cx="1447800" cy="3048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62000" y="3352800"/>
            <a:ext cx="1447800" cy="3048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838200" y="4572000"/>
            <a:ext cx="1447800" cy="3048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81000" y="5867400"/>
            <a:ext cx="1447800" cy="3048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22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8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/>
      <p:bldP spid="20" grpId="0"/>
      <p:bldP spid="21" grpId="0" animBg="1"/>
      <p:bldP spid="22" grpId="0" animBg="1"/>
      <p:bldP spid="23" grpId="0" animBg="1"/>
      <p:bldP spid="2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52400"/>
            <a:ext cx="4953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	</a:t>
            </a:r>
          </a:p>
          <a:p>
            <a:r>
              <a:rPr lang="en-US" sz="1400" dirty="0" smtClean="0">
                <a:solidFill>
                  <a:srgbClr val="FFC000"/>
                </a:solidFill>
              </a:rPr>
              <a:t>public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boolean</a:t>
            </a:r>
            <a:r>
              <a:rPr lang="en-US" sz="1400" dirty="0" smtClean="0"/>
              <a:t> repOk() {</a:t>
            </a:r>
          </a:p>
          <a:p>
            <a:r>
              <a:rPr lang="en-US" sz="1400" dirty="0" smtClean="0"/>
              <a:t>      </a:t>
            </a:r>
            <a:r>
              <a:rPr lang="en-US" sz="1400" dirty="0" smtClean="0">
                <a:solidFill>
                  <a:srgbClr val="00B0F0"/>
                </a:solidFill>
              </a:rPr>
              <a:t>boolean</a:t>
            </a:r>
            <a:r>
              <a:rPr lang="en-US" sz="1400" dirty="0" smtClean="0"/>
              <a:t> result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true</a:t>
            </a:r>
            <a:r>
              <a:rPr lang="en-US" sz="1400" dirty="0" smtClean="0"/>
              <a:t>;   </a:t>
            </a:r>
            <a:r>
              <a:rPr lang="en-US" sz="1400" dirty="0" smtClean="0">
                <a:solidFill>
                  <a:srgbClr val="00B050"/>
                </a:solidFill>
              </a:rPr>
              <a:t>// An empty tree == zero in size</a:t>
            </a:r>
          </a:p>
          <a:p>
            <a:r>
              <a:rPr lang="en-US" sz="1400" dirty="0" smtClean="0"/>
              <a:t>    </a:t>
            </a:r>
            <a:r>
              <a:rPr lang="en-US" sz="1400" dirty="0" smtClean="0">
                <a:solidFill>
                  <a:srgbClr val="FFC000"/>
                </a:solidFill>
              </a:rPr>
              <a:t> if </a:t>
            </a:r>
            <a:r>
              <a:rPr lang="en-US" sz="1400" dirty="0" smtClean="0"/>
              <a:t>(root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==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null</a:t>
            </a:r>
            <a:r>
              <a:rPr lang="en-US" sz="1400" dirty="0" smtClean="0"/>
              <a:t>){</a:t>
            </a:r>
          </a:p>
          <a:p>
            <a:r>
              <a:rPr lang="en-US" sz="1400" dirty="0" smtClean="0"/>
              <a:t>        </a:t>
            </a:r>
            <a:r>
              <a:rPr lang="en-US" sz="1400" dirty="0" smtClean="0">
                <a:solidFill>
                  <a:srgbClr val="FFC000"/>
                </a:solidFill>
              </a:rPr>
              <a:t> if </a:t>
            </a:r>
            <a:r>
              <a:rPr lang="en-US" sz="1400" dirty="0" smtClean="0"/>
              <a:t>(size  </a:t>
            </a:r>
            <a:r>
              <a:rPr lang="en-US" sz="1400" dirty="0" smtClean="0">
                <a:solidFill>
                  <a:srgbClr val="FF0000"/>
                </a:solidFill>
              </a:rPr>
              <a:t>!=</a:t>
            </a:r>
            <a:r>
              <a:rPr lang="en-US" sz="1400" dirty="0" smtClean="0"/>
              <a:t> 0)</a:t>
            </a:r>
          </a:p>
          <a:p>
            <a:r>
              <a:rPr lang="en-US" sz="1400" dirty="0" smtClean="0"/>
              <a:t>              result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        </a:t>
            </a:r>
            <a:r>
              <a:rPr lang="en-US" sz="1400" dirty="0" smtClean="0">
                <a:solidFill>
                  <a:srgbClr val="FFC000"/>
                </a:solidFill>
              </a:rPr>
              <a:t>return</a:t>
            </a:r>
            <a:r>
              <a:rPr lang="en-US" sz="1400" dirty="0" smtClean="0"/>
              <a:t> result;</a:t>
            </a:r>
          </a:p>
          <a:p>
            <a:r>
              <a:rPr lang="en-US" sz="1400" dirty="0" smtClean="0"/>
              <a:t>     }</a:t>
            </a:r>
          </a:p>
          <a:p>
            <a:r>
              <a:rPr lang="en-US" sz="1400" dirty="0" smtClean="0"/>
              <a:t>     </a:t>
            </a:r>
            <a:r>
              <a:rPr lang="en-US" sz="1400" dirty="0" smtClean="0">
                <a:solidFill>
                  <a:srgbClr val="00B050"/>
                </a:solidFill>
              </a:rPr>
              <a:t>// … </a:t>
            </a:r>
            <a:r>
              <a:rPr lang="en-US" sz="1400" dirty="0" smtClean="0"/>
              <a:t>	</a:t>
            </a:r>
          </a:p>
          <a:p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C000"/>
                </a:solidFill>
              </a:rPr>
              <a:t>     while </a:t>
            </a:r>
            <a:r>
              <a:rPr lang="en-US" sz="1400" dirty="0" smtClean="0"/>
              <a:t>(</a:t>
            </a:r>
            <a:r>
              <a:rPr lang="en-US" sz="1400" dirty="0" smtClean="0">
                <a:solidFill>
                  <a:srgbClr val="FF0000"/>
                </a:solidFill>
              </a:rPr>
              <a:t>!</a:t>
            </a:r>
            <a:r>
              <a:rPr lang="en-US" sz="1400" dirty="0" err="1" smtClean="0"/>
              <a:t>workList.isEmpty</a:t>
            </a:r>
            <a:r>
              <a:rPr lang="en-US" sz="1400" dirty="0" smtClean="0"/>
              <a:t>()) {</a:t>
            </a:r>
          </a:p>
          <a:p>
            <a:r>
              <a:rPr lang="en-US" sz="1400" dirty="0" smtClean="0"/>
              <a:t>           Node current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/>
              <a:t> </a:t>
            </a:r>
            <a:r>
              <a:rPr lang="en-US" sz="1400" dirty="0" err="1" smtClean="0"/>
              <a:t>workList.removeFirst</a:t>
            </a:r>
            <a:r>
              <a:rPr lang="en-US" sz="1400" dirty="0" smtClean="0"/>
              <a:t>();</a:t>
            </a:r>
          </a:p>
          <a:p>
            <a:r>
              <a:rPr lang="en-US" sz="1400" dirty="0" smtClean="0"/>
              <a:t>           </a:t>
            </a:r>
            <a:r>
              <a:rPr lang="en-US" sz="1400" dirty="0" smtClean="0">
                <a:solidFill>
                  <a:srgbClr val="FFC000"/>
                </a:solidFill>
              </a:rPr>
              <a:t>if 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current.left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!=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null</a:t>
            </a:r>
            <a:r>
              <a:rPr lang="en-US" sz="1400" dirty="0" smtClean="0"/>
              <a:t>) {      </a:t>
            </a:r>
            <a:r>
              <a:rPr lang="en-US" sz="1400" dirty="0" smtClean="0">
                <a:solidFill>
                  <a:srgbClr val="00B050"/>
                </a:solidFill>
              </a:rPr>
              <a:t>// no cycles along left</a:t>
            </a:r>
          </a:p>
          <a:p>
            <a:r>
              <a:rPr lang="en-US" sz="1400" dirty="0" smtClean="0"/>
              <a:t>                </a:t>
            </a:r>
            <a:r>
              <a:rPr lang="en-US" sz="1400" dirty="0" smtClean="0">
                <a:solidFill>
                  <a:srgbClr val="FFC000"/>
                </a:solidFill>
              </a:rPr>
              <a:t> if </a:t>
            </a:r>
            <a:r>
              <a:rPr lang="en-US" sz="1400" dirty="0" smtClean="0"/>
              <a:t>(</a:t>
            </a:r>
            <a:r>
              <a:rPr lang="en-US" sz="1400" dirty="0" smtClean="0">
                <a:solidFill>
                  <a:srgbClr val="FF0000"/>
                </a:solidFill>
              </a:rPr>
              <a:t>!</a:t>
            </a:r>
            <a:r>
              <a:rPr lang="en-US" sz="1400" dirty="0" err="1" smtClean="0"/>
              <a:t>visited.add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current.left</a:t>
            </a:r>
            <a:r>
              <a:rPr lang="en-US" sz="1400" dirty="0" smtClean="0"/>
              <a:t>)) {</a:t>
            </a:r>
          </a:p>
          <a:p>
            <a:r>
              <a:rPr lang="en-US" sz="1400" dirty="0" smtClean="0"/>
              <a:t>                       result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>
                <a:solidFill>
                  <a:srgbClr val="C00000"/>
                </a:solidFill>
              </a:rPr>
              <a:t> 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                } </a:t>
            </a:r>
            <a:r>
              <a:rPr lang="en-US" sz="1400" dirty="0" smtClean="0">
                <a:solidFill>
                  <a:srgbClr val="FFC000"/>
                </a:solidFill>
              </a:rPr>
              <a:t>else</a:t>
            </a:r>
          </a:p>
          <a:p>
            <a:r>
              <a:rPr lang="en-US" sz="1400" dirty="0" smtClean="0"/>
              <a:t>                       </a:t>
            </a:r>
            <a:r>
              <a:rPr lang="en-US" sz="1400" dirty="0" err="1" smtClean="0"/>
              <a:t>workList.add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current.left</a:t>
            </a:r>
            <a:r>
              <a:rPr lang="en-US" sz="1400" dirty="0" smtClean="0"/>
              <a:t>);</a:t>
            </a:r>
          </a:p>
          <a:p>
            <a:r>
              <a:rPr lang="en-US" sz="1400" dirty="0" smtClean="0"/>
              <a:t>           }  	</a:t>
            </a:r>
          </a:p>
          <a:p>
            <a:r>
              <a:rPr lang="en-US" sz="1400" dirty="0" smtClean="0"/>
              <a:t>           </a:t>
            </a:r>
            <a:r>
              <a:rPr lang="en-US" sz="1400" dirty="0" smtClean="0">
                <a:solidFill>
                  <a:srgbClr val="FFC000"/>
                </a:solidFill>
              </a:rPr>
              <a:t> if 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current.right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!=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null</a:t>
            </a:r>
            <a:r>
              <a:rPr lang="en-US" sz="1400" dirty="0" smtClean="0"/>
              <a:t>) {  </a:t>
            </a:r>
            <a:r>
              <a:rPr lang="en-US" sz="1400" dirty="0" smtClean="0">
                <a:solidFill>
                  <a:srgbClr val="00B050"/>
                </a:solidFill>
              </a:rPr>
              <a:t>// no cycles along right</a:t>
            </a:r>
          </a:p>
          <a:p>
            <a:r>
              <a:rPr lang="en-US" sz="1400" dirty="0" smtClean="0"/>
              <a:t>                   </a:t>
            </a:r>
            <a:r>
              <a:rPr lang="en-US" sz="1400" dirty="0" smtClean="0">
                <a:solidFill>
                  <a:srgbClr val="FFC000"/>
                </a:solidFill>
              </a:rPr>
              <a:t>if</a:t>
            </a:r>
            <a:r>
              <a:rPr lang="en-US" sz="1400" dirty="0" smtClean="0"/>
              <a:t> (</a:t>
            </a:r>
            <a:r>
              <a:rPr lang="en-US" sz="1400" dirty="0" smtClean="0">
                <a:solidFill>
                  <a:srgbClr val="FF0000"/>
                </a:solidFill>
              </a:rPr>
              <a:t>!</a:t>
            </a:r>
            <a:r>
              <a:rPr lang="en-US" sz="1400" dirty="0" err="1" smtClean="0"/>
              <a:t>visited.add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current.right</a:t>
            </a:r>
            <a:r>
              <a:rPr lang="en-US" sz="1400" dirty="0" smtClean="0"/>
              <a:t>)) {</a:t>
            </a:r>
          </a:p>
          <a:p>
            <a:r>
              <a:rPr lang="en-US" sz="1400" dirty="0" smtClean="0"/>
              <a:t>                         result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>
                <a:solidFill>
                  <a:srgbClr val="C00000"/>
                </a:solidFill>
              </a:rPr>
              <a:t> 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                 } </a:t>
            </a:r>
            <a:r>
              <a:rPr lang="en-US" sz="1400" dirty="0" smtClean="0">
                <a:solidFill>
                  <a:srgbClr val="FFC000"/>
                </a:solidFill>
              </a:rPr>
              <a:t>else</a:t>
            </a:r>
          </a:p>
          <a:p>
            <a:r>
              <a:rPr lang="en-US" sz="1400" dirty="0" smtClean="0"/>
              <a:t>                          </a:t>
            </a:r>
            <a:r>
              <a:rPr lang="en-US" sz="1400" dirty="0" err="1" smtClean="0"/>
              <a:t>workList.add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current.right</a:t>
            </a:r>
            <a:r>
              <a:rPr lang="en-US" sz="1400" dirty="0" smtClean="0"/>
              <a:t>);</a:t>
            </a:r>
          </a:p>
          <a:p>
            <a:r>
              <a:rPr lang="en-US" sz="1400" dirty="0" smtClean="0"/>
              <a:t>            }</a:t>
            </a:r>
          </a:p>
          <a:p>
            <a:r>
              <a:rPr lang="en-US" sz="1400" dirty="0" smtClean="0"/>
              <a:t>      }</a:t>
            </a:r>
          </a:p>
          <a:p>
            <a:r>
              <a:rPr lang="en-US" sz="1400" dirty="0" smtClean="0">
                <a:solidFill>
                  <a:srgbClr val="FFC000"/>
                </a:solidFill>
              </a:rPr>
              <a:t>         if </a:t>
            </a:r>
            <a:r>
              <a:rPr lang="en-US" sz="1400" dirty="0" smtClean="0"/>
              <a:t>(</a:t>
            </a:r>
            <a:r>
              <a:rPr lang="en-US" sz="1400" dirty="0" err="1" smtClean="0"/>
              <a:t>visited.size</a:t>
            </a:r>
            <a:r>
              <a:rPr lang="en-US" sz="1400" dirty="0" smtClean="0"/>
              <a:t>() </a:t>
            </a:r>
            <a:r>
              <a:rPr lang="en-US" sz="1400" dirty="0" smtClean="0">
                <a:solidFill>
                  <a:srgbClr val="FF0000"/>
                </a:solidFill>
              </a:rPr>
              <a:t>!=</a:t>
            </a:r>
            <a:r>
              <a:rPr lang="en-US" sz="1400" dirty="0" smtClean="0"/>
              <a:t> size) </a:t>
            </a:r>
            <a:r>
              <a:rPr lang="en-US" sz="1400" dirty="0" smtClean="0">
                <a:solidFill>
                  <a:srgbClr val="00B050"/>
                </a:solidFill>
              </a:rPr>
              <a:t> // size == #visited nodes</a:t>
            </a:r>
            <a:endParaRPr lang="en-US" sz="1400" dirty="0" smtClean="0"/>
          </a:p>
          <a:p>
            <a:r>
              <a:rPr lang="en-US" sz="1400" dirty="0" smtClean="0"/>
              <a:t>             result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endParaRPr lang="en-US" sz="1400" dirty="0" smtClean="0"/>
          </a:p>
          <a:p>
            <a:r>
              <a:rPr lang="en-US" sz="1400" dirty="0" smtClean="0"/>
              <a:t>       </a:t>
            </a:r>
            <a:r>
              <a:rPr lang="en-US" sz="1400" dirty="0" smtClean="0">
                <a:solidFill>
                  <a:srgbClr val="FFC000"/>
                </a:solidFill>
              </a:rPr>
              <a:t>return</a:t>
            </a:r>
            <a:r>
              <a:rPr lang="en-US" sz="1400" dirty="0" smtClean="0"/>
              <a:t> result;</a:t>
            </a:r>
          </a:p>
          <a:p>
            <a:r>
              <a:rPr lang="en-US" sz="1400" dirty="0" smtClean="0"/>
              <a:t>     }</a:t>
            </a:r>
          </a:p>
          <a:p>
            <a:r>
              <a:rPr lang="en-US" sz="1400" dirty="0" smtClean="0"/>
              <a:t>}</a:t>
            </a:r>
            <a:endParaRPr lang="en-US" sz="1400" dirty="0"/>
          </a:p>
        </p:txBody>
      </p:sp>
      <p:sp>
        <p:nvSpPr>
          <p:cNvPr id="2247" name="Text Box 199"/>
          <p:cNvSpPr txBox="1">
            <a:spLocks noChangeArrowheads="1"/>
          </p:cNvSpPr>
          <p:nvPr/>
        </p:nvSpPr>
        <p:spPr bwMode="auto">
          <a:xfrm>
            <a:off x="6221554" y="914400"/>
            <a:ext cx="952358" cy="4362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size = 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48" name="Arc 200"/>
          <p:cNvSpPr>
            <a:spLocks/>
          </p:cNvSpPr>
          <p:nvPr/>
        </p:nvSpPr>
        <p:spPr bwMode="auto">
          <a:xfrm rot="19687914" flipH="1" flipV="1">
            <a:off x="5334000" y="1515110"/>
            <a:ext cx="341807" cy="370205"/>
          </a:xfrm>
          <a:custGeom>
            <a:avLst/>
            <a:gdLst>
              <a:gd name="G0" fmla="+- 8731 0 0"/>
              <a:gd name="G1" fmla="+- 21600 0 0"/>
              <a:gd name="G2" fmla="+- 21600 0 0"/>
              <a:gd name="T0" fmla="*/ 2811 w 30331"/>
              <a:gd name="T1" fmla="*/ 827 h 43200"/>
              <a:gd name="T2" fmla="*/ 0 w 30331"/>
              <a:gd name="T3" fmla="*/ 41357 h 43200"/>
              <a:gd name="T4" fmla="*/ 8731 w 30331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331" h="43200" fill="none" extrusionOk="0">
                <a:moveTo>
                  <a:pt x="2811" y="827"/>
                </a:moveTo>
                <a:cubicBezTo>
                  <a:pt x="4736" y="278"/>
                  <a:pt x="6728" y="-1"/>
                  <a:pt x="8731" y="0"/>
                </a:cubicBezTo>
                <a:cubicBezTo>
                  <a:pt x="20660" y="0"/>
                  <a:pt x="30331" y="9670"/>
                  <a:pt x="30331" y="21600"/>
                </a:cubicBezTo>
                <a:cubicBezTo>
                  <a:pt x="30331" y="33529"/>
                  <a:pt x="20660" y="43200"/>
                  <a:pt x="8731" y="43200"/>
                </a:cubicBezTo>
                <a:cubicBezTo>
                  <a:pt x="5724" y="43200"/>
                  <a:pt x="2750" y="42572"/>
                  <a:pt x="0" y="41356"/>
                </a:cubicBezTo>
              </a:path>
              <a:path w="30331" h="43200" stroke="0" extrusionOk="0">
                <a:moveTo>
                  <a:pt x="2811" y="827"/>
                </a:moveTo>
                <a:cubicBezTo>
                  <a:pt x="4736" y="278"/>
                  <a:pt x="6728" y="-1"/>
                  <a:pt x="8731" y="0"/>
                </a:cubicBezTo>
                <a:cubicBezTo>
                  <a:pt x="20660" y="0"/>
                  <a:pt x="30331" y="9670"/>
                  <a:pt x="30331" y="21600"/>
                </a:cubicBezTo>
                <a:cubicBezTo>
                  <a:pt x="30331" y="33529"/>
                  <a:pt x="20660" y="43200"/>
                  <a:pt x="8731" y="43200"/>
                </a:cubicBezTo>
                <a:cubicBezTo>
                  <a:pt x="5724" y="43200"/>
                  <a:pt x="2750" y="42572"/>
                  <a:pt x="0" y="41356"/>
                </a:cubicBezTo>
                <a:lnTo>
                  <a:pt x="8731" y="21600"/>
                </a:lnTo>
                <a:close/>
              </a:path>
            </a:pathLst>
          </a:cu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9" name="Rectangle 201"/>
          <p:cNvSpPr>
            <a:spLocks noChangeArrowheads="1"/>
          </p:cNvSpPr>
          <p:nvPr/>
        </p:nvSpPr>
        <p:spPr bwMode="auto">
          <a:xfrm>
            <a:off x="5565895" y="1385570"/>
            <a:ext cx="449813" cy="3854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B050"/>
                </a:solidFill>
                <a:latin typeface="Calibri" pitchFamily="34" charset="0"/>
              </a:rPr>
              <a:t>n1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</p:txBody>
      </p:sp>
      <p:sp>
        <p:nvSpPr>
          <p:cNvPr id="2250" name="Rectangle 202"/>
          <p:cNvSpPr>
            <a:spLocks noChangeArrowheads="1"/>
          </p:cNvSpPr>
          <p:nvPr/>
        </p:nvSpPr>
        <p:spPr bwMode="auto">
          <a:xfrm>
            <a:off x="6015708" y="1999615"/>
            <a:ext cx="449177" cy="3854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B050"/>
                </a:solidFill>
                <a:latin typeface="Calibri" pitchFamily="34" charset="0"/>
              </a:rPr>
              <a:t>n2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</p:txBody>
      </p:sp>
      <p:sp>
        <p:nvSpPr>
          <p:cNvPr id="2251" name="Rectangle 203"/>
          <p:cNvSpPr>
            <a:spLocks noChangeArrowheads="1"/>
          </p:cNvSpPr>
          <p:nvPr/>
        </p:nvSpPr>
        <p:spPr bwMode="auto">
          <a:xfrm>
            <a:off x="5565895" y="2612390"/>
            <a:ext cx="449813" cy="3854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</a:rPr>
              <a:t>n3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2" name="Rectangle 204"/>
          <p:cNvSpPr>
            <a:spLocks noChangeArrowheads="1"/>
          </p:cNvSpPr>
          <p:nvPr/>
        </p:nvSpPr>
        <p:spPr bwMode="auto">
          <a:xfrm>
            <a:off x="6464885" y="2612390"/>
            <a:ext cx="449177" cy="3854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B050"/>
                </a:solidFill>
                <a:latin typeface="Calibri" pitchFamily="34" charset="0"/>
              </a:rPr>
              <a:t>n4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" name="Rectangle 205"/>
          <p:cNvSpPr>
            <a:spLocks noChangeArrowheads="1"/>
          </p:cNvSpPr>
          <p:nvPr/>
        </p:nvSpPr>
        <p:spPr bwMode="auto">
          <a:xfrm>
            <a:off x="6015708" y="3235325"/>
            <a:ext cx="449177" cy="38608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B050"/>
                </a:solidFill>
                <a:latin typeface="Calibri" pitchFamily="34" charset="0"/>
              </a:rPr>
              <a:t>n5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</p:txBody>
      </p:sp>
      <p:cxnSp>
        <p:nvCxnSpPr>
          <p:cNvPr id="2254" name="AutoShape 206"/>
          <p:cNvCxnSpPr>
            <a:cxnSpLocks noChangeShapeType="1"/>
          </p:cNvCxnSpPr>
          <p:nvPr/>
        </p:nvCxnSpPr>
        <p:spPr bwMode="auto">
          <a:xfrm>
            <a:off x="5796519" y="1771015"/>
            <a:ext cx="317664" cy="227965"/>
          </a:xfrm>
          <a:prstGeom prst="straightConnector1">
            <a:avLst/>
          </a:prstGeom>
          <a:noFill/>
          <a:ln w="9525">
            <a:solidFill>
              <a:srgbClr val="FFC000"/>
            </a:solidFill>
            <a:prstDash val="dash"/>
            <a:round/>
            <a:headEnd/>
            <a:tailEnd type="triangle" w="med" len="lg"/>
          </a:ln>
        </p:spPr>
      </p:cxnSp>
      <p:cxnSp>
        <p:nvCxnSpPr>
          <p:cNvPr id="2255" name="AutoShape 207"/>
          <p:cNvCxnSpPr>
            <a:cxnSpLocks noChangeShapeType="1"/>
          </p:cNvCxnSpPr>
          <p:nvPr/>
        </p:nvCxnSpPr>
        <p:spPr bwMode="auto">
          <a:xfrm>
            <a:off x="6278734" y="2384425"/>
            <a:ext cx="317664" cy="227965"/>
          </a:xfrm>
          <a:prstGeom prst="straightConnector1">
            <a:avLst/>
          </a:prstGeom>
          <a:noFill/>
          <a:ln w="9525">
            <a:solidFill>
              <a:srgbClr val="FFC000"/>
            </a:solidFill>
            <a:prstDash val="dash"/>
            <a:round/>
            <a:headEnd/>
            <a:tailEnd type="triangle" w="med" len="lg"/>
          </a:ln>
        </p:spPr>
      </p:cxnSp>
      <p:cxnSp>
        <p:nvCxnSpPr>
          <p:cNvPr id="2256" name="AutoShape 208"/>
          <p:cNvCxnSpPr>
            <a:cxnSpLocks noChangeShapeType="1"/>
          </p:cNvCxnSpPr>
          <p:nvPr/>
        </p:nvCxnSpPr>
        <p:spPr bwMode="auto">
          <a:xfrm flipH="1">
            <a:off x="5861958" y="2384425"/>
            <a:ext cx="350701" cy="227965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cxnSp>
        <p:nvCxnSpPr>
          <p:cNvPr id="2257" name="AutoShape 209"/>
          <p:cNvCxnSpPr>
            <a:cxnSpLocks noChangeShapeType="1"/>
          </p:cNvCxnSpPr>
          <p:nvPr/>
        </p:nvCxnSpPr>
        <p:spPr bwMode="auto">
          <a:xfrm flipH="1">
            <a:off x="6278734" y="3007995"/>
            <a:ext cx="350701" cy="227330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cxnSp>
        <p:nvCxnSpPr>
          <p:cNvPr id="2258" name="AutoShape 210"/>
          <p:cNvCxnSpPr>
            <a:cxnSpLocks noChangeShapeType="1"/>
          </p:cNvCxnSpPr>
          <p:nvPr/>
        </p:nvCxnSpPr>
        <p:spPr bwMode="auto">
          <a:xfrm>
            <a:off x="5797155" y="914400"/>
            <a:ext cx="0" cy="471170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sp>
        <p:nvSpPr>
          <p:cNvPr id="151" name="TextBox 150"/>
          <p:cNvSpPr txBox="1"/>
          <p:nvPr/>
        </p:nvSpPr>
        <p:spPr>
          <a:xfrm>
            <a:off x="4038600" y="4114800"/>
            <a:ext cx="464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B0F0"/>
                </a:solidFill>
              </a:rPr>
              <a:t> Should be a tree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B0F0"/>
                </a:solidFill>
              </a:rPr>
              <a:t> #nodes reachable from root  is stored in the size field</a:t>
            </a:r>
            <a:endParaRPr lang="en-US" dirty="0">
              <a:solidFill>
                <a:srgbClr val="00B0F0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228600" y="609600"/>
            <a:ext cx="1905000" cy="5562600"/>
            <a:chOff x="228600" y="609600"/>
            <a:chExt cx="1905000" cy="5562600"/>
          </a:xfrm>
        </p:grpSpPr>
        <p:sp>
          <p:nvSpPr>
            <p:cNvPr id="26" name="Rectangle 25"/>
            <p:cNvSpPr/>
            <p:nvPr/>
          </p:nvSpPr>
          <p:spPr>
            <a:xfrm>
              <a:off x="228600" y="609600"/>
              <a:ext cx="1752600" cy="2286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09600" y="1295400"/>
              <a:ext cx="990600" cy="2286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90600" y="2971800"/>
              <a:ext cx="1066800" cy="2286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66800" y="4267200"/>
              <a:ext cx="1066800" cy="2286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33400" y="5562600"/>
              <a:ext cx="1066800" cy="2286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04800" y="5943600"/>
              <a:ext cx="1066800" cy="2286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0" y="0"/>
            <a:ext cx="647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Binary Tree: return late</a:t>
            </a:r>
            <a:endParaRPr lang="en-US" sz="32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-127575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Binary Tree: return mixed </a:t>
            </a: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52400"/>
            <a:ext cx="4953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	</a:t>
            </a:r>
          </a:p>
          <a:p>
            <a:r>
              <a:rPr lang="en-US" sz="1400" dirty="0" smtClean="0">
                <a:solidFill>
                  <a:srgbClr val="FFC000"/>
                </a:solidFill>
              </a:rPr>
              <a:t>public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boolean</a:t>
            </a:r>
            <a:r>
              <a:rPr lang="en-US" sz="1400" dirty="0" smtClean="0"/>
              <a:t> repOk() {</a:t>
            </a:r>
          </a:p>
          <a:p>
            <a:r>
              <a:rPr lang="en-US" sz="1400" dirty="0" smtClean="0"/>
              <a:t>      </a:t>
            </a:r>
            <a:r>
              <a:rPr lang="en-US" sz="1400" dirty="0" smtClean="0">
                <a:solidFill>
                  <a:srgbClr val="00B0F0"/>
                </a:solidFill>
              </a:rPr>
              <a:t>boolean</a:t>
            </a:r>
            <a:r>
              <a:rPr lang="en-US" sz="1400" dirty="0" smtClean="0"/>
              <a:t> result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true</a:t>
            </a:r>
            <a:r>
              <a:rPr lang="en-US" sz="1400" dirty="0" smtClean="0"/>
              <a:t>;   </a:t>
            </a:r>
            <a:r>
              <a:rPr lang="en-US" sz="1400" dirty="0" smtClean="0">
                <a:solidFill>
                  <a:srgbClr val="00B050"/>
                </a:solidFill>
              </a:rPr>
              <a:t>// An empty tree == zero in size</a:t>
            </a:r>
          </a:p>
          <a:p>
            <a:r>
              <a:rPr lang="en-US" sz="1400" dirty="0" smtClean="0"/>
              <a:t>    </a:t>
            </a:r>
            <a:r>
              <a:rPr lang="en-US" sz="1400" dirty="0" smtClean="0">
                <a:solidFill>
                  <a:srgbClr val="FFC000"/>
                </a:solidFill>
              </a:rPr>
              <a:t> if </a:t>
            </a:r>
            <a:r>
              <a:rPr lang="en-US" sz="1400" dirty="0" smtClean="0"/>
              <a:t>(root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==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null</a:t>
            </a:r>
            <a:r>
              <a:rPr lang="en-US" sz="1400" dirty="0" smtClean="0"/>
              <a:t>){</a:t>
            </a:r>
          </a:p>
          <a:p>
            <a:r>
              <a:rPr lang="en-US" sz="1400" dirty="0" smtClean="0"/>
              <a:t>        </a:t>
            </a:r>
            <a:r>
              <a:rPr lang="en-US" sz="1400" dirty="0" smtClean="0">
                <a:solidFill>
                  <a:srgbClr val="FFC000"/>
                </a:solidFill>
              </a:rPr>
              <a:t> if </a:t>
            </a:r>
            <a:r>
              <a:rPr lang="en-US" sz="1400" dirty="0" smtClean="0"/>
              <a:t>(size  </a:t>
            </a:r>
            <a:r>
              <a:rPr lang="en-US" sz="1400" dirty="0" smtClean="0">
                <a:solidFill>
                  <a:srgbClr val="FF0000"/>
                </a:solidFill>
              </a:rPr>
              <a:t>!=</a:t>
            </a:r>
            <a:r>
              <a:rPr lang="en-US" sz="1400" dirty="0" smtClean="0"/>
              <a:t> 0)</a:t>
            </a:r>
          </a:p>
          <a:p>
            <a:r>
              <a:rPr lang="en-US" sz="1400" dirty="0" smtClean="0"/>
              <a:t>              result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        </a:t>
            </a:r>
            <a:r>
              <a:rPr lang="en-US" sz="1400" dirty="0" smtClean="0">
                <a:solidFill>
                  <a:srgbClr val="FFC000"/>
                </a:solidFill>
              </a:rPr>
              <a:t>return</a:t>
            </a:r>
            <a:r>
              <a:rPr lang="en-US" sz="1400" dirty="0" smtClean="0"/>
              <a:t> result;</a:t>
            </a:r>
          </a:p>
          <a:p>
            <a:r>
              <a:rPr lang="en-US" sz="1400" dirty="0" smtClean="0"/>
              <a:t>     }</a:t>
            </a:r>
          </a:p>
          <a:p>
            <a:r>
              <a:rPr lang="en-US" sz="1400" dirty="0" smtClean="0"/>
              <a:t>     </a:t>
            </a:r>
            <a:r>
              <a:rPr lang="en-US" sz="1400" dirty="0" smtClean="0">
                <a:solidFill>
                  <a:srgbClr val="00B050"/>
                </a:solidFill>
              </a:rPr>
              <a:t>// … </a:t>
            </a:r>
            <a:r>
              <a:rPr lang="en-US" sz="1400" dirty="0" smtClean="0"/>
              <a:t>	</a:t>
            </a:r>
          </a:p>
          <a:p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C000"/>
                </a:solidFill>
              </a:rPr>
              <a:t>     while </a:t>
            </a:r>
            <a:r>
              <a:rPr lang="en-US" sz="1400" dirty="0" smtClean="0"/>
              <a:t>(</a:t>
            </a:r>
            <a:r>
              <a:rPr lang="en-US" sz="1400" dirty="0" smtClean="0">
                <a:solidFill>
                  <a:srgbClr val="FF0000"/>
                </a:solidFill>
              </a:rPr>
              <a:t>!</a:t>
            </a:r>
            <a:r>
              <a:rPr lang="en-US" sz="1400" dirty="0" err="1" smtClean="0"/>
              <a:t>workList.isEmpty</a:t>
            </a:r>
            <a:r>
              <a:rPr lang="en-US" sz="1400" dirty="0" smtClean="0"/>
              <a:t>()) {</a:t>
            </a:r>
          </a:p>
          <a:p>
            <a:r>
              <a:rPr lang="en-US" sz="1400" dirty="0" smtClean="0"/>
              <a:t>           Node current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/>
              <a:t> </a:t>
            </a:r>
            <a:r>
              <a:rPr lang="en-US" sz="1400" dirty="0" err="1" smtClean="0"/>
              <a:t>workList.removeFirst</a:t>
            </a:r>
            <a:r>
              <a:rPr lang="en-US" sz="1400" dirty="0" smtClean="0"/>
              <a:t>();</a:t>
            </a:r>
          </a:p>
          <a:p>
            <a:r>
              <a:rPr lang="en-US" sz="1400" dirty="0" smtClean="0"/>
              <a:t>           </a:t>
            </a:r>
            <a:r>
              <a:rPr lang="en-US" sz="1400" dirty="0" smtClean="0">
                <a:solidFill>
                  <a:srgbClr val="FFC000"/>
                </a:solidFill>
              </a:rPr>
              <a:t>if 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current.left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!=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null</a:t>
            </a:r>
            <a:r>
              <a:rPr lang="en-US" sz="1400" dirty="0" smtClean="0"/>
              <a:t>) {      </a:t>
            </a:r>
            <a:r>
              <a:rPr lang="en-US" sz="1400" dirty="0" smtClean="0">
                <a:solidFill>
                  <a:srgbClr val="00B050"/>
                </a:solidFill>
              </a:rPr>
              <a:t>// no cycles along left</a:t>
            </a:r>
          </a:p>
          <a:p>
            <a:r>
              <a:rPr lang="en-US" sz="1400" dirty="0" smtClean="0"/>
              <a:t>                </a:t>
            </a:r>
            <a:r>
              <a:rPr lang="en-US" sz="1400" dirty="0" smtClean="0">
                <a:solidFill>
                  <a:srgbClr val="FFC000"/>
                </a:solidFill>
              </a:rPr>
              <a:t> if </a:t>
            </a:r>
            <a:r>
              <a:rPr lang="en-US" sz="1400" dirty="0" smtClean="0"/>
              <a:t>(</a:t>
            </a:r>
            <a:r>
              <a:rPr lang="en-US" sz="1400" dirty="0" smtClean="0">
                <a:solidFill>
                  <a:srgbClr val="FF0000"/>
                </a:solidFill>
              </a:rPr>
              <a:t>!</a:t>
            </a:r>
            <a:r>
              <a:rPr lang="en-US" sz="1400" dirty="0" err="1" smtClean="0"/>
              <a:t>visited.add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current.left</a:t>
            </a:r>
            <a:r>
              <a:rPr lang="en-US" sz="1400" dirty="0" smtClean="0"/>
              <a:t>)) {</a:t>
            </a:r>
          </a:p>
          <a:p>
            <a:r>
              <a:rPr lang="en-US" sz="1400" dirty="0" smtClean="0"/>
              <a:t>                       result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>
                <a:solidFill>
                  <a:srgbClr val="C00000"/>
                </a:solidFill>
              </a:rPr>
              <a:t> 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                } </a:t>
            </a:r>
            <a:r>
              <a:rPr lang="en-US" sz="1400" dirty="0" smtClean="0">
                <a:solidFill>
                  <a:srgbClr val="FFC000"/>
                </a:solidFill>
              </a:rPr>
              <a:t>else</a:t>
            </a:r>
          </a:p>
          <a:p>
            <a:r>
              <a:rPr lang="en-US" sz="1400" dirty="0" smtClean="0"/>
              <a:t>                       </a:t>
            </a:r>
            <a:r>
              <a:rPr lang="en-US" sz="1400" dirty="0" err="1" smtClean="0"/>
              <a:t>workList.add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current.left</a:t>
            </a:r>
            <a:r>
              <a:rPr lang="en-US" sz="1400" dirty="0" smtClean="0"/>
              <a:t>);</a:t>
            </a:r>
          </a:p>
          <a:p>
            <a:r>
              <a:rPr lang="en-US" sz="1400" dirty="0" smtClean="0"/>
              <a:t>           }  	</a:t>
            </a:r>
          </a:p>
          <a:p>
            <a:r>
              <a:rPr lang="en-US" sz="1400" dirty="0" smtClean="0"/>
              <a:t>           </a:t>
            </a:r>
            <a:r>
              <a:rPr lang="en-US" sz="1400" dirty="0" smtClean="0">
                <a:solidFill>
                  <a:srgbClr val="FFC000"/>
                </a:solidFill>
              </a:rPr>
              <a:t> if 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current.right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!=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null</a:t>
            </a:r>
            <a:r>
              <a:rPr lang="en-US" sz="1400" dirty="0" smtClean="0"/>
              <a:t>) {  </a:t>
            </a:r>
            <a:r>
              <a:rPr lang="en-US" sz="1400" dirty="0" smtClean="0">
                <a:solidFill>
                  <a:srgbClr val="00B050"/>
                </a:solidFill>
              </a:rPr>
              <a:t>// no cycles along right</a:t>
            </a:r>
          </a:p>
          <a:p>
            <a:r>
              <a:rPr lang="en-US" sz="1400" dirty="0" smtClean="0"/>
              <a:t>                   </a:t>
            </a:r>
            <a:r>
              <a:rPr lang="en-US" sz="1400" dirty="0" smtClean="0">
                <a:solidFill>
                  <a:srgbClr val="FFC000"/>
                </a:solidFill>
              </a:rPr>
              <a:t>if</a:t>
            </a:r>
            <a:r>
              <a:rPr lang="en-US" sz="1400" dirty="0" smtClean="0"/>
              <a:t> (</a:t>
            </a:r>
            <a:r>
              <a:rPr lang="en-US" sz="1400" dirty="0" smtClean="0">
                <a:solidFill>
                  <a:srgbClr val="FF0000"/>
                </a:solidFill>
              </a:rPr>
              <a:t>!</a:t>
            </a:r>
            <a:r>
              <a:rPr lang="en-US" sz="1400" dirty="0" err="1" smtClean="0"/>
              <a:t>visited.add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current.right</a:t>
            </a:r>
            <a:r>
              <a:rPr lang="en-US" sz="1400" dirty="0" smtClean="0"/>
              <a:t>)) {</a:t>
            </a:r>
          </a:p>
          <a:p>
            <a:r>
              <a:rPr lang="en-US" sz="1400" dirty="0" smtClean="0"/>
              <a:t>                         </a:t>
            </a:r>
            <a:r>
              <a:rPr lang="en-US" sz="1400" dirty="0" smtClean="0">
                <a:solidFill>
                  <a:srgbClr val="FFC000"/>
                </a:solidFill>
              </a:rPr>
              <a:t>return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                 } </a:t>
            </a:r>
            <a:r>
              <a:rPr lang="en-US" sz="1400" dirty="0" smtClean="0">
                <a:solidFill>
                  <a:srgbClr val="FFC000"/>
                </a:solidFill>
              </a:rPr>
              <a:t>else</a:t>
            </a:r>
          </a:p>
          <a:p>
            <a:r>
              <a:rPr lang="en-US" sz="1400" dirty="0" smtClean="0"/>
              <a:t>                          </a:t>
            </a:r>
            <a:r>
              <a:rPr lang="en-US" sz="1400" dirty="0" err="1" smtClean="0"/>
              <a:t>workList.add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current.right</a:t>
            </a:r>
            <a:r>
              <a:rPr lang="en-US" sz="1400" dirty="0" smtClean="0"/>
              <a:t>);</a:t>
            </a:r>
          </a:p>
          <a:p>
            <a:r>
              <a:rPr lang="en-US" sz="1400" dirty="0" smtClean="0"/>
              <a:t>            }</a:t>
            </a:r>
          </a:p>
          <a:p>
            <a:r>
              <a:rPr lang="en-US" sz="1400" dirty="0" smtClean="0"/>
              <a:t>      }</a:t>
            </a:r>
          </a:p>
          <a:p>
            <a:r>
              <a:rPr lang="en-US" sz="1400" dirty="0" smtClean="0">
                <a:solidFill>
                  <a:srgbClr val="FFC000"/>
                </a:solidFill>
              </a:rPr>
              <a:t>         if </a:t>
            </a:r>
            <a:r>
              <a:rPr lang="en-US" sz="1400" dirty="0" smtClean="0"/>
              <a:t>(</a:t>
            </a:r>
            <a:r>
              <a:rPr lang="en-US" sz="1400" dirty="0" err="1" smtClean="0"/>
              <a:t>visited.size</a:t>
            </a:r>
            <a:r>
              <a:rPr lang="en-US" sz="1400" dirty="0" smtClean="0"/>
              <a:t>() </a:t>
            </a:r>
            <a:r>
              <a:rPr lang="en-US" sz="1400" dirty="0" smtClean="0">
                <a:solidFill>
                  <a:srgbClr val="FF0000"/>
                </a:solidFill>
              </a:rPr>
              <a:t>!=</a:t>
            </a:r>
            <a:r>
              <a:rPr lang="en-US" sz="1400" dirty="0" smtClean="0"/>
              <a:t> size) </a:t>
            </a:r>
            <a:r>
              <a:rPr lang="en-US" sz="1400" dirty="0" smtClean="0">
                <a:solidFill>
                  <a:srgbClr val="00B050"/>
                </a:solidFill>
              </a:rPr>
              <a:t> // size == #visited nodes</a:t>
            </a:r>
            <a:endParaRPr lang="en-US" sz="1400" dirty="0" smtClean="0"/>
          </a:p>
          <a:p>
            <a:r>
              <a:rPr lang="en-US" sz="1400" dirty="0" smtClean="0"/>
              <a:t>             result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endParaRPr lang="en-US" sz="1400" dirty="0" smtClean="0"/>
          </a:p>
          <a:p>
            <a:r>
              <a:rPr lang="en-US" sz="1400" dirty="0" smtClean="0"/>
              <a:t>       </a:t>
            </a:r>
            <a:r>
              <a:rPr lang="en-US" sz="1400" dirty="0" smtClean="0">
                <a:solidFill>
                  <a:srgbClr val="FFC000"/>
                </a:solidFill>
              </a:rPr>
              <a:t>return</a:t>
            </a:r>
            <a:r>
              <a:rPr lang="en-US" sz="1400" dirty="0" smtClean="0"/>
              <a:t> result;</a:t>
            </a:r>
          </a:p>
          <a:p>
            <a:r>
              <a:rPr lang="en-US" sz="1400" dirty="0" smtClean="0"/>
              <a:t>     }</a:t>
            </a:r>
          </a:p>
          <a:p>
            <a:r>
              <a:rPr lang="en-US" sz="1400" dirty="0" smtClean="0"/>
              <a:t>}</a:t>
            </a:r>
            <a:endParaRPr lang="en-US" sz="1400" dirty="0"/>
          </a:p>
        </p:txBody>
      </p:sp>
      <p:sp>
        <p:nvSpPr>
          <p:cNvPr id="2247" name="Text Box 199"/>
          <p:cNvSpPr txBox="1">
            <a:spLocks noChangeArrowheads="1"/>
          </p:cNvSpPr>
          <p:nvPr/>
        </p:nvSpPr>
        <p:spPr bwMode="auto">
          <a:xfrm>
            <a:off x="6221554" y="914400"/>
            <a:ext cx="952358" cy="4362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size = 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48" name="Arc 200"/>
          <p:cNvSpPr>
            <a:spLocks/>
          </p:cNvSpPr>
          <p:nvPr/>
        </p:nvSpPr>
        <p:spPr bwMode="auto">
          <a:xfrm rot="19687914" flipH="1" flipV="1">
            <a:off x="5334000" y="1515110"/>
            <a:ext cx="341807" cy="370205"/>
          </a:xfrm>
          <a:custGeom>
            <a:avLst/>
            <a:gdLst>
              <a:gd name="G0" fmla="+- 8731 0 0"/>
              <a:gd name="G1" fmla="+- 21600 0 0"/>
              <a:gd name="G2" fmla="+- 21600 0 0"/>
              <a:gd name="T0" fmla="*/ 2811 w 30331"/>
              <a:gd name="T1" fmla="*/ 827 h 43200"/>
              <a:gd name="T2" fmla="*/ 0 w 30331"/>
              <a:gd name="T3" fmla="*/ 41357 h 43200"/>
              <a:gd name="T4" fmla="*/ 8731 w 30331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331" h="43200" fill="none" extrusionOk="0">
                <a:moveTo>
                  <a:pt x="2811" y="827"/>
                </a:moveTo>
                <a:cubicBezTo>
                  <a:pt x="4736" y="278"/>
                  <a:pt x="6728" y="-1"/>
                  <a:pt x="8731" y="0"/>
                </a:cubicBezTo>
                <a:cubicBezTo>
                  <a:pt x="20660" y="0"/>
                  <a:pt x="30331" y="9670"/>
                  <a:pt x="30331" y="21600"/>
                </a:cubicBezTo>
                <a:cubicBezTo>
                  <a:pt x="30331" y="33529"/>
                  <a:pt x="20660" y="43200"/>
                  <a:pt x="8731" y="43200"/>
                </a:cubicBezTo>
                <a:cubicBezTo>
                  <a:pt x="5724" y="43200"/>
                  <a:pt x="2750" y="42572"/>
                  <a:pt x="0" y="41356"/>
                </a:cubicBezTo>
              </a:path>
              <a:path w="30331" h="43200" stroke="0" extrusionOk="0">
                <a:moveTo>
                  <a:pt x="2811" y="827"/>
                </a:moveTo>
                <a:cubicBezTo>
                  <a:pt x="4736" y="278"/>
                  <a:pt x="6728" y="-1"/>
                  <a:pt x="8731" y="0"/>
                </a:cubicBezTo>
                <a:cubicBezTo>
                  <a:pt x="20660" y="0"/>
                  <a:pt x="30331" y="9670"/>
                  <a:pt x="30331" y="21600"/>
                </a:cubicBezTo>
                <a:cubicBezTo>
                  <a:pt x="30331" y="33529"/>
                  <a:pt x="20660" y="43200"/>
                  <a:pt x="8731" y="43200"/>
                </a:cubicBezTo>
                <a:cubicBezTo>
                  <a:pt x="5724" y="43200"/>
                  <a:pt x="2750" y="42572"/>
                  <a:pt x="0" y="41356"/>
                </a:cubicBezTo>
                <a:lnTo>
                  <a:pt x="8731" y="21600"/>
                </a:lnTo>
                <a:close/>
              </a:path>
            </a:pathLst>
          </a:cu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9" name="Rectangle 201"/>
          <p:cNvSpPr>
            <a:spLocks noChangeArrowheads="1"/>
          </p:cNvSpPr>
          <p:nvPr/>
        </p:nvSpPr>
        <p:spPr bwMode="auto">
          <a:xfrm>
            <a:off x="5565895" y="1385570"/>
            <a:ext cx="449813" cy="3854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B050"/>
                </a:solidFill>
                <a:latin typeface="Calibri" pitchFamily="34" charset="0"/>
              </a:rPr>
              <a:t>n1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</p:txBody>
      </p:sp>
      <p:sp>
        <p:nvSpPr>
          <p:cNvPr id="2250" name="Rectangle 202"/>
          <p:cNvSpPr>
            <a:spLocks noChangeArrowheads="1"/>
          </p:cNvSpPr>
          <p:nvPr/>
        </p:nvSpPr>
        <p:spPr bwMode="auto">
          <a:xfrm>
            <a:off x="6015708" y="1999615"/>
            <a:ext cx="449177" cy="3854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B050"/>
                </a:solidFill>
                <a:latin typeface="Calibri" pitchFamily="34" charset="0"/>
              </a:rPr>
              <a:t>n2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</p:txBody>
      </p:sp>
      <p:sp>
        <p:nvSpPr>
          <p:cNvPr id="2251" name="Rectangle 203"/>
          <p:cNvSpPr>
            <a:spLocks noChangeArrowheads="1"/>
          </p:cNvSpPr>
          <p:nvPr/>
        </p:nvSpPr>
        <p:spPr bwMode="auto">
          <a:xfrm>
            <a:off x="5565895" y="2612390"/>
            <a:ext cx="449813" cy="3854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</a:rPr>
              <a:t>n3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2" name="Rectangle 204"/>
          <p:cNvSpPr>
            <a:spLocks noChangeArrowheads="1"/>
          </p:cNvSpPr>
          <p:nvPr/>
        </p:nvSpPr>
        <p:spPr bwMode="auto">
          <a:xfrm>
            <a:off x="6464885" y="2612390"/>
            <a:ext cx="449177" cy="3854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B050"/>
                </a:solidFill>
                <a:latin typeface="Calibri" pitchFamily="34" charset="0"/>
              </a:rPr>
              <a:t>n4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" name="Rectangle 205"/>
          <p:cNvSpPr>
            <a:spLocks noChangeArrowheads="1"/>
          </p:cNvSpPr>
          <p:nvPr/>
        </p:nvSpPr>
        <p:spPr bwMode="auto">
          <a:xfrm>
            <a:off x="6015708" y="3235325"/>
            <a:ext cx="449177" cy="38608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B050"/>
                </a:solidFill>
                <a:latin typeface="Calibri" pitchFamily="34" charset="0"/>
              </a:rPr>
              <a:t>n5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</p:txBody>
      </p:sp>
      <p:cxnSp>
        <p:nvCxnSpPr>
          <p:cNvPr id="2254" name="AutoShape 206"/>
          <p:cNvCxnSpPr>
            <a:cxnSpLocks noChangeShapeType="1"/>
          </p:cNvCxnSpPr>
          <p:nvPr/>
        </p:nvCxnSpPr>
        <p:spPr bwMode="auto">
          <a:xfrm>
            <a:off x="5796519" y="1771015"/>
            <a:ext cx="317664" cy="227965"/>
          </a:xfrm>
          <a:prstGeom prst="straightConnector1">
            <a:avLst/>
          </a:prstGeom>
          <a:noFill/>
          <a:ln w="9525">
            <a:solidFill>
              <a:srgbClr val="FFC000"/>
            </a:solidFill>
            <a:prstDash val="dash"/>
            <a:round/>
            <a:headEnd/>
            <a:tailEnd type="triangle" w="med" len="lg"/>
          </a:ln>
        </p:spPr>
      </p:cxnSp>
      <p:cxnSp>
        <p:nvCxnSpPr>
          <p:cNvPr id="2255" name="AutoShape 207"/>
          <p:cNvCxnSpPr>
            <a:cxnSpLocks noChangeShapeType="1"/>
          </p:cNvCxnSpPr>
          <p:nvPr/>
        </p:nvCxnSpPr>
        <p:spPr bwMode="auto">
          <a:xfrm>
            <a:off x="6278734" y="2384425"/>
            <a:ext cx="317664" cy="227965"/>
          </a:xfrm>
          <a:prstGeom prst="straightConnector1">
            <a:avLst/>
          </a:prstGeom>
          <a:noFill/>
          <a:ln w="9525">
            <a:solidFill>
              <a:srgbClr val="FFC000"/>
            </a:solidFill>
            <a:prstDash val="dash"/>
            <a:round/>
            <a:headEnd/>
            <a:tailEnd type="triangle" w="med" len="lg"/>
          </a:ln>
        </p:spPr>
      </p:cxnSp>
      <p:cxnSp>
        <p:nvCxnSpPr>
          <p:cNvPr id="2256" name="AutoShape 208"/>
          <p:cNvCxnSpPr>
            <a:cxnSpLocks noChangeShapeType="1"/>
          </p:cNvCxnSpPr>
          <p:nvPr/>
        </p:nvCxnSpPr>
        <p:spPr bwMode="auto">
          <a:xfrm flipH="1">
            <a:off x="5861958" y="2384425"/>
            <a:ext cx="350701" cy="227965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cxnSp>
        <p:nvCxnSpPr>
          <p:cNvPr id="2257" name="AutoShape 209"/>
          <p:cNvCxnSpPr>
            <a:cxnSpLocks noChangeShapeType="1"/>
          </p:cNvCxnSpPr>
          <p:nvPr/>
        </p:nvCxnSpPr>
        <p:spPr bwMode="auto">
          <a:xfrm flipH="1">
            <a:off x="6278734" y="3007995"/>
            <a:ext cx="350701" cy="227330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cxnSp>
        <p:nvCxnSpPr>
          <p:cNvPr id="2258" name="AutoShape 210"/>
          <p:cNvCxnSpPr>
            <a:cxnSpLocks noChangeShapeType="1"/>
          </p:cNvCxnSpPr>
          <p:nvPr/>
        </p:nvCxnSpPr>
        <p:spPr bwMode="auto">
          <a:xfrm>
            <a:off x="5797155" y="914400"/>
            <a:ext cx="0" cy="471170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sp>
        <p:nvSpPr>
          <p:cNvPr id="151" name="TextBox 150"/>
          <p:cNvSpPr txBox="1"/>
          <p:nvPr/>
        </p:nvSpPr>
        <p:spPr>
          <a:xfrm>
            <a:off x="4038600" y="4114800"/>
            <a:ext cx="464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B0F0"/>
                </a:solidFill>
              </a:rPr>
              <a:t> Should be a tree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B0F0"/>
                </a:solidFill>
              </a:rPr>
              <a:t> #nodes reachable from root  is stored in the size field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990600" y="4267200"/>
            <a:ext cx="1066800" cy="228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8"/>
          <p:cNvSpPr>
            <a:spLocks noChangeArrowheads="1"/>
          </p:cNvSpPr>
          <p:nvPr/>
        </p:nvSpPr>
        <p:spPr bwMode="auto">
          <a:xfrm>
            <a:off x="3829515" y="1001713"/>
            <a:ext cx="2037885" cy="788987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92D050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  <a:ln>
            <a:solidFill>
              <a:srgbClr val="FFFF00"/>
            </a:solidFill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0" rIns="109728" bIns="54864" numCol="1" rtlCol="0" anchor="t" anchorCtr="0" compatLnSpc="1">
            <a:prstTxWarp prst="textNoShape">
              <a:avLst/>
            </a:prstTxWarp>
          </a:bodyPr>
          <a:lstStyle/>
          <a:p>
            <a:pPr algn="ctr" defTabSz="109696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Map Updater for Ref. fields</a:t>
            </a:r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3" name="Bent Arrow 12"/>
          <p:cNvSpPr/>
          <p:nvPr/>
        </p:nvSpPr>
        <p:spPr bwMode="auto">
          <a:xfrm>
            <a:off x="2103119" y="1371601"/>
            <a:ext cx="1706881" cy="502920"/>
          </a:xfrm>
          <a:prstGeom prst="bentArrow">
            <a:avLst/>
          </a:prstGeom>
          <a:gradFill>
            <a:gsLst>
              <a:gs pos="0">
                <a:srgbClr val="92D050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  <a:ln>
            <a:solidFill>
              <a:srgbClr val="FFFF00"/>
            </a:solidFill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0" rIns="109728" bIns="54864" numCol="1" rtlCol="0" anchor="t" anchorCtr="0" compatLnSpc="1">
            <a:prstTxWarp prst="textNoShape">
              <a:avLst/>
            </a:prstTxWarp>
          </a:bodyPr>
          <a:lstStyle/>
          <a:p>
            <a:pPr algn="ctr" defTabSz="109696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14" name="Bent Arrow 13"/>
          <p:cNvSpPr/>
          <p:nvPr/>
        </p:nvSpPr>
        <p:spPr bwMode="auto">
          <a:xfrm rot="5400000">
            <a:off x="6324598" y="990602"/>
            <a:ext cx="533404" cy="1295400"/>
          </a:xfrm>
          <a:prstGeom prst="bentArrow">
            <a:avLst>
              <a:gd name="adj1" fmla="val 20519"/>
              <a:gd name="adj2" fmla="val 17245"/>
              <a:gd name="adj3" fmla="val 23074"/>
              <a:gd name="adj4" fmla="val 46831"/>
            </a:avLst>
          </a:prstGeom>
          <a:gradFill>
            <a:gsLst>
              <a:gs pos="0">
                <a:srgbClr val="92D050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  <a:ln>
            <a:solidFill>
              <a:srgbClr val="FFFF00"/>
            </a:solidFill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0" rIns="109728" bIns="54864" numCol="1" rtlCol="0" anchor="t" anchorCtr="0" compatLnSpc="1">
            <a:prstTxWarp prst="textNoShape">
              <a:avLst/>
            </a:prstTxWarp>
          </a:bodyPr>
          <a:lstStyle/>
          <a:p>
            <a:pPr algn="ctr" defTabSz="109696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18" name="Rounded Rectangle 7"/>
          <p:cNvSpPr>
            <a:spLocks noChangeArrowheads="1"/>
          </p:cNvSpPr>
          <p:nvPr/>
        </p:nvSpPr>
        <p:spPr bwMode="auto">
          <a:xfrm>
            <a:off x="6324600" y="4800600"/>
            <a:ext cx="1854720" cy="918811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92D050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  <a:ln>
            <a:solidFill>
              <a:srgbClr val="FFFF00"/>
            </a:solidFill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0" rIns="109728" bIns="54864" numCol="1" rtlCol="0" anchor="t" anchorCtr="0" compatLnSpc="1">
            <a:prstTxWarp prst="textNoShape">
              <a:avLst/>
            </a:prstTxWarp>
          </a:bodyPr>
          <a:lstStyle/>
          <a:p>
            <a:pPr algn="ctr" defTabSz="109696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Constraint Solver (Z3)</a:t>
            </a:r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14400" y="990600"/>
            <a:ext cx="2667000" cy="369332"/>
          </a:xfrm>
          <a:prstGeom prst="rect">
            <a:avLst/>
          </a:prstGeom>
          <a:noFill/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Corrupt field and instance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248400" y="990600"/>
            <a:ext cx="2667000" cy="369332"/>
          </a:xfrm>
          <a:prstGeom prst="rect">
            <a:avLst/>
          </a:prstGeom>
          <a:noFill/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Updated map for fields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2" name="Rounded Rectangle 6"/>
          <p:cNvSpPr>
            <a:spLocks noChangeArrowheads="1"/>
          </p:cNvSpPr>
          <p:nvPr/>
        </p:nvSpPr>
        <p:spPr bwMode="auto">
          <a:xfrm>
            <a:off x="6248400" y="1905000"/>
            <a:ext cx="1943800" cy="1444917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92D050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  <a:ln>
            <a:solidFill>
              <a:srgbClr val="FFFF00"/>
            </a:solidFill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0" rIns="109728" bIns="54864" numCol="1" rtlCol="0" anchor="t" anchorCtr="0" compatLnSpc="1">
            <a:prstTxWarp prst="textNoShape">
              <a:avLst/>
            </a:prstTxWarp>
          </a:bodyPr>
          <a:lstStyle/>
          <a:p>
            <a:pPr algn="ctr" defTabSz="109696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Second run of repOk </a:t>
            </a:r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315200" y="3581400"/>
            <a:ext cx="1524000" cy="923330"/>
          </a:xfrm>
          <a:prstGeom prst="rect">
            <a:avLst/>
          </a:prstGeom>
          <a:noFill/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Path condition to solve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114800" y="4800600"/>
            <a:ext cx="1066800" cy="369332"/>
          </a:xfrm>
          <a:prstGeom prst="rect">
            <a:avLst/>
          </a:prstGeom>
          <a:noFill/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Solution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6" name="Rounded Rectangle 7"/>
          <p:cNvSpPr>
            <a:spLocks noChangeArrowheads="1"/>
          </p:cNvSpPr>
          <p:nvPr/>
        </p:nvSpPr>
        <p:spPr bwMode="auto">
          <a:xfrm>
            <a:off x="1219200" y="4876800"/>
            <a:ext cx="1854720" cy="918811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92D050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  <a:ln>
            <a:solidFill>
              <a:srgbClr val="FFFF00"/>
            </a:solidFill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0" rIns="109728" bIns="54864" numCol="1" rtlCol="0" anchor="t" anchorCtr="0" compatLnSpc="1">
            <a:prstTxWarp prst="textNoShape">
              <a:avLst/>
            </a:prstTxWarp>
          </a:bodyPr>
          <a:lstStyle/>
          <a:p>
            <a:pPr algn="ctr" defTabSz="109696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Repair </a:t>
            </a:r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9" name="Rounded Rectangle 6"/>
          <p:cNvSpPr>
            <a:spLocks noChangeArrowheads="1"/>
          </p:cNvSpPr>
          <p:nvPr/>
        </p:nvSpPr>
        <p:spPr bwMode="auto">
          <a:xfrm>
            <a:off x="1219200" y="1905000"/>
            <a:ext cx="1943800" cy="1444917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92D050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  <a:ln>
            <a:solidFill>
              <a:srgbClr val="FFFF00"/>
            </a:solidFill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0" rIns="109728" bIns="54864" numCol="1" rtlCol="0" anchor="t" anchorCtr="0" compatLnSpc="1">
            <a:prstTxWarp prst="textNoShape">
              <a:avLst/>
            </a:prstTxWarp>
          </a:bodyPr>
          <a:lstStyle/>
          <a:p>
            <a:pPr algn="ctr" defTabSz="109696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First run of repOk</a:t>
            </a:r>
            <a:endParaRPr lang="en-US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5" name="Down Arrow 24"/>
          <p:cNvSpPr/>
          <p:nvPr/>
        </p:nvSpPr>
        <p:spPr>
          <a:xfrm>
            <a:off x="7010400" y="3429000"/>
            <a:ext cx="228600" cy="1371600"/>
          </a:xfrm>
          <a:prstGeom prst="downArrow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  <a:ln w="9525">
            <a:solidFill>
              <a:srgbClr val="FFFF00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>
            <a:off x="76200" y="2590800"/>
            <a:ext cx="1066800" cy="685800"/>
          </a:xfrm>
          <a:prstGeom prst="rightArrow">
            <a:avLst/>
          </a:prstGeom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I-repOk</a:t>
            </a:r>
            <a:endParaRPr lang="en-US" dirty="0"/>
          </a:p>
        </p:txBody>
      </p:sp>
      <p:sp>
        <p:nvSpPr>
          <p:cNvPr id="27" name="Right Arrow 26"/>
          <p:cNvSpPr/>
          <p:nvPr/>
        </p:nvSpPr>
        <p:spPr>
          <a:xfrm rot="19101993">
            <a:off x="269870" y="3622819"/>
            <a:ext cx="1512407" cy="685800"/>
          </a:xfrm>
          <a:prstGeom prst="rightArrow">
            <a:avLst/>
          </a:prstGeom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</a:t>
            </a:r>
            <a:r>
              <a:rPr lang="en-US" dirty="0" err="1" smtClean="0"/>
              <a:t>Struct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8" name="Right Arrow 27"/>
          <p:cNvSpPr/>
          <p:nvPr/>
        </p:nvSpPr>
        <p:spPr>
          <a:xfrm>
            <a:off x="5105400" y="2590800"/>
            <a:ext cx="1066800" cy="685800"/>
          </a:xfrm>
          <a:prstGeom prst="rightArrow">
            <a:avLst/>
          </a:prstGeom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I-repOk</a:t>
            </a:r>
            <a:endParaRPr lang="en-US" dirty="0"/>
          </a:p>
        </p:txBody>
      </p:sp>
      <p:sp>
        <p:nvSpPr>
          <p:cNvPr id="29" name="Right Arrow 28"/>
          <p:cNvSpPr/>
          <p:nvPr/>
        </p:nvSpPr>
        <p:spPr>
          <a:xfrm rot="19101993">
            <a:off x="5384992" y="3622819"/>
            <a:ext cx="1512407" cy="685800"/>
          </a:xfrm>
          <a:prstGeom prst="rightArrow">
            <a:avLst/>
          </a:prstGeom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</a:t>
            </a:r>
            <a:r>
              <a:rPr lang="en-US" dirty="0" err="1" smtClean="0"/>
              <a:t>Struct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1" name="Left Arrow 30"/>
          <p:cNvSpPr/>
          <p:nvPr/>
        </p:nvSpPr>
        <p:spPr>
          <a:xfrm>
            <a:off x="3124200" y="5181600"/>
            <a:ext cx="3124200" cy="228600"/>
          </a:xfrm>
          <a:prstGeom prst="leftArrow">
            <a:avLst/>
          </a:prstGeom>
          <a:gradFill>
            <a:gsLst>
              <a:gs pos="0">
                <a:srgbClr val="92D050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  <a:ln w="9525">
            <a:solidFill>
              <a:srgbClr val="FFFF00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52400" y="0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Implementation:</a:t>
            </a: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35" name="Footer Placeholder 34"/>
          <p:cNvSpPr>
            <a:spLocks noGrp="1"/>
          </p:cNvSpPr>
          <p:nvPr>
            <p:ph type="ftr" sz="quarter" idx="11"/>
          </p:nvPr>
        </p:nvSpPr>
        <p:spPr>
          <a:xfrm>
            <a:off x="3124200" y="6569075"/>
            <a:ext cx="2895600" cy="365125"/>
          </a:xfrm>
        </p:spPr>
        <p:txBody>
          <a:bodyPr/>
          <a:lstStyle/>
          <a:p>
            <a:r>
              <a:rPr lang="en-US" dirty="0" smtClean="0"/>
              <a:t>Dynamic Symbolic Data Structure Repair</a:t>
            </a:r>
            <a:endParaRPr lang="en-US" dirty="0"/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33" name="Down Arrow 32"/>
          <p:cNvSpPr/>
          <p:nvPr/>
        </p:nvSpPr>
        <p:spPr>
          <a:xfrm rot="10800000">
            <a:off x="1905000" y="3429000"/>
            <a:ext cx="228600" cy="1371600"/>
          </a:xfrm>
          <a:prstGeom prst="downArrow">
            <a:avLst>
              <a:gd name="adj1" fmla="val 50000"/>
              <a:gd name="adj2" fmla="val 50000"/>
            </a:avLst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5400000" scaled="0"/>
          </a:gradFill>
          <a:ln w="9525">
            <a:solidFill>
              <a:srgbClr val="FFFF00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0" y="-127575"/>
            <a:ext cx="647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Binary Tree: return late - DSDSR</a:t>
            </a: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36" name="Text Box 199"/>
          <p:cNvSpPr txBox="1">
            <a:spLocks noChangeArrowheads="1"/>
          </p:cNvSpPr>
          <p:nvPr/>
        </p:nvSpPr>
        <p:spPr bwMode="auto">
          <a:xfrm>
            <a:off x="8344042" y="381000"/>
            <a:ext cx="952358" cy="4362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size = 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7" name="Arc 200"/>
          <p:cNvSpPr>
            <a:spLocks/>
          </p:cNvSpPr>
          <p:nvPr/>
        </p:nvSpPr>
        <p:spPr bwMode="auto">
          <a:xfrm rot="19687914" flipH="1" flipV="1">
            <a:off x="7456488" y="981710"/>
            <a:ext cx="341807" cy="370205"/>
          </a:xfrm>
          <a:custGeom>
            <a:avLst/>
            <a:gdLst>
              <a:gd name="G0" fmla="+- 8731 0 0"/>
              <a:gd name="G1" fmla="+- 21600 0 0"/>
              <a:gd name="G2" fmla="+- 21600 0 0"/>
              <a:gd name="T0" fmla="*/ 2811 w 30331"/>
              <a:gd name="T1" fmla="*/ 827 h 43200"/>
              <a:gd name="T2" fmla="*/ 0 w 30331"/>
              <a:gd name="T3" fmla="*/ 41357 h 43200"/>
              <a:gd name="T4" fmla="*/ 8731 w 30331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331" h="43200" fill="none" extrusionOk="0">
                <a:moveTo>
                  <a:pt x="2811" y="827"/>
                </a:moveTo>
                <a:cubicBezTo>
                  <a:pt x="4736" y="278"/>
                  <a:pt x="6728" y="-1"/>
                  <a:pt x="8731" y="0"/>
                </a:cubicBezTo>
                <a:cubicBezTo>
                  <a:pt x="20660" y="0"/>
                  <a:pt x="30331" y="9670"/>
                  <a:pt x="30331" y="21600"/>
                </a:cubicBezTo>
                <a:cubicBezTo>
                  <a:pt x="30331" y="33529"/>
                  <a:pt x="20660" y="43200"/>
                  <a:pt x="8731" y="43200"/>
                </a:cubicBezTo>
                <a:cubicBezTo>
                  <a:pt x="5724" y="43200"/>
                  <a:pt x="2750" y="42572"/>
                  <a:pt x="0" y="41356"/>
                </a:cubicBezTo>
              </a:path>
              <a:path w="30331" h="43200" stroke="0" extrusionOk="0">
                <a:moveTo>
                  <a:pt x="2811" y="827"/>
                </a:moveTo>
                <a:cubicBezTo>
                  <a:pt x="4736" y="278"/>
                  <a:pt x="6728" y="-1"/>
                  <a:pt x="8731" y="0"/>
                </a:cubicBezTo>
                <a:cubicBezTo>
                  <a:pt x="20660" y="0"/>
                  <a:pt x="30331" y="9670"/>
                  <a:pt x="30331" y="21600"/>
                </a:cubicBezTo>
                <a:cubicBezTo>
                  <a:pt x="30331" y="33529"/>
                  <a:pt x="20660" y="43200"/>
                  <a:pt x="8731" y="43200"/>
                </a:cubicBezTo>
                <a:cubicBezTo>
                  <a:pt x="5724" y="43200"/>
                  <a:pt x="2750" y="42572"/>
                  <a:pt x="0" y="41356"/>
                </a:cubicBezTo>
                <a:lnTo>
                  <a:pt x="8731" y="21600"/>
                </a:lnTo>
                <a:close/>
              </a:path>
            </a:pathLst>
          </a:cu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Rectangle 201"/>
          <p:cNvSpPr>
            <a:spLocks noChangeArrowheads="1"/>
          </p:cNvSpPr>
          <p:nvPr/>
        </p:nvSpPr>
        <p:spPr bwMode="auto">
          <a:xfrm>
            <a:off x="7688383" y="852170"/>
            <a:ext cx="449813" cy="3854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</a:rPr>
              <a:t>n1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</p:txBody>
      </p:sp>
      <p:sp>
        <p:nvSpPr>
          <p:cNvPr id="39" name="Rectangle 202"/>
          <p:cNvSpPr>
            <a:spLocks noChangeArrowheads="1"/>
          </p:cNvSpPr>
          <p:nvPr/>
        </p:nvSpPr>
        <p:spPr bwMode="auto">
          <a:xfrm>
            <a:off x="8138196" y="1466215"/>
            <a:ext cx="449177" cy="3854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B050"/>
                </a:solidFill>
                <a:latin typeface="Calibri" pitchFamily="34" charset="0"/>
              </a:rPr>
              <a:t>n2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</p:txBody>
      </p:sp>
      <p:sp>
        <p:nvSpPr>
          <p:cNvPr id="40" name="Rectangle 203"/>
          <p:cNvSpPr>
            <a:spLocks noChangeArrowheads="1"/>
          </p:cNvSpPr>
          <p:nvPr/>
        </p:nvSpPr>
        <p:spPr bwMode="auto">
          <a:xfrm>
            <a:off x="7688383" y="2078990"/>
            <a:ext cx="449813" cy="3854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B050"/>
                </a:solidFill>
                <a:latin typeface="Calibri" pitchFamily="34" charset="0"/>
              </a:rPr>
              <a:t>n3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" name="Rectangle 204"/>
          <p:cNvSpPr>
            <a:spLocks noChangeArrowheads="1"/>
          </p:cNvSpPr>
          <p:nvPr/>
        </p:nvSpPr>
        <p:spPr bwMode="auto">
          <a:xfrm>
            <a:off x="8587373" y="2078990"/>
            <a:ext cx="449177" cy="3854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</a:rPr>
              <a:t>n4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2" name="Rectangle 205"/>
          <p:cNvSpPr>
            <a:spLocks noChangeArrowheads="1"/>
          </p:cNvSpPr>
          <p:nvPr/>
        </p:nvSpPr>
        <p:spPr bwMode="auto">
          <a:xfrm>
            <a:off x="8138196" y="2701925"/>
            <a:ext cx="449177" cy="38608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</a:rPr>
              <a:t>n5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</p:txBody>
      </p:sp>
      <p:cxnSp>
        <p:nvCxnSpPr>
          <p:cNvPr id="43" name="AutoShape 206"/>
          <p:cNvCxnSpPr>
            <a:cxnSpLocks noChangeShapeType="1"/>
          </p:cNvCxnSpPr>
          <p:nvPr/>
        </p:nvCxnSpPr>
        <p:spPr bwMode="auto">
          <a:xfrm>
            <a:off x="7919007" y="1237615"/>
            <a:ext cx="317664" cy="227965"/>
          </a:xfrm>
          <a:prstGeom prst="straightConnector1">
            <a:avLst/>
          </a:prstGeom>
          <a:noFill/>
          <a:ln w="9525">
            <a:solidFill>
              <a:srgbClr val="FFC000"/>
            </a:solidFill>
            <a:prstDash val="dash"/>
            <a:round/>
            <a:headEnd/>
            <a:tailEnd type="triangle" w="med" len="lg"/>
          </a:ln>
        </p:spPr>
      </p:cxnSp>
      <p:cxnSp>
        <p:nvCxnSpPr>
          <p:cNvPr id="44" name="AutoShape 207"/>
          <p:cNvCxnSpPr>
            <a:cxnSpLocks noChangeShapeType="1"/>
          </p:cNvCxnSpPr>
          <p:nvPr/>
        </p:nvCxnSpPr>
        <p:spPr bwMode="auto">
          <a:xfrm>
            <a:off x="8401222" y="1851025"/>
            <a:ext cx="317664" cy="227965"/>
          </a:xfrm>
          <a:prstGeom prst="straightConnector1">
            <a:avLst/>
          </a:prstGeom>
          <a:noFill/>
          <a:ln w="9525">
            <a:solidFill>
              <a:srgbClr val="FFC000"/>
            </a:solidFill>
            <a:prstDash val="dash"/>
            <a:round/>
            <a:headEnd/>
            <a:tailEnd type="triangle" w="med" len="lg"/>
          </a:ln>
        </p:spPr>
      </p:cxnSp>
      <p:cxnSp>
        <p:nvCxnSpPr>
          <p:cNvPr id="45" name="AutoShape 208"/>
          <p:cNvCxnSpPr>
            <a:cxnSpLocks noChangeShapeType="1"/>
          </p:cNvCxnSpPr>
          <p:nvPr/>
        </p:nvCxnSpPr>
        <p:spPr bwMode="auto">
          <a:xfrm flipH="1">
            <a:off x="7984446" y="1851025"/>
            <a:ext cx="350701" cy="227965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cxnSp>
        <p:nvCxnSpPr>
          <p:cNvPr id="46" name="AutoShape 209"/>
          <p:cNvCxnSpPr>
            <a:cxnSpLocks noChangeShapeType="1"/>
          </p:cNvCxnSpPr>
          <p:nvPr/>
        </p:nvCxnSpPr>
        <p:spPr bwMode="auto">
          <a:xfrm flipH="1">
            <a:off x="8401222" y="2474595"/>
            <a:ext cx="350701" cy="227330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cxnSp>
        <p:nvCxnSpPr>
          <p:cNvPr id="47" name="AutoShape 210"/>
          <p:cNvCxnSpPr>
            <a:cxnSpLocks noChangeShapeType="1"/>
          </p:cNvCxnSpPr>
          <p:nvPr/>
        </p:nvCxnSpPr>
        <p:spPr bwMode="auto">
          <a:xfrm>
            <a:off x="7919643" y="381000"/>
            <a:ext cx="0" cy="471170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sp>
        <p:nvSpPr>
          <p:cNvPr id="48" name="TextBox 47"/>
          <p:cNvSpPr txBox="1"/>
          <p:nvPr/>
        </p:nvSpPr>
        <p:spPr>
          <a:xfrm>
            <a:off x="4179888" y="1295400"/>
            <a:ext cx="2971800" cy="313932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n1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!=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null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n1</a:t>
            </a:r>
            <a:r>
              <a:rPr lang="en-US" dirty="0" smtClean="0"/>
              <a:t>.left </a:t>
            </a:r>
            <a:r>
              <a:rPr lang="en-US" dirty="0" smtClean="0">
                <a:solidFill>
                  <a:srgbClr val="C00000"/>
                </a:solidFill>
              </a:rPr>
              <a:t>!=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null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n1</a:t>
            </a:r>
            <a:r>
              <a:rPr lang="en-US" dirty="0" smtClean="0"/>
              <a:t>.left </a:t>
            </a:r>
            <a:r>
              <a:rPr lang="en-US" dirty="0" smtClean="0">
                <a:solidFill>
                  <a:srgbClr val="C00000"/>
                </a:solidFill>
              </a:rPr>
              <a:t>==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n1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n1</a:t>
            </a:r>
            <a:r>
              <a:rPr lang="en-US" dirty="0" smtClean="0"/>
              <a:t>.right </a:t>
            </a:r>
            <a:r>
              <a:rPr lang="en-US" dirty="0" smtClean="0">
                <a:solidFill>
                  <a:srgbClr val="C00000"/>
                </a:solidFill>
              </a:rPr>
              <a:t>!=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null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n1</a:t>
            </a:r>
            <a:r>
              <a:rPr lang="en-US" dirty="0" smtClean="0"/>
              <a:t>.right </a:t>
            </a:r>
            <a:r>
              <a:rPr lang="en-US" dirty="0" smtClean="0">
                <a:solidFill>
                  <a:srgbClr val="C00000"/>
                </a:solidFill>
              </a:rPr>
              <a:t>!= </a:t>
            </a:r>
            <a:r>
              <a:rPr lang="en-US" dirty="0" smtClean="0">
                <a:solidFill>
                  <a:srgbClr val="00B050"/>
                </a:solidFill>
              </a:rPr>
              <a:t>n1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n2</a:t>
            </a:r>
            <a:r>
              <a:rPr lang="en-US" dirty="0" smtClean="0"/>
              <a:t>.left</a:t>
            </a:r>
            <a:r>
              <a:rPr lang="en-US" dirty="0" smtClean="0">
                <a:solidFill>
                  <a:srgbClr val="C00000"/>
                </a:solidFill>
              </a:rPr>
              <a:t> != </a:t>
            </a:r>
            <a:r>
              <a:rPr lang="en-US" dirty="0" smtClean="0">
                <a:solidFill>
                  <a:srgbClr val="00B0F0"/>
                </a:solidFill>
              </a:rPr>
              <a:t>null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n2</a:t>
            </a:r>
            <a:r>
              <a:rPr lang="en-US" dirty="0" smtClean="0"/>
              <a:t>.left </a:t>
            </a:r>
            <a:r>
              <a:rPr lang="en-US" dirty="0" smtClean="0">
                <a:solidFill>
                  <a:srgbClr val="C00000"/>
                </a:solidFill>
              </a:rPr>
              <a:t>!= </a:t>
            </a:r>
            <a:r>
              <a:rPr lang="en-US" dirty="0" smtClean="0">
                <a:solidFill>
                  <a:srgbClr val="00B050"/>
                </a:solidFill>
              </a:rPr>
              <a:t>n1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n2</a:t>
            </a:r>
            <a:r>
              <a:rPr lang="en-US" dirty="0" smtClean="0"/>
              <a:t>.left </a:t>
            </a:r>
            <a:r>
              <a:rPr lang="en-US" dirty="0" smtClean="0">
                <a:solidFill>
                  <a:srgbClr val="C00000"/>
                </a:solidFill>
              </a:rPr>
              <a:t>!= </a:t>
            </a:r>
            <a:r>
              <a:rPr lang="en-US" dirty="0" smtClean="0">
                <a:solidFill>
                  <a:srgbClr val="00B050"/>
                </a:solidFill>
              </a:rPr>
              <a:t>n2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5 </a:t>
            </a:r>
            <a:r>
              <a:rPr lang="en-US" dirty="0" smtClean="0">
                <a:solidFill>
                  <a:srgbClr val="C00000"/>
                </a:solidFill>
              </a:rPr>
              <a:t>==</a:t>
            </a:r>
            <a:r>
              <a:rPr lang="en-US" dirty="0" smtClean="0"/>
              <a:t> size</a:t>
            </a:r>
          </a:p>
          <a:p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4179888" y="8382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Constraints: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256088" y="1905000"/>
            <a:ext cx="1295400" cy="3048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5627688" y="18288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n1</a:t>
            </a:r>
            <a:r>
              <a:rPr lang="en-US" dirty="0" smtClean="0"/>
              <a:t>.left </a:t>
            </a:r>
            <a:r>
              <a:rPr lang="en-US" dirty="0" smtClean="0">
                <a:solidFill>
                  <a:srgbClr val="C00000"/>
                </a:solidFill>
              </a:rPr>
              <a:t>!=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n1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4256088" y="1905000"/>
            <a:ext cx="1219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16200000" flipH="1">
            <a:off x="3913188" y="2628900"/>
            <a:ext cx="1752600" cy="1066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oup 55"/>
          <p:cNvGrpSpPr/>
          <p:nvPr/>
        </p:nvGrpSpPr>
        <p:grpSpPr>
          <a:xfrm>
            <a:off x="4560888" y="4572000"/>
            <a:ext cx="2286000" cy="1207532"/>
            <a:chOff x="5029200" y="5257800"/>
            <a:chExt cx="1752600" cy="1207532"/>
          </a:xfrm>
        </p:grpSpPr>
        <p:sp>
          <p:nvSpPr>
            <p:cNvPr id="57" name="Down Arrow 56"/>
            <p:cNvSpPr/>
            <p:nvPr/>
          </p:nvSpPr>
          <p:spPr>
            <a:xfrm>
              <a:off x="5486400" y="5257800"/>
              <a:ext cx="304800" cy="685800"/>
            </a:xfrm>
            <a:prstGeom prst="downArrow">
              <a:avLst/>
            </a:prstGeom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  <a:ln w="952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029200" y="6096000"/>
              <a:ext cx="175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 </a:t>
              </a:r>
              <a:r>
                <a:rPr lang="en-US" dirty="0" smtClean="0">
                  <a:solidFill>
                    <a:srgbClr val="00B050"/>
                  </a:solidFill>
                </a:rPr>
                <a:t>n1</a:t>
              </a:r>
              <a:r>
                <a:rPr lang="en-US" dirty="0" smtClean="0"/>
                <a:t>.left</a:t>
              </a:r>
              <a:r>
                <a:rPr lang="en-US" dirty="0" smtClean="0">
                  <a:solidFill>
                    <a:srgbClr val="C00000"/>
                  </a:solidFill>
                </a:rPr>
                <a:t> = </a:t>
              </a:r>
              <a:r>
                <a:rPr lang="en-US" dirty="0" err="1" smtClean="0"/>
                <a:t>new_Node</a:t>
              </a:r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791200" y="5334000"/>
              <a:ext cx="990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Solve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7237413" y="1219200"/>
            <a:ext cx="646113" cy="612775"/>
            <a:chOff x="6257925" y="1219200"/>
            <a:chExt cx="646113" cy="612775"/>
          </a:xfrm>
        </p:grpSpPr>
        <p:sp>
          <p:nvSpPr>
            <p:cNvPr id="28674" name="Rectangle 2"/>
            <p:cNvSpPr>
              <a:spLocks noChangeArrowheads="1"/>
            </p:cNvSpPr>
            <p:nvPr/>
          </p:nvSpPr>
          <p:spPr bwMode="auto">
            <a:xfrm>
              <a:off x="6257925" y="1446213"/>
              <a:ext cx="449263" cy="38576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rgbClr val="00B050"/>
                  </a:solidFill>
                  <a:latin typeface="Calibri" pitchFamily="34" charset="0"/>
                </a:rPr>
                <a:t>n6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28675" name="AutoShape 3"/>
            <p:cNvCxnSpPr>
              <a:cxnSpLocks noChangeShapeType="1"/>
            </p:cNvCxnSpPr>
            <p:nvPr/>
          </p:nvCxnSpPr>
          <p:spPr bwMode="auto">
            <a:xfrm flipH="1">
              <a:off x="6553200" y="1219200"/>
              <a:ext cx="350838" cy="227013"/>
            </a:xfrm>
            <a:prstGeom prst="straightConnector1">
              <a:avLst/>
            </a:prstGeom>
            <a:noFill/>
            <a:ln w="9525">
              <a:solidFill>
                <a:srgbClr val="FFC000"/>
              </a:solidFill>
              <a:round/>
              <a:headEnd/>
              <a:tailEnd type="triangle" w="med" len="lg"/>
            </a:ln>
          </p:spPr>
        </p:cxnSp>
      </p:grpSp>
      <p:sp>
        <p:nvSpPr>
          <p:cNvPr id="31" name="Rectangle 30"/>
          <p:cNvSpPr/>
          <p:nvPr/>
        </p:nvSpPr>
        <p:spPr>
          <a:xfrm>
            <a:off x="0" y="302359"/>
            <a:ext cx="4953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	</a:t>
            </a:r>
          </a:p>
          <a:p>
            <a:r>
              <a:rPr lang="en-US" sz="1400" dirty="0" smtClean="0">
                <a:solidFill>
                  <a:srgbClr val="FFC000"/>
                </a:solidFill>
              </a:rPr>
              <a:t>public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boolean</a:t>
            </a:r>
            <a:r>
              <a:rPr lang="en-US" sz="1400" dirty="0" smtClean="0"/>
              <a:t> repOk() {</a:t>
            </a:r>
          </a:p>
          <a:p>
            <a:r>
              <a:rPr lang="en-US" sz="1400" dirty="0" smtClean="0"/>
              <a:t>      </a:t>
            </a:r>
            <a:r>
              <a:rPr lang="en-US" sz="1400" dirty="0" smtClean="0">
                <a:solidFill>
                  <a:srgbClr val="00B0F0"/>
                </a:solidFill>
              </a:rPr>
              <a:t>boolean</a:t>
            </a:r>
            <a:r>
              <a:rPr lang="en-US" sz="1400" dirty="0" smtClean="0"/>
              <a:t> result = </a:t>
            </a:r>
            <a:r>
              <a:rPr lang="en-US" sz="1400" dirty="0" smtClean="0">
                <a:solidFill>
                  <a:srgbClr val="00B0F0"/>
                </a:solidFill>
              </a:rPr>
              <a:t>true</a:t>
            </a:r>
            <a:r>
              <a:rPr lang="en-US" sz="1400" dirty="0" smtClean="0"/>
              <a:t>;   </a:t>
            </a:r>
            <a:r>
              <a:rPr lang="en-US" sz="1400" dirty="0" smtClean="0">
                <a:solidFill>
                  <a:srgbClr val="00B050"/>
                </a:solidFill>
              </a:rPr>
              <a:t>// An empty tree == zero in size</a:t>
            </a:r>
          </a:p>
          <a:p>
            <a:r>
              <a:rPr lang="en-US" sz="1400" dirty="0" smtClean="0"/>
              <a:t>    </a:t>
            </a:r>
            <a:r>
              <a:rPr lang="en-US" sz="1400" dirty="0" smtClean="0">
                <a:solidFill>
                  <a:srgbClr val="FFC000"/>
                </a:solidFill>
              </a:rPr>
              <a:t> if </a:t>
            </a:r>
            <a:r>
              <a:rPr lang="en-US" sz="1400" dirty="0" smtClean="0"/>
              <a:t>(root</a:t>
            </a:r>
            <a:r>
              <a:rPr lang="en-US" sz="1400" dirty="0" smtClean="0">
                <a:solidFill>
                  <a:srgbClr val="C00000"/>
                </a:solidFill>
              </a:rPr>
              <a:t> == </a:t>
            </a:r>
            <a:r>
              <a:rPr lang="en-US" sz="1400" dirty="0" smtClean="0">
                <a:solidFill>
                  <a:srgbClr val="00B0F0"/>
                </a:solidFill>
              </a:rPr>
              <a:t>null</a:t>
            </a:r>
            <a:r>
              <a:rPr lang="en-US" sz="1400" dirty="0" smtClean="0"/>
              <a:t>){</a:t>
            </a:r>
          </a:p>
          <a:p>
            <a:r>
              <a:rPr lang="en-US" sz="1400" dirty="0" smtClean="0"/>
              <a:t>        </a:t>
            </a:r>
            <a:r>
              <a:rPr lang="en-US" sz="1400" dirty="0" smtClean="0">
                <a:solidFill>
                  <a:srgbClr val="FFC000"/>
                </a:solidFill>
              </a:rPr>
              <a:t> if </a:t>
            </a:r>
            <a:r>
              <a:rPr lang="en-US" sz="1400" dirty="0" smtClean="0"/>
              <a:t>(size  </a:t>
            </a:r>
            <a:r>
              <a:rPr lang="en-US" sz="1400" dirty="0" smtClean="0">
                <a:solidFill>
                  <a:srgbClr val="C00000"/>
                </a:solidFill>
              </a:rPr>
              <a:t>!=</a:t>
            </a:r>
            <a:r>
              <a:rPr lang="en-US" sz="1400" dirty="0" smtClean="0"/>
              <a:t> 0)</a:t>
            </a:r>
          </a:p>
          <a:p>
            <a:r>
              <a:rPr lang="en-US" sz="1400" dirty="0" smtClean="0"/>
              <a:t>              result </a:t>
            </a:r>
            <a:r>
              <a:rPr lang="en-US" sz="1400" dirty="0" smtClean="0">
                <a:solidFill>
                  <a:srgbClr val="C00000"/>
                </a:solidFill>
              </a:rPr>
              <a:t>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        </a:t>
            </a:r>
            <a:r>
              <a:rPr lang="en-US" sz="1400" dirty="0" smtClean="0">
                <a:solidFill>
                  <a:srgbClr val="FFC000"/>
                </a:solidFill>
              </a:rPr>
              <a:t>return</a:t>
            </a:r>
            <a:r>
              <a:rPr lang="en-US" sz="1400" dirty="0" smtClean="0"/>
              <a:t> result;</a:t>
            </a:r>
          </a:p>
          <a:p>
            <a:r>
              <a:rPr lang="en-US" sz="1400" dirty="0" smtClean="0"/>
              <a:t>     }</a:t>
            </a:r>
          </a:p>
          <a:p>
            <a:r>
              <a:rPr lang="en-US" sz="1400" dirty="0" smtClean="0"/>
              <a:t>     </a:t>
            </a:r>
            <a:r>
              <a:rPr lang="en-US" sz="1400" dirty="0" smtClean="0">
                <a:solidFill>
                  <a:srgbClr val="00B050"/>
                </a:solidFill>
              </a:rPr>
              <a:t>// … </a:t>
            </a:r>
            <a:r>
              <a:rPr lang="en-US" sz="1400" dirty="0" smtClean="0"/>
              <a:t>	</a:t>
            </a:r>
          </a:p>
          <a:p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C000"/>
                </a:solidFill>
              </a:rPr>
              <a:t>     while </a:t>
            </a:r>
            <a:r>
              <a:rPr lang="en-US" sz="1400" dirty="0" smtClean="0"/>
              <a:t>(</a:t>
            </a:r>
            <a:r>
              <a:rPr lang="en-US" sz="1400" dirty="0" smtClean="0">
                <a:solidFill>
                  <a:srgbClr val="C00000"/>
                </a:solidFill>
              </a:rPr>
              <a:t>!</a:t>
            </a:r>
            <a:r>
              <a:rPr lang="en-US" sz="1400" dirty="0" err="1" smtClean="0"/>
              <a:t>workList.isEmpty</a:t>
            </a:r>
            <a:r>
              <a:rPr lang="en-US" sz="1400" dirty="0" smtClean="0"/>
              <a:t>()) {</a:t>
            </a:r>
          </a:p>
          <a:p>
            <a:r>
              <a:rPr lang="en-US" sz="1400" dirty="0" smtClean="0"/>
              <a:t>           Node current </a:t>
            </a:r>
            <a:r>
              <a:rPr lang="en-US" sz="1400" dirty="0" smtClean="0">
                <a:solidFill>
                  <a:srgbClr val="C00000"/>
                </a:solidFill>
              </a:rPr>
              <a:t>=</a:t>
            </a:r>
            <a:r>
              <a:rPr lang="en-US" sz="1400" dirty="0" smtClean="0"/>
              <a:t> </a:t>
            </a:r>
            <a:r>
              <a:rPr lang="en-US" sz="1400" dirty="0" err="1" smtClean="0"/>
              <a:t>workList.removeFirst</a:t>
            </a:r>
            <a:r>
              <a:rPr lang="en-US" sz="1400" dirty="0" smtClean="0"/>
              <a:t>();</a:t>
            </a:r>
          </a:p>
          <a:p>
            <a:r>
              <a:rPr lang="en-US" sz="1400" dirty="0" smtClean="0"/>
              <a:t>           </a:t>
            </a:r>
            <a:r>
              <a:rPr lang="en-US" sz="1400" dirty="0" smtClean="0">
                <a:solidFill>
                  <a:srgbClr val="FFC000"/>
                </a:solidFill>
              </a:rPr>
              <a:t>if 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current.left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C00000"/>
                </a:solidFill>
              </a:rPr>
              <a:t>!=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null</a:t>
            </a:r>
            <a:r>
              <a:rPr lang="en-US" sz="1400" dirty="0" smtClean="0"/>
              <a:t>) {      </a:t>
            </a:r>
            <a:r>
              <a:rPr lang="en-US" sz="1400" dirty="0" smtClean="0">
                <a:solidFill>
                  <a:srgbClr val="00B050"/>
                </a:solidFill>
              </a:rPr>
              <a:t>// no cycles along left</a:t>
            </a:r>
          </a:p>
          <a:p>
            <a:r>
              <a:rPr lang="en-US" sz="1400" dirty="0" smtClean="0"/>
              <a:t>                </a:t>
            </a:r>
            <a:r>
              <a:rPr lang="en-US" sz="1400" dirty="0" smtClean="0">
                <a:solidFill>
                  <a:srgbClr val="FFC000"/>
                </a:solidFill>
              </a:rPr>
              <a:t> if </a:t>
            </a:r>
            <a:r>
              <a:rPr lang="en-US" sz="1400" dirty="0" smtClean="0"/>
              <a:t>(</a:t>
            </a:r>
            <a:r>
              <a:rPr lang="en-US" sz="1400" dirty="0" smtClean="0">
                <a:solidFill>
                  <a:srgbClr val="C00000"/>
                </a:solidFill>
              </a:rPr>
              <a:t>!</a:t>
            </a:r>
            <a:r>
              <a:rPr lang="en-US" sz="1400" dirty="0" err="1" smtClean="0"/>
              <a:t>visited.add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current.left</a:t>
            </a:r>
            <a:r>
              <a:rPr lang="en-US" sz="1400" dirty="0" smtClean="0"/>
              <a:t>)) {</a:t>
            </a:r>
          </a:p>
          <a:p>
            <a:r>
              <a:rPr lang="en-US" sz="1400" dirty="0" smtClean="0"/>
              <a:t>                       result</a:t>
            </a:r>
            <a:r>
              <a:rPr lang="en-US" sz="1400" dirty="0" smtClean="0">
                <a:solidFill>
                  <a:srgbClr val="C00000"/>
                </a:solidFill>
              </a:rPr>
              <a:t> = 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                } </a:t>
            </a:r>
            <a:r>
              <a:rPr lang="en-US" sz="1400" dirty="0" smtClean="0">
                <a:solidFill>
                  <a:srgbClr val="FFC000"/>
                </a:solidFill>
              </a:rPr>
              <a:t>else</a:t>
            </a:r>
          </a:p>
          <a:p>
            <a:r>
              <a:rPr lang="en-US" sz="1400" dirty="0" smtClean="0"/>
              <a:t>                       </a:t>
            </a:r>
            <a:r>
              <a:rPr lang="en-US" sz="1400" dirty="0" err="1" smtClean="0"/>
              <a:t>workList.add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current.left</a:t>
            </a:r>
            <a:r>
              <a:rPr lang="en-US" sz="1400" dirty="0" smtClean="0"/>
              <a:t>);</a:t>
            </a:r>
          </a:p>
          <a:p>
            <a:r>
              <a:rPr lang="en-US" sz="1400" dirty="0" smtClean="0"/>
              <a:t>           }  	</a:t>
            </a:r>
          </a:p>
          <a:p>
            <a:r>
              <a:rPr lang="en-US" sz="1400" dirty="0" smtClean="0"/>
              <a:t>           </a:t>
            </a:r>
            <a:r>
              <a:rPr lang="en-US" sz="1400" dirty="0" smtClean="0">
                <a:solidFill>
                  <a:srgbClr val="FFC000"/>
                </a:solidFill>
              </a:rPr>
              <a:t> if 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current.right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C00000"/>
                </a:solidFill>
              </a:rPr>
              <a:t>!=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null</a:t>
            </a:r>
            <a:r>
              <a:rPr lang="en-US" sz="1400" dirty="0" smtClean="0"/>
              <a:t>) {  </a:t>
            </a:r>
            <a:r>
              <a:rPr lang="en-US" sz="1400" dirty="0" smtClean="0">
                <a:solidFill>
                  <a:srgbClr val="00B050"/>
                </a:solidFill>
              </a:rPr>
              <a:t>// no cycles along right</a:t>
            </a:r>
          </a:p>
          <a:p>
            <a:r>
              <a:rPr lang="en-US" sz="1400" dirty="0" smtClean="0"/>
              <a:t>                   </a:t>
            </a:r>
            <a:r>
              <a:rPr lang="en-US" sz="1400" dirty="0" smtClean="0">
                <a:solidFill>
                  <a:srgbClr val="FFC000"/>
                </a:solidFill>
              </a:rPr>
              <a:t>if</a:t>
            </a:r>
            <a:r>
              <a:rPr lang="en-US" sz="1400" dirty="0" smtClean="0"/>
              <a:t> (</a:t>
            </a:r>
            <a:r>
              <a:rPr lang="en-US" sz="1400" dirty="0" smtClean="0">
                <a:solidFill>
                  <a:srgbClr val="C00000"/>
                </a:solidFill>
              </a:rPr>
              <a:t>!</a:t>
            </a:r>
            <a:r>
              <a:rPr lang="en-US" sz="1400" dirty="0" err="1" smtClean="0"/>
              <a:t>visited.add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current.right</a:t>
            </a:r>
            <a:r>
              <a:rPr lang="en-US" sz="1400" dirty="0" smtClean="0"/>
              <a:t>)) {</a:t>
            </a:r>
          </a:p>
          <a:p>
            <a:r>
              <a:rPr lang="en-US" sz="1400" dirty="0" smtClean="0"/>
              <a:t>                         result</a:t>
            </a:r>
            <a:r>
              <a:rPr lang="en-US" sz="1400" dirty="0" smtClean="0">
                <a:solidFill>
                  <a:srgbClr val="C00000"/>
                </a:solidFill>
              </a:rPr>
              <a:t> = 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                 } </a:t>
            </a:r>
            <a:r>
              <a:rPr lang="en-US" sz="1400" dirty="0" smtClean="0">
                <a:solidFill>
                  <a:srgbClr val="FFC000"/>
                </a:solidFill>
              </a:rPr>
              <a:t>else</a:t>
            </a:r>
          </a:p>
          <a:p>
            <a:r>
              <a:rPr lang="en-US" sz="1400" dirty="0" smtClean="0"/>
              <a:t>                          </a:t>
            </a:r>
            <a:r>
              <a:rPr lang="en-US" sz="1400" dirty="0" err="1" smtClean="0"/>
              <a:t>workList.add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current.right</a:t>
            </a:r>
            <a:r>
              <a:rPr lang="en-US" sz="1400" dirty="0" smtClean="0"/>
              <a:t>);</a:t>
            </a:r>
          </a:p>
          <a:p>
            <a:r>
              <a:rPr lang="en-US" sz="1400" dirty="0" smtClean="0"/>
              <a:t>            }</a:t>
            </a:r>
          </a:p>
          <a:p>
            <a:r>
              <a:rPr lang="en-US" sz="1400" dirty="0" smtClean="0"/>
              <a:t>      }</a:t>
            </a:r>
          </a:p>
          <a:p>
            <a:r>
              <a:rPr lang="en-US" sz="1400" dirty="0" smtClean="0">
                <a:solidFill>
                  <a:srgbClr val="FFC000"/>
                </a:solidFill>
              </a:rPr>
              <a:t>         if </a:t>
            </a:r>
            <a:r>
              <a:rPr lang="en-US" sz="1400" dirty="0" smtClean="0"/>
              <a:t>(</a:t>
            </a:r>
            <a:r>
              <a:rPr lang="en-US" sz="1400" dirty="0" err="1" smtClean="0"/>
              <a:t>visited.size</a:t>
            </a:r>
            <a:r>
              <a:rPr lang="en-US" sz="1400" dirty="0" smtClean="0"/>
              <a:t>() </a:t>
            </a:r>
            <a:r>
              <a:rPr lang="en-US" sz="1400" dirty="0" smtClean="0">
                <a:solidFill>
                  <a:srgbClr val="C00000"/>
                </a:solidFill>
              </a:rPr>
              <a:t>!=</a:t>
            </a:r>
            <a:r>
              <a:rPr lang="en-US" sz="1400" dirty="0" smtClean="0"/>
              <a:t> size) </a:t>
            </a:r>
            <a:r>
              <a:rPr lang="en-US" sz="1400" dirty="0" smtClean="0">
                <a:solidFill>
                  <a:srgbClr val="00B050"/>
                </a:solidFill>
              </a:rPr>
              <a:t> // size == #visited nodes</a:t>
            </a:r>
            <a:endParaRPr lang="en-US" sz="1400" dirty="0" smtClean="0"/>
          </a:p>
          <a:p>
            <a:r>
              <a:rPr lang="en-US" sz="1400" dirty="0" smtClean="0"/>
              <a:t>             result </a:t>
            </a:r>
            <a:r>
              <a:rPr lang="en-US" sz="1400" dirty="0" smtClean="0">
                <a:solidFill>
                  <a:srgbClr val="C00000"/>
                </a:solidFill>
              </a:rPr>
              <a:t>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endParaRPr lang="en-US" sz="1400" dirty="0" smtClean="0"/>
          </a:p>
          <a:p>
            <a:r>
              <a:rPr lang="en-US" sz="1400" dirty="0" smtClean="0"/>
              <a:t>       </a:t>
            </a:r>
            <a:r>
              <a:rPr lang="en-US" sz="1400" dirty="0" smtClean="0">
                <a:solidFill>
                  <a:srgbClr val="FFC000"/>
                </a:solidFill>
              </a:rPr>
              <a:t>return</a:t>
            </a:r>
            <a:r>
              <a:rPr lang="en-US" sz="1400" dirty="0" smtClean="0"/>
              <a:t> result;</a:t>
            </a:r>
          </a:p>
          <a:p>
            <a:r>
              <a:rPr lang="en-US" sz="1400" dirty="0" smtClean="0"/>
              <a:t>     }</a:t>
            </a:r>
          </a:p>
          <a:p>
            <a:r>
              <a:rPr lang="en-US" sz="1400" dirty="0" smtClean="0"/>
              <a:t>}</a:t>
            </a:r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50" grpId="0" animBg="1"/>
      <p:bldP spid="5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Footer Placeholder 1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Dynamic Symbolic Data Structure Repair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2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B47653-2DF5-4CE9-A8D8-7D50B49705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-127575"/>
            <a:ext cx="723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Binary Tree: return late: second repair</a:t>
            </a: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8" name="Text Box 199"/>
          <p:cNvSpPr txBox="1">
            <a:spLocks noChangeArrowheads="1"/>
          </p:cNvSpPr>
          <p:nvPr/>
        </p:nvSpPr>
        <p:spPr bwMode="auto">
          <a:xfrm>
            <a:off x="8355154" y="381000"/>
            <a:ext cx="952358" cy="4362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size = 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ectangle 201"/>
          <p:cNvSpPr>
            <a:spLocks noChangeArrowheads="1"/>
          </p:cNvSpPr>
          <p:nvPr/>
        </p:nvSpPr>
        <p:spPr bwMode="auto">
          <a:xfrm>
            <a:off x="7699495" y="852170"/>
            <a:ext cx="449813" cy="3854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</a:rPr>
              <a:t>n1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</p:txBody>
      </p:sp>
      <p:sp>
        <p:nvSpPr>
          <p:cNvPr id="11" name="Rectangle 202"/>
          <p:cNvSpPr>
            <a:spLocks noChangeArrowheads="1"/>
          </p:cNvSpPr>
          <p:nvPr/>
        </p:nvSpPr>
        <p:spPr bwMode="auto">
          <a:xfrm>
            <a:off x="8149308" y="1466215"/>
            <a:ext cx="449177" cy="3854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B050"/>
                </a:solidFill>
                <a:latin typeface="Calibri" pitchFamily="34" charset="0"/>
              </a:rPr>
              <a:t>n2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</p:txBody>
      </p:sp>
      <p:sp>
        <p:nvSpPr>
          <p:cNvPr id="12" name="Rectangle 203"/>
          <p:cNvSpPr>
            <a:spLocks noChangeArrowheads="1"/>
          </p:cNvSpPr>
          <p:nvPr/>
        </p:nvSpPr>
        <p:spPr bwMode="auto">
          <a:xfrm>
            <a:off x="7699495" y="2078990"/>
            <a:ext cx="449813" cy="3854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B050"/>
                </a:solidFill>
                <a:latin typeface="Calibri" pitchFamily="34" charset="0"/>
              </a:rPr>
              <a:t>n3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Rectangle 204"/>
          <p:cNvSpPr>
            <a:spLocks noChangeArrowheads="1"/>
          </p:cNvSpPr>
          <p:nvPr/>
        </p:nvSpPr>
        <p:spPr bwMode="auto">
          <a:xfrm>
            <a:off x="8598485" y="2078990"/>
            <a:ext cx="449177" cy="3854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</a:rPr>
              <a:t>n4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" name="Rectangle 205"/>
          <p:cNvSpPr>
            <a:spLocks noChangeArrowheads="1"/>
          </p:cNvSpPr>
          <p:nvPr/>
        </p:nvSpPr>
        <p:spPr bwMode="auto">
          <a:xfrm>
            <a:off x="8149308" y="2701925"/>
            <a:ext cx="449177" cy="38608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</a:rPr>
              <a:t>n5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</p:txBody>
      </p:sp>
      <p:cxnSp>
        <p:nvCxnSpPr>
          <p:cNvPr id="15" name="AutoShape 206"/>
          <p:cNvCxnSpPr>
            <a:cxnSpLocks noChangeShapeType="1"/>
          </p:cNvCxnSpPr>
          <p:nvPr/>
        </p:nvCxnSpPr>
        <p:spPr bwMode="auto">
          <a:xfrm>
            <a:off x="7930119" y="1237615"/>
            <a:ext cx="317664" cy="227965"/>
          </a:xfrm>
          <a:prstGeom prst="straightConnector1">
            <a:avLst/>
          </a:prstGeom>
          <a:noFill/>
          <a:ln w="9525">
            <a:solidFill>
              <a:srgbClr val="FFC000"/>
            </a:solidFill>
            <a:prstDash val="dash"/>
            <a:round/>
            <a:headEnd/>
            <a:tailEnd type="triangle" w="med" len="lg"/>
          </a:ln>
        </p:spPr>
      </p:cxnSp>
      <p:cxnSp>
        <p:nvCxnSpPr>
          <p:cNvPr id="16" name="AutoShape 207"/>
          <p:cNvCxnSpPr>
            <a:cxnSpLocks noChangeShapeType="1"/>
          </p:cNvCxnSpPr>
          <p:nvPr/>
        </p:nvCxnSpPr>
        <p:spPr bwMode="auto">
          <a:xfrm>
            <a:off x="8412334" y="1851025"/>
            <a:ext cx="317664" cy="227965"/>
          </a:xfrm>
          <a:prstGeom prst="straightConnector1">
            <a:avLst/>
          </a:prstGeom>
          <a:noFill/>
          <a:ln w="9525">
            <a:solidFill>
              <a:srgbClr val="FFC000"/>
            </a:solidFill>
            <a:prstDash val="dash"/>
            <a:round/>
            <a:headEnd/>
            <a:tailEnd type="triangle" w="med" len="lg"/>
          </a:ln>
        </p:spPr>
      </p:cxnSp>
      <p:cxnSp>
        <p:nvCxnSpPr>
          <p:cNvPr id="17" name="AutoShape 208"/>
          <p:cNvCxnSpPr>
            <a:cxnSpLocks noChangeShapeType="1"/>
          </p:cNvCxnSpPr>
          <p:nvPr/>
        </p:nvCxnSpPr>
        <p:spPr bwMode="auto">
          <a:xfrm flipH="1">
            <a:off x="7995558" y="1851025"/>
            <a:ext cx="350701" cy="227965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cxnSp>
        <p:nvCxnSpPr>
          <p:cNvPr id="18" name="AutoShape 209"/>
          <p:cNvCxnSpPr>
            <a:cxnSpLocks noChangeShapeType="1"/>
          </p:cNvCxnSpPr>
          <p:nvPr/>
        </p:nvCxnSpPr>
        <p:spPr bwMode="auto">
          <a:xfrm flipH="1">
            <a:off x="8412334" y="2474595"/>
            <a:ext cx="350701" cy="227330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cxnSp>
        <p:nvCxnSpPr>
          <p:cNvPr id="19" name="AutoShape 210"/>
          <p:cNvCxnSpPr>
            <a:cxnSpLocks noChangeShapeType="1"/>
          </p:cNvCxnSpPr>
          <p:nvPr/>
        </p:nvCxnSpPr>
        <p:spPr bwMode="auto">
          <a:xfrm>
            <a:off x="7930755" y="381000"/>
            <a:ext cx="0" cy="471170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sp>
        <p:nvSpPr>
          <p:cNvPr id="20" name="TextBox 19"/>
          <p:cNvSpPr txBox="1"/>
          <p:nvPr/>
        </p:nvSpPr>
        <p:spPr>
          <a:xfrm>
            <a:off x="4191000" y="1295400"/>
            <a:ext cx="2971800" cy="286232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n1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!=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null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n1</a:t>
            </a:r>
            <a:r>
              <a:rPr lang="en-US" dirty="0" smtClean="0"/>
              <a:t>.left </a:t>
            </a:r>
            <a:r>
              <a:rPr lang="en-US" dirty="0" smtClean="0">
                <a:solidFill>
                  <a:srgbClr val="C00000"/>
                </a:solidFill>
              </a:rPr>
              <a:t>!=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null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n1</a:t>
            </a:r>
            <a:r>
              <a:rPr lang="en-US" dirty="0" smtClean="0"/>
              <a:t>.left </a:t>
            </a:r>
            <a:r>
              <a:rPr lang="en-US" dirty="0" smtClean="0">
                <a:solidFill>
                  <a:srgbClr val="C00000"/>
                </a:solidFill>
              </a:rPr>
              <a:t>!=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n1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n1</a:t>
            </a:r>
            <a:r>
              <a:rPr lang="en-US" dirty="0" smtClean="0"/>
              <a:t>.right </a:t>
            </a:r>
            <a:r>
              <a:rPr lang="en-US" dirty="0" smtClean="0">
                <a:solidFill>
                  <a:srgbClr val="C00000"/>
                </a:solidFill>
              </a:rPr>
              <a:t>!=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null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n1</a:t>
            </a:r>
            <a:r>
              <a:rPr lang="en-US" dirty="0" smtClean="0"/>
              <a:t>.right </a:t>
            </a:r>
            <a:r>
              <a:rPr lang="en-US" dirty="0" smtClean="0">
                <a:solidFill>
                  <a:srgbClr val="C00000"/>
                </a:solidFill>
              </a:rPr>
              <a:t>!= </a:t>
            </a:r>
            <a:r>
              <a:rPr lang="en-US" dirty="0" smtClean="0">
                <a:solidFill>
                  <a:srgbClr val="00B050"/>
                </a:solidFill>
              </a:rPr>
              <a:t>n1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n1.</a:t>
            </a:r>
            <a:r>
              <a:rPr lang="en-US" dirty="0" smtClean="0"/>
              <a:t>right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!= </a:t>
            </a:r>
            <a:r>
              <a:rPr lang="en-US" dirty="0" smtClean="0">
                <a:solidFill>
                  <a:srgbClr val="00B050"/>
                </a:solidFill>
              </a:rPr>
              <a:t>n6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6 </a:t>
            </a:r>
            <a:r>
              <a:rPr lang="en-US" dirty="0" smtClean="0">
                <a:solidFill>
                  <a:srgbClr val="C00000"/>
                </a:solidFill>
              </a:rPr>
              <a:t>!=</a:t>
            </a:r>
            <a:r>
              <a:rPr lang="en-US" dirty="0" smtClean="0"/>
              <a:t> size</a:t>
            </a:r>
          </a:p>
          <a:p>
            <a:r>
              <a:rPr lang="en-US" dirty="0" smtClean="0"/>
              <a:t>6 </a:t>
            </a:r>
            <a:r>
              <a:rPr lang="en-US" dirty="0" smtClean="0">
                <a:solidFill>
                  <a:srgbClr val="FF0000"/>
                </a:solidFill>
              </a:rPr>
              <a:t>==</a:t>
            </a:r>
            <a:r>
              <a:rPr lang="en-US" dirty="0" smtClean="0"/>
              <a:t> size</a:t>
            </a:r>
          </a:p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191000" y="8382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Constraints: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4724400" y="4343400"/>
            <a:ext cx="2057400" cy="1207532"/>
            <a:chOff x="5204460" y="5257800"/>
            <a:chExt cx="1577340" cy="1207532"/>
          </a:xfrm>
        </p:grpSpPr>
        <p:sp>
          <p:nvSpPr>
            <p:cNvPr id="27" name="Down Arrow 26"/>
            <p:cNvSpPr/>
            <p:nvPr/>
          </p:nvSpPr>
          <p:spPr>
            <a:xfrm>
              <a:off x="5486400" y="5257800"/>
              <a:ext cx="304800" cy="685800"/>
            </a:xfrm>
            <a:prstGeom prst="downArrow">
              <a:avLst/>
            </a:prstGeom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  <a:ln w="952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204460" y="6096000"/>
              <a:ext cx="8763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size</a:t>
              </a:r>
              <a:r>
                <a:rPr lang="en-US" dirty="0" smtClean="0">
                  <a:solidFill>
                    <a:srgbClr val="FF0000"/>
                  </a:solidFill>
                </a:rPr>
                <a:t> = </a:t>
              </a:r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791200" y="5334000"/>
              <a:ext cx="990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Solve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7248525" y="1219200"/>
            <a:ext cx="646113" cy="612775"/>
            <a:chOff x="6257925" y="1219200"/>
            <a:chExt cx="646113" cy="612775"/>
          </a:xfrm>
        </p:grpSpPr>
        <p:sp>
          <p:nvSpPr>
            <p:cNvPr id="31" name="Rectangle 2"/>
            <p:cNvSpPr>
              <a:spLocks noChangeArrowheads="1"/>
            </p:cNvSpPr>
            <p:nvPr/>
          </p:nvSpPr>
          <p:spPr bwMode="auto">
            <a:xfrm>
              <a:off x="6257925" y="1446213"/>
              <a:ext cx="449263" cy="38576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rgbClr val="00B050"/>
                  </a:solidFill>
                  <a:latin typeface="Calibri" pitchFamily="34" charset="0"/>
                </a:rPr>
                <a:t>n6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32" name="AutoShape 3"/>
            <p:cNvCxnSpPr>
              <a:cxnSpLocks noChangeShapeType="1"/>
            </p:cNvCxnSpPr>
            <p:nvPr/>
          </p:nvCxnSpPr>
          <p:spPr bwMode="auto">
            <a:xfrm flipH="1">
              <a:off x="6553200" y="1219200"/>
              <a:ext cx="350838" cy="227013"/>
            </a:xfrm>
            <a:prstGeom prst="straightConnector1">
              <a:avLst/>
            </a:prstGeom>
            <a:noFill/>
            <a:ln w="9525">
              <a:solidFill>
                <a:srgbClr val="FFC000"/>
              </a:solidFill>
              <a:round/>
              <a:headEnd/>
              <a:tailEnd type="triangle" w="med" len="lg"/>
            </a:ln>
          </p:spPr>
        </p:cxnSp>
      </p:grpSp>
      <p:sp>
        <p:nvSpPr>
          <p:cNvPr id="35" name="Text Box 199"/>
          <p:cNvSpPr txBox="1">
            <a:spLocks noChangeArrowheads="1"/>
          </p:cNvSpPr>
          <p:nvPr/>
        </p:nvSpPr>
        <p:spPr bwMode="auto">
          <a:xfrm>
            <a:off x="8344042" y="381000"/>
            <a:ext cx="952358" cy="4362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size = 6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191000" y="3276600"/>
            <a:ext cx="914400" cy="3048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>
            <a:off x="4191000" y="3276600"/>
            <a:ext cx="838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0" y="302359"/>
            <a:ext cx="4953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	</a:t>
            </a:r>
          </a:p>
          <a:p>
            <a:r>
              <a:rPr lang="en-US" sz="1400" dirty="0" smtClean="0">
                <a:solidFill>
                  <a:srgbClr val="FFC000"/>
                </a:solidFill>
              </a:rPr>
              <a:t>public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boolean</a:t>
            </a:r>
            <a:r>
              <a:rPr lang="en-US" sz="1400" dirty="0" smtClean="0"/>
              <a:t> repOk() {</a:t>
            </a:r>
          </a:p>
          <a:p>
            <a:r>
              <a:rPr lang="en-US" sz="1400" dirty="0" smtClean="0"/>
              <a:t>      </a:t>
            </a:r>
            <a:r>
              <a:rPr lang="en-US" sz="1400" dirty="0" smtClean="0">
                <a:solidFill>
                  <a:srgbClr val="00B0F0"/>
                </a:solidFill>
              </a:rPr>
              <a:t>boolean</a:t>
            </a:r>
            <a:r>
              <a:rPr lang="en-US" sz="1400" dirty="0" smtClean="0"/>
              <a:t> result = </a:t>
            </a:r>
            <a:r>
              <a:rPr lang="en-US" sz="1400" dirty="0" smtClean="0">
                <a:solidFill>
                  <a:srgbClr val="00B0F0"/>
                </a:solidFill>
              </a:rPr>
              <a:t>true</a:t>
            </a:r>
            <a:r>
              <a:rPr lang="en-US" sz="1400" dirty="0" smtClean="0"/>
              <a:t>;   </a:t>
            </a:r>
            <a:r>
              <a:rPr lang="en-US" sz="1400" dirty="0" smtClean="0">
                <a:solidFill>
                  <a:srgbClr val="00B050"/>
                </a:solidFill>
              </a:rPr>
              <a:t>// An empty tree == zero in size</a:t>
            </a:r>
          </a:p>
          <a:p>
            <a:r>
              <a:rPr lang="en-US" sz="1400" dirty="0" smtClean="0"/>
              <a:t>    </a:t>
            </a:r>
            <a:r>
              <a:rPr lang="en-US" sz="1400" dirty="0" smtClean="0">
                <a:solidFill>
                  <a:srgbClr val="FFC000"/>
                </a:solidFill>
              </a:rPr>
              <a:t> if </a:t>
            </a:r>
            <a:r>
              <a:rPr lang="en-US" sz="1400" dirty="0" smtClean="0"/>
              <a:t>(root</a:t>
            </a:r>
            <a:r>
              <a:rPr lang="en-US" sz="1400" dirty="0" smtClean="0">
                <a:solidFill>
                  <a:srgbClr val="C00000"/>
                </a:solidFill>
              </a:rPr>
              <a:t> == </a:t>
            </a:r>
            <a:r>
              <a:rPr lang="en-US" sz="1400" dirty="0" smtClean="0">
                <a:solidFill>
                  <a:srgbClr val="00B0F0"/>
                </a:solidFill>
              </a:rPr>
              <a:t>null</a:t>
            </a:r>
            <a:r>
              <a:rPr lang="en-US" sz="1400" dirty="0" smtClean="0"/>
              <a:t>){</a:t>
            </a:r>
          </a:p>
          <a:p>
            <a:r>
              <a:rPr lang="en-US" sz="1400" dirty="0" smtClean="0"/>
              <a:t>        </a:t>
            </a:r>
            <a:r>
              <a:rPr lang="en-US" sz="1400" dirty="0" smtClean="0">
                <a:solidFill>
                  <a:srgbClr val="FFC000"/>
                </a:solidFill>
              </a:rPr>
              <a:t> if </a:t>
            </a:r>
            <a:r>
              <a:rPr lang="en-US" sz="1400" dirty="0" smtClean="0"/>
              <a:t>(size  </a:t>
            </a:r>
            <a:r>
              <a:rPr lang="en-US" sz="1400" dirty="0" smtClean="0">
                <a:solidFill>
                  <a:srgbClr val="C00000"/>
                </a:solidFill>
              </a:rPr>
              <a:t>!=</a:t>
            </a:r>
            <a:r>
              <a:rPr lang="en-US" sz="1400" dirty="0" smtClean="0"/>
              <a:t> 0)</a:t>
            </a:r>
          </a:p>
          <a:p>
            <a:r>
              <a:rPr lang="en-US" sz="1400" dirty="0" smtClean="0"/>
              <a:t>              result </a:t>
            </a:r>
            <a:r>
              <a:rPr lang="en-US" sz="1400" dirty="0" smtClean="0">
                <a:solidFill>
                  <a:srgbClr val="C00000"/>
                </a:solidFill>
              </a:rPr>
              <a:t>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        </a:t>
            </a:r>
            <a:r>
              <a:rPr lang="en-US" sz="1400" dirty="0" smtClean="0">
                <a:solidFill>
                  <a:srgbClr val="FFC000"/>
                </a:solidFill>
              </a:rPr>
              <a:t>return</a:t>
            </a:r>
            <a:r>
              <a:rPr lang="en-US" sz="1400" dirty="0" smtClean="0"/>
              <a:t> result;</a:t>
            </a:r>
          </a:p>
          <a:p>
            <a:r>
              <a:rPr lang="en-US" sz="1400" dirty="0" smtClean="0"/>
              <a:t>     }</a:t>
            </a:r>
          </a:p>
          <a:p>
            <a:r>
              <a:rPr lang="en-US" sz="1400" dirty="0" smtClean="0"/>
              <a:t>     </a:t>
            </a:r>
            <a:r>
              <a:rPr lang="en-US" sz="1400" dirty="0" smtClean="0">
                <a:solidFill>
                  <a:srgbClr val="00B050"/>
                </a:solidFill>
              </a:rPr>
              <a:t>// … </a:t>
            </a:r>
            <a:r>
              <a:rPr lang="en-US" sz="1400" dirty="0" smtClean="0"/>
              <a:t>	</a:t>
            </a:r>
          </a:p>
          <a:p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C000"/>
                </a:solidFill>
              </a:rPr>
              <a:t>     while </a:t>
            </a:r>
            <a:r>
              <a:rPr lang="en-US" sz="1400" dirty="0" smtClean="0"/>
              <a:t>(</a:t>
            </a:r>
            <a:r>
              <a:rPr lang="en-US" sz="1400" dirty="0" smtClean="0">
                <a:solidFill>
                  <a:srgbClr val="C00000"/>
                </a:solidFill>
              </a:rPr>
              <a:t>!</a:t>
            </a:r>
            <a:r>
              <a:rPr lang="en-US" sz="1400" dirty="0" err="1" smtClean="0"/>
              <a:t>workList.isEmpty</a:t>
            </a:r>
            <a:r>
              <a:rPr lang="en-US" sz="1400" dirty="0" smtClean="0"/>
              <a:t>()) {</a:t>
            </a:r>
          </a:p>
          <a:p>
            <a:r>
              <a:rPr lang="en-US" sz="1400" dirty="0" smtClean="0"/>
              <a:t>           Node current </a:t>
            </a:r>
            <a:r>
              <a:rPr lang="en-US" sz="1400" dirty="0" smtClean="0">
                <a:solidFill>
                  <a:srgbClr val="C00000"/>
                </a:solidFill>
              </a:rPr>
              <a:t>=</a:t>
            </a:r>
            <a:r>
              <a:rPr lang="en-US" sz="1400" dirty="0" smtClean="0"/>
              <a:t> </a:t>
            </a:r>
            <a:r>
              <a:rPr lang="en-US" sz="1400" dirty="0" err="1" smtClean="0"/>
              <a:t>workList.removeFirst</a:t>
            </a:r>
            <a:r>
              <a:rPr lang="en-US" sz="1400" dirty="0" smtClean="0"/>
              <a:t>();</a:t>
            </a:r>
          </a:p>
          <a:p>
            <a:r>
              <a:rPr lang="en-US" sz="1400" dirty="0" smtClean="0"/>
              <a:t>           </a:t>
            </a:r>
            <a:r>
              <a:rPr lang="en-US" sz="1400" dirty="0" smtClean="0">
                <a:solidFill>
                  <a:srgbClr val="FFC000"/>
                </a:solidFill>
              </a:rPr>
              <a:t>if 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current.left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C00000"/>
                </a:solidFill>
              </a:rPr>
              <a:t>!=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null</a:t>
            </a:r>
            <a:r>
              <a:rPr lang="en-US" sz="1400" dirty="0" smtClean="0"/>
              <a:t>) {      </a:t>
            </a:r>
            <a:r>
              <a:rPr lang="en-US" sz="1400" dirty="0" smtClean="0">
                <a:solidFill>
                  <a:srgbClr val="00B050"/>
                </a:solidFill>
              </a:rPr>
              <a:t>// no cycles along left</a:t>
            </a:r>
          </a:p>
          <a:p>
            <a:r>
              <a:rPr lang="en-US" sz="1400" dirty="0" smtClean="0"/>
              <a:t>                </a:t>
            </a:r>
            <a:r>
              <a:rPr lang="en-US" sz="1400" dirty="0" smtClean="0">
                <a:solidFill>
                  <a:srgbClr val="FFC000"/>
                </a:solidFill>
              </a:rPr>
              <a:t> if </a:t>
            </a:r>
            <a:r>
              <a:rPr lang="en-US" sz="1400" dirty="0" smtClean="0"/>
              <a:t>(</a:t>
            </a:r>
            <a:r>
              <a:rPr lang="en-US" sz="1400" dirty="0" smtClean="0">
                <a:solidFill>
                  <a:srgbClr val="C00000"/>
                </a:solidFill>
              </a:rPr>
              <a:t>!</a:t>
            </a:r>
            <a:r>
              <a:rPr lang="en-US" sz="1400" dirty="0" err="1" smtClean="0"/>
              <a:t>visited.add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current.left</a:t>
            </a:r>
            <a:r>
              <a:rPr lang="en-US" sz="1400" dirty="0" smtClean="0"/>
              <a:t>)) {</a:t>
            </a:r>
          </a:p>
          <a:p>
            <a:r>
              <a:rPr lang="en-US" sz="1400" dirty="0" smtClean="0"/>
              <a:t>                       result</a:t>
            </a:r>
            <a:r>
              <a:rPr lang="en-US" sz="1400" dirty="0" smtClean="0">
                <a:solidFill>
                  <a:srgbClr val="C00000"/>
                </a:solidFill>
              </a:rPr>
              <a:t> = 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                } </a:t>
            </a:r>
            <a:r>
              <a:rPr lang="en-US" sz="1400" dirty="0" smtClean="0">
                <a:solidFill>
                  <a:srgbClr val="FFC000"/>
                </a:solidFill>
              </a:rPr>
              <a:t>else</a:t>
            </a:r>
          </a:p>
          <a:p>
            <a:r>
              <a:rPr lang="en-US" sz="1400" dirty="0" smtClean="0"/>
              <a:t>                       </a:t>
            </a:r>
            <a:r>
              <a:rPr lang="en-US" sz="1400" dirty="0" err="1" smtClean="0"/>
              <a:t>workList.add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current.left</a:t>
            </a:r>
            <a:r>
              <a:rPr lang="en-US" sz="1400" dirty="0" smtClean="0"/>
              <a:t>);</a:t>
            </a:r>
          </a:p>
          <a:p>
            <a:r>
              <a:rPr lang="en-US" sz="1400" dirty="0" smtClean="0"/>
              <a:t>           }  	</a:t>
            </a:r>
          </a:p>
          <a:p>
            <a:r>
              <a:rPr lang="en-US" sz="1400" dirty="0" smtClean="0"/>
              <a:t>           </a:t>
            </a:r>
            <a:r>
              <a:rPr lang="en-US" sz="1400" dirty="0" smtClean="0">
                <a:solidFill>
                  <a:srgbClr val="FFC000"/>
                </a:solidFill>
              </a:rPr>
              <a:t> if 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current.right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C00000"/>
                </a:solidFill>
              </a:rPr>
              <a:t>!=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null</a:t>
            </a:r>
            <a:r>
              <a:rPr lang="en-US" sz="1400" dirty="0" smtClean="0"/>
              <a:t>) {  </a:t>
            </a:r>
            <a:r>
              <a:rPr lang="en-US" sz="1400" dirty="0" smtClean="0">
                <a:solidFill>
                  <a:srgbClr val="00B050"/>
                </a:solidFill>
              </a:rPr>
              <a:t>// no cycles along right</a:t>
            </a:r>
          </a:p>
          <a:p>
            <a:r>
              <a:rPr lang="en-US" sz="1400" dirty="0" smtClean="0"/>
              <a:t>                   </a:t>
            </a:r>
            <a:r>
              <a:rPr lang="en-US" sz="1400" dirty="0" smtClean="0">
                <a:solidFill>
                  <a:srgbClr val="FFC000"/>
                </a:solidFill>
              </a:rPr>
              <a:t>if</a:t>
            </a:r>
            <a:r>
              <a:rPr lang="en-US" sz="1400" dirty="0" smtClean="0"/>
              <a:t> (</a:t>
            </a:r>
            <a:r>
              <a:rPr lang="en-US" sz="1400" dirty="0" smtClean="0">
                <a:solidFill>
                  <a:srgbClr val="C00000"/>
                </a:solidFill>
              </a:rPr>
              <a:t>!</a:t>
            </a:r>
            <a:r>
              <a:rPr lang="en-US" sz="1400" dirty="0" err="1" smtClean="0"/>
              <a:t>visited.add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current.right</a:t>
            </a:r>
            <a:r>
              <a:rPr lang="en-US" sz="1400" dirty="0" smtClean="0"/>
              <a:t>)) {</a:t>
            </a:r>
          </a:p>
          <a:p>
            <a:r>
              <a:rPr lang="en-US" sz="1400" dirty="0" smtClean="0"/>
              <a:t>                         result</a:t>
            </a:r>
            <a:r>
              <a:rPr lang="en-US" sz="1400" dirty="0" smtClean="0">
                <a:solidFill>
                  <a:srgbClr val="C00000"/>
                </a:solidFill>
              </a:rPr>
              <a:t> = 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                 } </a:t>
            </a:r>
            <a:r>
              <a:rPr lang="en-US" sz="1400" dirty="0" smtClean="0">
                <a:solidFill>
                  <a:srgbClr val="FFC000"/>
                </a:solidFill>
              </a:rPr>
              <a:t>else</a:t>
            </a:r>
          </a:p>
          <a:p>
            <a:r>
              <a:rPr lang="en-US" sz="1400" dirty="0" smtClean="0"/>
              <a:t>                          </a:t>
            </a:r>
            <a:r>
              <a:rPr lang="en-US" sz="1400" dirty="0" err="1" smtClean="0"/>
              <a:t>workList.add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current.right</a:t>
            </a:r>
            <a:r>
              <a:rPr lang="en-US" sz="1400" dirty="0" smtClean="0"/>
              <a:t>);</a:t>
            </a:r>
          </a:p>
          <a:p>
            <a:r>
              <a:rPr lang="en-US" sz="1400" dirty="0" smtClean="0"/>
              <a:t>            }</a:t>
            </a:r>
          </a:p>
          <a:p>
            <a:r>
              <a:rPr lang="en-US" sz="1400" dirty="0" smtClean="0"/>
              <a:t>      }</a:t>
            </a:r>
          </a:p>
          <a:p>
            <a:r>
              <a:rPr lang="en-US" sz="1400" dirty="0" smtClean="0">
                <a:solidFill>
                  <a:srgbClr val="FFC000"/>
                </a:solidFill>
              </a:rPr>
              <a:t>         if </a:t>
            </a:r>
            <a:r>
              <a:rPr lang="en-US" sz="1400" dirty="0" smtClean="0"/>
              <a:t>(</a:t>
            </a:r>
            <a:r>
              <a:rPr lang="en-US" sz="1400" dirty="0" err="1" smtClean="0"/>
              <a:t>visited.size</a:t>
            </a:r>
            <a:r>
              <a:rPr lang="en-US" sz="1400" dirty="0" smtClean="0"/>
              <a:t>() </a:t>
            </a:r>
            <a:r>
              <a:rPr lang="en-US" sz="1400" dirty="0" smtClean="0">
                <a:solidFill>
                  <a:srgbClr val="C00000"/>
                </a:solidFill>
              </a:rPr>
              <a:t>!=</a:t>
            </a:r>
            <a:r>
              <a:rPr lang="en-US" sz="1400" dirty="0" smtClean="0"/>
              <a:t> size) </a:t>
            </a:r>
            <a:r>
              <a:rPr lang="en-US" sz="1400" dirty="0" smtClean="0">
                <a:solidFill>
                  <a:srgbClr val="00B050"/>
                </a:solidFill>
              </a:rPr>
              <a:t> // size == #visited nodes</a:t>
            </a:r>
            <a:endParaRPr lang="en-US" sz="1400" dirty="0" smtClean="0"/>
          </a:p>
          <a:p>
            <a:r>
              <a:rPr lang="en-US" sz="1400" dirty="0" smtClean="0"/>
              <a:t>             result </a:t>
            </a:r>
            <a:r>
              <a:rPr lang="en-US" sz="1400" dirty="0" smtClean="0">
                <a:solidFill>
                  <a:srgbClr val="C00000"/>
                </a:solidFill>
              </a:rPr>
              <a:t>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endParaRPr lang="en-US" sz="1400" dirty="0" smtClean="0"/>
          </a:p>
          <a:p>
            <a:r>
              <a:rPr lang="en-US" sz="1400" dirty="0" smtClean="0"/>
              <a:t>       </a:t>
            </a:r>
            <a:r>
              <a:rPr lang="en-US" sz="1400" dirty="0" smtClean="0">
                <a:solidFill>
                  <a:srgbClr val="FFC000"/>
                </a:solidFill>
              </a:rPr>
              <a:t>return</a:t>
            </a:r>
            <a:r>
              <a:rPr lang="en-US" sz="1400" dirty="0" smtClean="0"/>
              <a:t> result;</a:t>
            </a:r>
          </a:p>
          <a:p>
            <a:r>
              <a:rPr lang="en-US" sz="1400" dirty="0" smtClean="0"/>
              <a:t>     }</a:t>
            </a:r>
          </a:p>
          <a:p>
            <a:r>
              <a:rPr lang="en-US" sz="1400" dirty="0" smtClean="0"/>
              <a:t>}</a:t>
            </a:r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5" grpId="0" animBg="1"/>
      <p:bldP spid="3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-152400"/>
            <a:ext cx="647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>Binary Tree: return late - Juzi</a:t>
            </a:r>
            <a:endParaRPr lang="en-US" sz="3200" b="1" dirty="0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52400"/>
            <a:ext cx="4953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	</a:t>
            </a:r>
          </a:p>
          <a:p>
            <a:r>
              <a:rPr lang="en-US" sz="1400" dirty="0" smtClean="0">
                <a:solidFill>
                  <a:srgbClr val="FFC000"/>
                </a:solidFill>
              </a:rPr>
              <a:t>public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boolean</a:t>
            </a:r>
            <a:r>
              <a:rPr lang="en-US" sz="1400" dirty="0" smtClean="0"/>
              <a:t> repOk() {</a:t>
            </a:r>
          </a:p>
          <a:p>
            <a:r>
              <a:rPr lang="en-US" sz="1400" dirty="0" smtClean="0"/>
              <a:t>      </a:t>
            </a:r>
            <a:r>
              <a:rPr lang="en-US" sz="1400" dirty="0" smtClean="0">
                <a:solidFill>
                  <a:srgbClr val="00B0F0"/>
                </a:solidFill>
              </a:rPr>
              <a:t>boolean</a:t>
            </a:r>
            <a:r>
              <a:rPr lang="en-US" sz="1400" dirty="0" smtClean="0"/>
              <a:t> result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true</a:t>
            </a:r>
            <a:r>
              <a:rPr lang="en-US" sz="1400" dirty="0" smtClean="0"/>
              <a:t>;   </a:t>
            </a:r>
            <a:r>
              <a:rPr lang="en-US" sz="1400" dirty="0" smtClean="0">
                <a:solidFill>
                  <a:srgbClr val="00B050"/>
                </a:solidFill>
              </a:rPr>
              <a:t>// An empty tree == zero in size</a:t>
            </a:r>
          </a:p>
          <a:p>
            <a:r>
              <a:rPr lang="en-US" sz="1400" dirty="0" smtClean="0"/>
              <a:t>    </a:t>
            </a:r>
            <a:r>
              <a:rPr lang="en-US" sz="1400" dirty="0" smtClean="0">
                <a:solidFill>
                  <a:srgbClr val="FFC000"/>
                </a:solidFill>
              </a:rPr>
              <a:t> if </a:t>
            </a:r>
            <a:r>
              <a:rPr lang="en-US" sz="1400" dirty="0" smtClean="0"/>
              <a:t>(root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==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null</a:t>
            </a:r>
            <a:r>
              <a:rPr lang="en-US" sz="1400" dirty="0" smtClean="0"/>
              <a:t>){</a:t>
            </a:r>
          </a:p>
          <a:p>
            <a:r>
              <a:rPr lang="en-US" sz="1400" dirty="0" smtClean="0"/>
              <a:t>        </a:t>
            </a:r>
            <a:r>
              <a:rPr lang="en-US" sz="1400" dirty="0" smtClean="0">
                <a:solidFill>
                  <a:srgbClr val="FFC000"/>
                </a:solidFill>
              </a:rPr>
              <a:t> if </a:t>
            </a:r>
            <a:r>
              <a:rPr lang="en-US" sz="1400" dirty="0" smtClean="0"/>
              <a:t>(size  </a:t>
            </a:r>
            <a:r>
              <a:rPr lang="en-US" sz="1400" dirty="0" smtClean="0">
                <a:solidFill>
                  <a:srgbClr val="FF0000"/>
                </a:solidFill>
              </a:rPr>
              <a:t>!=</a:t>
            </a:r>
            <a:r>
              <a:rPr lang="en-US" sz="1400" dirty="0" smtClean="0"/>
              <a:t> 0)</a:t>
            </a:r>
          </a:p>
          <a:p>
            <a:r>
              <a:rPr lang="en-US" sz="1400" dirty="0" smtClean="0"/>
              <a:t>              result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        </a:t>
            </a:r>
            <a:r>
              <a:rPr lang="en-US" sz="1400" dirty="0" smtClean="0">
                <a:solidFill>
                  <a:srgbClr val="FFC000"/>
                </a:solidFill>
              </a:rPr>
              <a:t>return</a:t>
            </a:r>
            <a:r>
              <a:rPr lang="en-US" sz="1400" dirty="0" smtClean="0"/>
              <a:t> result;</a:t>
            </a:r>
          </a:p>
          <a:p>
            <a:r>
              <a:rPr lang="en-US" sz="1400" dirty="0" smtClean="0"/>
              <a:t>     }</a:t>
            </a:r>
          </a:p>
          <a:p>
            <a:r>
              <a:rPr lang="en-US" sz="1400" dirty="0" smtClean="0"/>
              <a:t>     </a:t>
            </a:r>
            <a:r>
              <a:rPr lang="en-US" sz="1400" dirty="0" smtClean="0">
                <a:solidFill>
                  <a:srgbClr val="00B050"/>
                </a:solidFill>
              </a:rPr>
              <a:t>// … </a:t>
            </a:r>
            <a:r>
              <a:rPr lang="en-US" sz="1400" dirty="0" smtClean="0"/>
              <a:t>	</a:t>
            </a:r>
          </a:p>
          <a:p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C000"/>
                </a:solidFill>
              </a:rPr>
              <a:t>     while </a:t>
            </a:r>
            <a:r>
              <a:rPr lang="en-US" sz="1400" dirty="0" smtClean="0"/>
              <a:t>(</a:t>
            </a:r>
            <a:r>
              <a:rPr lang="en-US" sz="1400" dirty="0" smtClean="0">
                <a:solidFill>
                  <a:srgbClr val="FF0000"/>
                </a:solidFill>
              </a:rPr>
              <a:t>!</a:t>
            </a:r>
            <a:r>
              <a:rPr lang="en-US" sz="1400" dirty="0" err="1" smtClean="0"/>
              <a:t>workList.isEmpty</a:t>
            </a:r>
            <a:r>
              <a:rPr lang="en-US" sz="1400" dirty="0" smtClean="0"/>
              <a:t>()) {</a:t>
            </a:r>
          </a:p>
          <a:p>
            <a:r>
              <a:rPr lang="en-US" sz="1400" dirty="0" smtClean="0"/>
              <a:t>           Node current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/>
              <a:t> </a:t>
            </a:r>
            <a:r>
              <a:rPr lang="en-US" sz="1400" dirty="0" err="1" smtClean="0"/>
              <a:t>workList.removeFirst</a:t>
            </a:r>
            <a:r>
              <a:rPr lang="en-US" sz="1400" dirty="0" smtClean="0"/>
              <a:t>();</a:t>
            </a:r>
          </a:p>
          <a:p>
            <a:r>
              <a:rPr lang="en-US" sz="1400" dirty="0" smtClean="0"/>
              <a:t>           </a:t>
            </a:r>
            <a:r>
              <a:rPr lang="en-US" sz="1400" dirty="0" smtClean="0">
                <a:solidFill>
                  <a:srgbClr val="FFC000"/>
                </a:solidFill>
              </a:rPr>
              <a:t>if 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current.left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!=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null</a:t>
            </a:r>
            <a:r>
              <a:rPr lang="en-US" sz="1400" dirty="0" smtClean="0"/>
              <a:t>) {      </a:t>
            </a:r>
            <a:r>
              <a:rPr lang="en-US" sz="1400" dirty="0" smtClean="0">
                <a:solidFill>
                  <a:srgbClr val="00B050"/>
                </a:solidFill>
              </a:rPr>
              <a:t>// no cycles along left</a:t>
            </a:r>
          </a:p>
          <a:p>
            <a:r>
              <a:rPr lang="en-US" sz="1400" dirty="0" smtClean="0"/>
              <a:t>                </a:t>
            </a:r>
            <a:r>
              <a:rPr lang="en-US" sz="1400" dirty="0" smtClean="0">
                <a:solidFill>
                  <a:srgbClr val="FFC000"/>
                </a:solidFill>
              </a:rPr>
              <a:t> if </a:t>
            </a:r>
            <a:r>
              <a:rPr lang="en-US" sz="1400" dirty="0" smtClean="0"/>
              <a:t>(</a:t>
            </a:r>
            <a:r>
              <a:rPr lang="en-US" sz="1400" dirty="0" smtClean="0">
                <a:solidFill>
                  <a:srgbClr val="FF0000"/>
                </a:solidFill>
              </a:rPr>
              <a:t>!</a:t>
            </a:r>
            <a:r>
              <a:rPr lang="en-US" sz="1400" dirty="0" err="1" smtClean="0"/>
              <a:t>visited.add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current.left</a:t>
            </a:r>
            <a:r>
              <a:rPr lang="en-US" sz="1400" dirty="0" smtClean="0"/>
              <a:t>)) {</a:t>
            </a:r>
          </a:p>
          <a:p>
            <a:r>
              <a:rPr lang="en-US" sz="1400" dirty="0" smtClean="0"/>
              <a:t>                       result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>
                <a:solidFill>
                  <a:srgbClr val="C00000"/>
                </a:solidFill>
              </a:rPr>
              <a:t> 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                } </a:t>
            </a:r>
            <a:r>
              <a:rPr lang="en-US" sz="1400" dirty="0" smtClean="0">
                <a:solidFill>
                  <a:srgbClr val="FFC000"/>
                </a:solidFill>
              </a:rPr>
              <a:t>else</a:t>
            </a:r>
          </a:p>
          <a:p>
            <a:r>
              <a:rPr lang="en-US" sz="1400" dirty="0" smtClean="0"/>
              <a:t>                       </a:t>
            </a:r>
            <a:r>
              <a:rPr lang="en-US" sz="1400" dirty="0" err="1" smtClean="0"/>
              <a:t>workList.add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current.left</a:t>
            </a:r>
            <a:r>
              <a:rPr lang="en-US" sz="1400" dirty="0" smtClean="0"/>
              <a:t>);</a:t>
            </a:r>
          </a:p>
          <a:p>
            <a:r>
              <a:rPr lang="en-US" sz="1400" dirty="0" smtClean="0"/>
              <a:t>           }  	</a:t>
            </a:r>
          </a:p>
          <a:p>
            <a:r>
              <a:rPr lang="en-US" sz="1400" dirty="0" smtClean="0"/>
              <a:t>           </a:t>
            </a:r>
            <a:r>
              <a:rPr lang="en-US" sz="1400" dirty="0" smtClean="0">
                <a:solidFill>
                  <a:srgbClr val="FFC000"/>
                </a:solidFill>
              </a:rPr>
              <a:t> if 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current.right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!=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null</a:t>
            </a:r>
            <a:r>
              <a:rPr lang="en-US" sz="1400" dirty="0" smtClean="0"/>
              <a:t>) {  </a:t>
            </a:r>
            <a:r>
              <a:rPr lang="en-US" sz="1400" dirty="0" smtClean="0">
                <a:solidFill>
                  <a:srgbClr val="00B050"/>
                </a:solidFill>
              </a:rPr>
              <a:t>// no cycles along right</a:t>
            </a:r>
          </a:p>
          <a:p>
            <a:r>
              <a:rPr lang="en-US" sz="1400" dirty="0" smtClean="0"/>
              <a:t>                   </a:t>
            </a:r>
            <a:r>
              <a:rPr lang="en-US" sz="1400" dirty="0" smtClean="0">
                <a:solidFill>
                  <a:srgbClr val="FFC000"/>
                </a:solidFill>
              </a:rPr>
              <a:t>if</a:t>
            </a:r>
            <a:r>
              <a:rPr lang="en-US" sz="1400" dirty="0" smtClean="0"/>
              <a:t> (</a:t>
            </a:r>
            <a:r>
              <a:rPr lang="en-US" sz="1400" dirty="0" smtClean="0">
                <a:solidFill>
                  <a:srgbClr val="FF0000"/>
                </a:solidFill>
              </a:rPr>
              <a:t>!</a:t>
            </a:r>
            <a:r>
              <a:rPr lang="en-US" sz="1400" dirty="0" err="1" smtClean="0"/>
              <a:t>visited.add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current.right</a:t>
            </a:r>
            <a:r>
              <a:rPr lang="en-US" sz="1400" dirty="0" smtClean="0"/>
              <a:t>)) {</a:t>
            </a:r>
          </a:p>
          <a:p>
            <a:r>
              <a:rPr lang="en-US" sz="1400" dirty="0" smtClean="0"/>
              <a:t>                         result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>
                <a:solidFill>
                  <a:srgbClr val="C00000"/>
                </a:solidFill>
              </a:rPr>
              <a:t> 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                 } </a:t>
            </a:r>
            <a:r>
              <a:rPr lang="en-US" sz="1400" dirty="0" smtClean="0">
                <a:solidFill>
                  <a:srgbClr val="FFC000"/>
                </a:solidFill>
              </a:rPr>
              <a:t>else</a:t>
            </a:r>
          </a:p>
          <a:p>
            <a:r>
              <a:rPr lang="en-US" sz="1400" dirty="0" smtClean="0"/>
              <a:t>                          </a:t>
            </a:r>
            <a:r>
              <a:rPr lang="en-US" sz="1400" dirty="0" err="1" smtClean="0"/>
              <a:t>workList.add</a:t>
            </a:r>
            <a:r>
              <a:rPr lang="en-US" sz="1400" dirty="0" smtClean="0"/>
              <a:t>(</a:t>
            </a:r>
            <a:r>
              <a:rPr lang="en-US" sz="1400" dirty="0" err="1" smtClean="0"/>
              <a:t>current.right</a:t>
            </a:r>
            <a:r>
              <a:rPr lang="en-US" sz="1400" dirty="0" smtClean="0"/>
              <a:t>);</a:t>
            </a:r>
          </a:p>
          <a:p>
            <a:r>
              <a:rPr lang="en-US" sz="1400" dirty="0" smtClean="0"/>
              <a:t>            }</a:t>
            </a:r>
          </a:p>
          <a:p>
            <a:r>
              <a:rPr lang="en-US" sz="1400" dirty="0" smtClean="0"/>
              <a:t>      }</a:t>
            </a:r>
          </a:p>
          <a:p>
            <a:r>
              <a:rPr lang="en-US" sz="1400" dirty="0" smtClean="0">
                <a:solidFill>
                  <a:srgbClr val="FFC000"/>
                </a:solidFill>
              </a:rPr>
              <a:t>         if </a:t>
            </a:r>
            <a:r>
              <a:rPr lang="en-US" sz="1400" dirty="0" smtClean="0"/>
              <a:t>(</a:t>
            </a:r>
            <a:r>
              <a:rPr lang="en-US" sz="1400" dirty="0" err="1" smtClean="0"/>
              <a:t>visited.size</a:t>
            </a:r>
            <a:r>
              <a:rPr lang="en-US" sz="1400" dirty="0" smtClean="0"/>
              <a:t>() </a:t>
            </a:r>
            <a:r>
              <a:rPr lang="en-US" sz="1400" dirty="0" smtClean="0">
                <a:solidFill>
                  <a:srgbClr val="FF0000"/>
                </a:solidFill>
              </a:rPr>
              <a:t>!=</a:t>
            </a:r>
            <a:r>
              <a:rPr lang="en-US" sz="1400" dirty="0" smtClean="0"/>
              <a:t> size) </a:t>
            </a:r>
            <a:r>
              <a:rPr lang="en-US" sz="1400" dirty="0" smtClean="0">
                <a:solidFill>
                  <a:srgbClr val="00B050"/>
                </a:solidFill>
              </a:rPr>
              <a:t> // size == #visited nodes</a:t>
            </a:r>
            <a:endParaRPr lang="en-US" sz="1400" dirty="0" smtClean="0"/>
          </a:p>
          <a:p>
            <a:r>
              <a:rPr lang="en-US" sz="1400" dirty="0" smtClean="0"/>
              <a:t>             result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00B0F0"/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endParaRPr lang="en-US" sz="1400" dirty="0" smtClean="0"/>
          </a:p>
          <a:p>
            <a:r>
              <a:rPr lang="en-US" sz="1400" dirty="0" smtClean="0"/>
              <a:t>       </a:t>
            </a:r>
            <a:r>
              <a:rPr lang="en-US" sz="1400" dirty="0" smtClean="0">
                <a:solidFill>
                  <a:srgbClr val="FFC000"/>
                </a:solidFill>
              </a:rPr>
              <a:t>return</a:t>
            </a:r>
            <a:r>
              <a:rPr lang="en-US" sz="1400" dirty="0" smtClean="0"/>
              <a:t> result;</a:t>
            </a:r>
          </a:p>
          <a:p>
            <a:r>
              <a:rPr lang="en-US" sz="1400" dirty="0" smtClean="0"/>
              <a:t>     }</a:t>
            </a:r>
          </a:p>
          <a:p>
            <a:r>
              <a:rPr lang="en-US" sz="1400" dirty="0" smtClean="0"/>
              <a:t>}</a:t>
            </a:r>
            <a:endParaRPr lang="en-US" sz="1400" dirty="0"/>
          </a:p>
        </p:txBody>
      </p:sp>
      <p:sp>
        <p:nvSpPr>
          <p:cNvPr id="2247" name="Text Box 199"/>
          <p:cNvSpPr txBox="1">
            <a:spLocks noChangeArrowheads="1"/>
          </p:cNvSpPr>
          <p:nvPr/>
        </p:nvSpPr>
        <p:spPr bwMode="auto">
          <a:xfrm>
            <a:off x="6221554" y="914400"/>
            <a:ext cx="952358" cy="4362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size = 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48" name="Arc 200"/>
          <p:cNvSpPr>
            <a:spLocks/>
          </p:cNvSpPr>
          <p:nvPr/>
        </p:nvSpPr>
        <p:spPr bwMode="auto">
          <a:xfrm rot="19687914" flipH="1" flipV="1">
            <a:off x="5334000" y="1515110"/>
            <a:ext cx="341807" cy="370205"/>
          </a:xfrm>
          <a:custGeom>
            <a:avLst/>
            <a:gdLst>
              <a:gd name="G0" fmla="+- 8731 0 0"/>
              <a:gd name="G1" fmla="+- 21600 0 0"/>
              <a:gd name="G2" fmla="+- 21600 0 0"/>
              <a:gd name="T0" fmla="*/ 2811 w 30331"/>
              <a:gd name="T1" fmla="*/ 827 h 43200"/>
              <a:gd name="T2" fmla="*/ 0 w 30331"/>
              <a:gd name="T3" fmla="*/ 41357 h 43200"/>
              <a:gd name="T4" fmla="*/ 8731 w 30331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331" h="43200" fill="none" extrusionOk="0">
                <a:moveTo>
                  <a:pt x="2811" y="827"/>
                </a:moveTo>
                <a:cubicBezTo>
                  <a:pt x="4736" y="278"/>
                  <a:pt x="6728" y="-1"/>
                  <a:pt x="8731" y="0"/>
                </a:cubicBezTo>
                <a:cubicBezTo>
                  <a:pt x="20660" y="0"/>
                  <a:pt x="30331" y="9670"/>
                  <a:pt x="30331" y="21600"/>
                </a:cubicBezTo>
                <a:cubicBezTo>
                  <a:pt x="30331" y="33529"/>
                  <a:pt x="20660" y="43200"/>
                  <a:pt x="8731" y="43200"/>
                </a:cubicBezTo>
                <a:cubicBezTo>
                  <a:pt x="5724" y="43200"/>
                  <a:pt x="2750" y="42572"/>
                  <a:pt x="0" y="41356"/>
                </a:cubicBezTo>
              </a:path>
              <a:path w="30331" h="43200" stroke="0" extrusionOk="0">
                <a:moveTo>
                  <a:pt x="2811" y="827"/>
                </a:moveTo>
                <a:cubicBezTo>
                  <a:pt x="4736" y="278"/>
                  <a:pt x="6728" y="-1"/>
                  <a:pt x="8731" y="0"/>
                </a:cubicBezTo>
                <a:cubicBezTo>
                  <a:pt x="20660" y="0"/>
                  <a:pt x="30331" y="9670"/>
                  <a:pt x="30331" y="21600"/>
                </a:cubicBezTo>
                <a:cubicBezTo>
                  <a:pt x="30331" y="33529"/>
                  <a:pt x="20660" y="43200"/>
                  <a:pt x="8731" y="43200"/>
                </a:cubicBezTo>
                <a:cubicBezTo>
                  <a:pt x="5724" y="43200"/>
                  <a:pt x="2750" y="42572"/>
                  <a:pt x="0" y="41356"/>
                </a:cubicBezTo>
                <a:lnTo>
                  <a:pt x="8731" y="21600"/>
                </a:lnTo>
                <a:close/>
              </a:path>
            </a:pathLst>
          </a:cu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49" name="Rectangle 201"/>
          <p:cNvSpPr>
            <a:spLocks noChangeArrowheads="1"/>
          </p:cNvSpPr>
          <p:nvPr/>
        </p:nvSpPr>
        <p:spPr bwMode="auto">
          <a:xfrm>
            <a:off x="5565895" y="1385570"/>
            <a:ext cx="449813" cy="3854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B050"/>
                </a:solidFill>
                <a:latin typeface="Calibri" pitchFamily="34" charset="0"/>
              </a:rPr>
              <a:t>n1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</p:txBody>
      </p:sp>
      <p:sp>
        <p:nvSpPr>
          <p:cNvPr id="2250" name="Rectangle 202"/>
          <p:cNvSpPr>
            <a:spLocks noChangeArrowheads="1"/>
          </p:cNvSpPr>
          <p:nvPr/>
        </p:nvSpPr>
        <p:spPr bwMode="auto">
          <a:xfrm>
            <a:off x="6015708" y="1999615"/>
            <a:ext cx="449177" cy="3854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B050"/>
                </a:solidFill>
                <a:latin typeface="Calibri" pitchFamily="34" charset="0"/>
              </a:rPr>
              <a:t>n2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</p:txBody>
      </p:sp>
      <p:sp>
        <p:nvSpPr>
          <p:cNvPr id="2251" name="Rectangle 203"/>
          <p:cNvSpPr>
            <a:spLocks noChangeArrowheads="1"/>
          </p:cNvSpPr>
          <p:nvPr/>
        </p:nvSpPr>
        <p:spPr bwMode="auto">
          <a:xfrm>
            <a:off x="5565895" y="2612390"/>
            <a:ext cx="449813" cy="3854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</a:rPr>
              <a:t>n3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2" name="Rectangle 204"/>
          <p:cNvSpPr>
            <a:spLocks noChangeArrowheads="1"/>
          </p:cNvSpPr>
          <p:nvPr/>
        </p:nvSpPr>
        <p:spPr bwMode="auto">
          <a:xfrm>
            <a:off x="6464885" y="2612390"/>
            <a:ext cx="449177" cy="3854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B050"/>
                </a:solidFill>
                <a:latin typeface="Calibri" pitchFamily="34" charset="0"/>
              </a:rPr>
              <a:t>n4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" name="Rectangle 205"/>
          <p:cNvSpPr>
            <a:spLocks noChangeArrowheads="1"/>
          </p:cNvSpPr>
          <p:nvPr/>
        </p:nvSpPr>
        <p:spPr bwMode="auto">
          <a:xfrm>
            <a:off x="6015708" y="3235325"/>
            <a:ext cx="449177" cy="38608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B050"/>
                </a:solidFill>
                <a:latin typeface="Calibri" pitchFamily="34" charset="0"/>
              </a:rPr>
              <a:t>n5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</a:endParaRPr>
          </a:p>
        </p:txBody>
      </p:sp>
      <p:cxnSp>
        <p:nvCxnSpPr>
          <p:cNvPr id="2254" name="AutoShape 206"/>
          <p:cNvCxnSpPr>
            <a:cxnSpLocks noChangeShapeType="1"/>
          </p:cNvCxnSpPr>
          <p:nvPr/>
        </p:nvCxnSpPr>
        <p:spPr bwMode="auto">
          <a:xfrm>
            <a:off x="5796519" y="1771015"/>
            <a:ext cx="317664" cy="227965"/>
          </a:xfrm>
          <a:prstGeom prst="straightConnector1">
            <a:avLst/>
          </a:prstGeom>
          <a:noFill/>
          <a:ln w="9525">
            <a:solidFill>
              <a:srgbClr val="FFC000"/>
            </a:solidFill>
            <a:prstDash val="dash"/>
            <a:round/>
            <a:headEnd/>
            <a:tailEnd type="triangle" w="med" len="lg"/>
          </a:ln>
        </p:spPr>
      </p:cxnSp>
      <p:cxnSp>
        <p:nvCxnSpPr>
          <p:cNvPr id="2255" name="AutoShape 207"/>
          <p:cNvCxnSpPr>
            <a:cxnSpLocks noChangeShapeType="1"/>
          </p:cNvCxnSpPr>
          <p:nvPr/>
        </p:nvCxnSpPr>
        <p:spPr bwMode="auto">
          <a:xfrm>
            <a:off x="6278734" y="2384425"/>
            <a:ext cx="317664" cy="227965"/>
          </a:xfrm>
          <a:prstGeom prst="straightConnector1">
            <a:avLst/>
          </a:prstGeom>
          <a:noFill/>
          <a:ln w="9525">
            <a:solidFill>
              <a:srgbClr val="FFC000"/>
            </a:solidFill>
            <a:prstDash val="dash"/>
            <a:round/>
            <a:headEnd/>
            <a:tailEnd type="triangle" w="med" len="lg"/>
          </a:ln>
        </p:spPr>
      </p:cxnSp>
      <p:cxnSp>
        <p:nvCxnSpPr>
          <p:cNvPr id="2256" name="AutoShape 208"/>
          <p:cNvCxnSpPr>
            <a:cxnSpLocks noChangeShapeType="1"/>
          </p:cNvCxnSpPr>
          <p:nvPr/>
        </p:nvCxnSpPr>
        <p:spPr bwMode="auto">
          <a:xfrm flipH="1">
            <a:off x="5861958" y="2384425"/>
            <a:ext cx="350701" cy="227965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cxnSp>
        <p:nvCxnSpPr>
          <p:cNvPr id="2257" name="AutoShape 209"/>
          <p:cNvCxnSpPr>
            <a:cxnSpLocks noChangeShapeType="1"/>
          </p:cNvCxnSpPr>
          <p:nvPr/>
        </p:nvCxnSpPr>
        <p:spPr bwMode="auto">
          <a:xfrm flipH="1">
            <a:off x="6278734" y="3007995"/>
            <a:ext cx="350701" cy="227330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cxnSp>
        <p:nvCxnSpPr>
          <p:cNvPr id="2258" name="AutoShape 210"/>
          <p:cNvCxnSpPr>
            <a:cxnSpLocks noChangeShapeType="1"/>
          </p:cNvCxnSpPr>
          <p:nvPr/>
        </p:nvCxnSpPr>
        <p:spPr bwMode="auto">
          <a:xfrm>
            <a:off x="5797155" y="914400"/>
            <a:ext cx="0" cy="471170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sp>
        <p:nvSpPr>
          <p:cNvPr id="151" name="TextBox 150"/>
          <p:cNvSpPr txBox="1"/>
          <p:nvPr/>
        </p:nvSpPr>
        <p:spPr>
          <a:xfrm>
            <a:off x="4038600" y="4114800"/>
            <a:ext cx="464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B0F0"/>
                </a:solidFill>
              </a:rPr>
              <a:t> Should be a tree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00B0F0"/>
                </a:solidFill>
              </a:rPr>
              <a:t> #nodes reachable from root  is stored in the size field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1" name="Text Box 199"/>
          <p:cNvSpPr txBox="1">
            <a:spLocks noChangeArrowheads="1"/>
          </p:cNvSpPr>
          <p:nvPr/>
        </p:nvSpPr>
        <p:spPr bwMode="auto">
          <a:xfrm>
            <a:off x="6210442" y="914400"/>
            <a:ext cx="952358" cy="43624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size = X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650" name="Arc 2"/>
          <p:cNvSpPr>
            <a:spLocks/>
          </p:cNvSpPr>
          <p:nvPr/>
        </p:nvSpPr>
        <p:spPr bwMode="auto">
          <a:xfrm rot="19241542" flipV="1">
            <a:off x="5883161" y="1693740"/>
            <a:ext cx="1323975" cy="2206625"/>
          </a:xfrm>
          <a:custGeom>
            <a:avLst/>
            <a:gdLst>
              <a:gd name="G0" fmla="+- 18639 0 0"/>
              <a:gd name="G1" fmla="+- 21600 0 0"/>
              <a:gd name="G2" fmla="+- 21600 0 0"/>
              <a:gd name="T0" fmla="*/ 0 w 40239"/>
              <a:gd name="T1" fmla="*/ 10685 h 39338"/>
              <a:gd name="T2" fmla="*/ 30965 w 40239"/>
              <a:gd name="T3" fmla="*/ 39338 h 39338"/>
              <a:gd name="T4" fmla="*/ 18639 w 40239"/>
              <a:gd name="T5" fmla="*/ 21600 h 39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0239" h="39338" fill="none" extrusionOk="0">
                <a:moveTo>
                  <a:pt x="-1" y="10684"/>
                </a:moveTo>
                <a:cubicBezTo>
                  <a:pt x="3875" y="4066"/>
                  <a:pt x="10969" y="-1"/>
                  <a:pt x="18639" y="0"/>
                </a:cubicBezTo>
                <a:cubicBezTo>
                  <a:pt x="30568" y="0"/>
                  <a:pt x="40239" y="9670"/>
                  <a:pt x="40239" y="21600"/>
                </a:cubicBezTo>
                <a:cubicBezTo>
                  <a:pt x="40239" y="28674"/>
                  <a:pt x="36774" y="35300"/>
                  <a:pt x="30964" y="39337"/>
                </a:cubicBezTo>
              </a:path>
              <a:path w="40239" h="39338" stroke="0" extrusionOk="0">
                <a:moveTo>
                  <a:pt x="-1" y="10684"/>
                </a:moveTo>
                <a:cubicBezTo>
                  <a:pt x="3875" y="4066"/>
                  <a:pt x="10969" y="-1"/>
                  <a:pt x="18639" y="0"/>
                </a:cubicBezTo>
                <a:cubicBezTo>
                  <a:pt x="30568" y="0"/>
                  <a:pt x="40239" y="9670"/>
                  <a:pt x="40239" y="21600"/>
                </a:cubicBezTo>
                <a:cubicBezTo>
                  <a:pt x="40239" y="28674"/>
                  <a:pt x="36774" y="35300"/>
                  <a:pt x="30964" y="39337"/>
                </a:cubicBezTo>
                <a:lnTo>
                  <a:pt x="18639" y="21600"/>
                </a:lnTo>
                <a:close/>
              </a:path>
            </a:pathLst>
          </a:custGeom>
          <a:noFill/>
          <a:ln w="9525">
            <a:solidFill>
              <a:srgbClr val="FFC000"/>
            </a:solidFill>
            <a:prstDash val="dash"/>
            <a:round/>
            <a:headEnd/>
            <a:tailEnd type="triangle" w="med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1" name="Arc 3"/>
          <p:cNvSpPr>
            <a:spLocks/>
          </p:cNvSpPr>
          <p:nvPr/>
        </p:nvSpPr>
        <p:spPr bwMode="auto">
          <a:xfrm rot="19241542" flipV="1">
            <a:off x="6018421" y="2251865"/>
            <a:ext cx="1371600" cy="1447800"/>
          </a:xfrm>
          <a:custGeom>
            <a:avLst/>
            <a:gdLst>
              <a:gd name="G0" fmla="+- 19493 0 0"/>
              <a:gd name="G1" fmla="+- 21600 0 0"/>
              <a:gd name="G2" fmla="+- 21600 0 0"/>
              <a:gd name="T0" fmla="*/ 0 w 41093"/>
              <a:gd name="T1" fmla="*/ 12296 h 39338"/>
              <a:gd name="T2" fmla="*/ 31819 w 41093"/>
              <a:gd name="T3" fmla="*/ 39338 h 39338"/>
              <a:gd name="T4" fmla="*/ 19493 w 41093"/>
              <a:gd name="T5" fmla="*/ 21600 h 39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1093" h="39338" fill="none" extrusionOk="0">
                <a:moveTo>
                  <a:pt x="-1" y="12295"/>
                </a:moveTo>
                <a:cubicBezTo>
                  <a:pt x="3585" y="4783"/>
                  <a:pt x="11168" y="-1"/>
                  <a:pt x="19493" y="0"/>
                </a:cubicBezTo>
                <a:cubicBezTo>
                  <a:pt x="31422" y="0"/>
                  <a:pt x="41093" y="9670"/>
                  <a:pt x="41093" y="21600"/>
                </a:cubicBezTo>
                <a:cubicBezTo>
                  <a:pt x="41093" y="28674"/>
                  <a:pt x="37628" y="35300"/>
                  <a:pt x="31818" y="39337"/>
                </a:cubicBezTo>
              </a:path>
              <a:path w="41093" h="39338" stroke="0" extrusionOk="0">
                <a:moveTo>
                  <a:pt x="-1" y="12295"/>
                </a:moveTo>
                <a:cubicBezTo>
                  <a:pt x="3585" y="4783"/>
                  <a:pt x="11168" y="-1"/>
                  <a:pt x="19493" y="0"/>
                </a:cubicBezTo>
                <a:cubicBezTo>
                  <a:pt x="31422" y="0"/>
                  <a:pt x="41093" y="9670"/>
                  <a:pt x="41093" y="21600"/>
                </a:cubicBezTo>
                <a:cubicBezTo>
                  <a:pt x="41093" y="28674"/>
                  <a:pt x="37628" y="35300"/>
                  <a:pt x="31818" y="39337"/>
                </a:cubicBezTo>
                <a:lnTo>
                  <a:pt x="19493" y="21600"/>
                </a:lnTo>
                <a:close/>
              </a:path>
            </a:pathLst>
          </a:custGeom>
          <a:noFill/>
          <a:ln w="9525">
            <a:solidFill>
              <a:srgbClr val="FFC000"/>
            </a:solidFill>
            <a:prstDash val="dash"/>
            <a:round/>
            <a:headEnd/>
            <a:tailEnd type="triangle" w="med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2" name="Arc 4"/>
          <p:cNvSpPr>
            <a:spLocks/>
          </p:cNvSpPr>
          <p:nvPr/>
        </p:nvSpPr>
        <p:spPr bwMode="auto">
          <a:xfrm rot="19241542" flipV="1">
            <a:off x="6050243" y="2687652"/>
            <a:ext cx="508000" cy="1239837"/>
          </a:xfrm>
          <a:custGeom>
            <a:avLst/>
            <a:gdLst>
              <a:gd name="G0" fmla="+- 18901 0 0"/>
              <a:gd name="G1" fmla="+- 21600 0 0"/>
              <a:gd name="G2" fmla="+- 21600 0 0"/>
              <a:gd name="T0" fmla="*/ 0 w 40501"/>
              <a:gd name="T1" fmla="*/ 11144 h 39338"/>
              <a:gd name="T2" fmla="*/ 31227 w 40501"/>
              <a:gd name="T3" fmla="*/ 39338 h 39338"/>
              <a:gd name="T4" fmla="*/ 18901 w 40501"/>
              <a:gd name="T5" fmla="*/ 21600 h 39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0501" h="39338" fill="none" extrusionOk="0">
                <a:moveTo>
                  <a:pt x="0" y="11144"/>
                </a:moveTo>
                <a:cubicBezTo>
                  <a:pt x="3804" y="4267"/>
                  <a:pt x="11042" y="-1"/>
                  <a:pt x="18901" y="0"/>
                </a:cubicBezTo>
                <a:cubicBezTo>
                  <a:pt x="30830" y="0"/>
                  <a:pt x="40501" y="9670"/>
                  <a:pt x="40501" y="21600"/>
                </a:cubicBezTo>
                <a:cubicBezTo>
                  <a:pt x="40501" y="28674"/>
                  <a:pt x="37036" y="35300"/>
                  <a:pt x="31226" y="39337"/>
                </a:cubicBezTo>
              </a:path>
              <a:path w="40501" h="39338" stroke="0" extrusionOk="0">
                <a:moveTo>
                  <a:pt x="0" y="11144"/>
                </a:moveTo>
                <a:cubicBezTo>
                  <a:pt x="3804" y="4267"/>
                  <a:pt x="11042" y="-1"/>
                  <a:pt x="18901" y="0"/>
                </a:cubicBezTo>
                <a:cubicBezTo>
                  <a:pt x="30830" y="0"/>
                  <a:pt x="40501" y="9670"/>
                  <a:pt x="40501" y="21600"/>
                </a:cubicBezTo>
                <a:cubicBezTo>
                  <a:pt x="40501" y="28674"/>
                  <a:pt x="37036" y="35300"/>
                  <a:pt x="31226" y="39337"/>
                </a:cubicBezTo>
                <a:lnTo>
                  <a:pt x="18901" y="21600"/>
                </a:lnTo>
                <a:close/>
              </a:path>
            </a:pathLst>
          </a:custGeom>
          <a:noFill/>
          <a:ln w="9525">
            <a:solidFill>
              <a:srgbClr val="FFC000"/>
            </a:solidFill>
            <a:prstDash val="dash"/>
            <a:round/>
            <a:headEnd/>
            <a:tailEnd type="triangle" w="med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" name="Group 32"/>
          <p:cNvGrpSpPr/>
          <p:nvPr/>
        </p:nvGrpSpPr>
        <p:grpSpPr>
          <a:xfrm>
            <a:off x="228600" y="609600"/>
            <a:ext cx="1905000" cy="5562600"/>
            <a:chOff x="228600" y="609600"/>
            <a:chExt cx="1905000" cy="5562600"/>
          </a:xfrm>
        </p:grpSpPr>
        <p:sp>
          <p:nvSpPr>
            <p:cNvPr id="26" name="Rectangle 25"/>
            <p:cNvSpPr/>
            <p:nvPr/>
          </p:nvSpPr>
          <p:spPr>
            <a:xfrm>
              <a:off x="228600" y="609600"/>
              <a:ext cx="1752600" cy="2286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09600" y="1295400"/>
              <a:ext cx="990600" cy="2286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90600" y="2971800"/>
              <a:ext cx="1066800" cy="2286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66800" y="4267200"/>
              <a:ext cx="1066800" cy="2286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33400" y="5562600"/>
              <a:ext cx="1066800" cy="2286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04800" y="5943600"/>
              <a:ext cx="1066800" cy="2286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2" name="Rectangle 41"/>
          <p:cNvSpPr/>
          <p:nvPr/>
        </p:nvSpPr>
        <p:spPr>
          <a:xfrm>
            <a:off x="381000" y="5257800"/>
            <a:ext cx="13716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457200" y="3810000"/>
            <a:ext cx="13716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ular Callout 43"/>
          <p:cNvSpPr/>
          <p:nvPr/>
        </p:nvSpPr>
        <p:spPr>
          <a:xfrm>
            <a:off x="7772400" y="1219200"/>
            <a:ext cx="1066800" cy="914400"/>
          </a:xfrm>
          <a:prstGeom prst="wedgeRectCallout">
            <a:avLst>
              <a:gd name="adj1" fmla="val -162973"/>
              <a:gd name="adj2" fmla="val -50330"/>
            </a:avLst>
          </a:prstGeom>
          <a:solidFill>
            <a:schemeClr val="accent1">
              <a:alpha val="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Last accessed field</a:t>
            </a:r>
            <a:endParaRPr lang="en-US" dirty="0"/>
          </a:p>
        </p:txBody>
      </p:sp>
      <p:sp>
        <p:nvSpPr>
          <p:cNvPr id="45" name="Rectangular Callout 44"/>
          <p:cNvSpPr/>
          <p:nvPr/>
        </p:nvSpPr>
        <p:spPr>
          <a:xfrm>
            <a:off x="7772400" y="2971800"/>
            <a:ext cx="1143000" cy="1066800"/>
          </a:xfrm>
          <a:prstGeom prst="wedgeRectCallout">
            <a:avLst>
              <a:gd name="adj1" fmla="val -166336"/>
              <a:gd name="adj2" fmla="val 18937"/>
            </a:avLst>
          </a:prstGeom>
          <a:solidFill>
            <a:schemeClr val="accent1">
              <a:alpha val="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Second to Last accessed field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7" grpId="0" animBg="1"/>
      <p:bldP spid="2247" grpId="1" animBg="1"/>
      <p:bldP spid="2247" grpId="2" animBg="1"/>
      <p:bldP spid="2247" grpId="3" animBg="1"/>
      <p:bldP spid="2247" grpId="4" animBg="1"/>
      <p:bldP spid="2248" grpId="0" animBg="1"/>
      <p:bldP spid="21" grpId="0" animBg="1"/>
      <p:bldP spid="21" grpId="1" animBg="1"/>
      <p:bldP spid="21" grpId="2" animBg="1"/>
      <p:bldP spid="21" grpId="3" animBg="1"/>
      <p:bldP spid="21" grpId="4" animBg="1"/>
      <p:bldP spid="27650" grpId="0" animBg="1"/>
      <p:bldP spid="27651" grpId="0" animBg="1"/>
      <p:bldP spid="27651" grpId="1" animBg="1"/>
      <p:bldP spid="27652" grpId="0" animBg="1"/>
      <p:bldP spid="27652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CSE10 032.jpg"/>
          <p:cNvPicPr>
            <a:picLocks noChangeAspect="1"/>
          </p:cNvPicPr>
          <p:nvPr/>
        </p:nvPicPr>
        <p:blipFill>
          <a:blip r:embed="rId2" cstate="print"/>
          <a:srcRect l="19283" t="3982" r="5380" b="5752"/>
          <a:stretch>
            <a:fillRect/>
          </a:stretch>
        </p:blipFill>
        <p:spPr>
          <a:xfrm>
            <a:off x="2819400" y="152400"/>
            <a:ext cx="3646394" cy="5903686"/>
          </a:xfrm>
          <a:prstGeom prst="rect">
            <a:avLst/>
          </a:prstGeom>
        </p:spPr>
      </p:pic>
      <p:sp>
        <p:nvSpPr>
          <p:cNvPr id="10" name="Rounded Rectangular Callout 9"/>
          <p:cNvSpPr/>
          <p:nvPr/>
        </p:nvSpPr>
        <p:spPr>
          <a:xfrm>
            <a:off x="6858000" y="2971800"/>
            <a:ext cx="1828800" cy="1143000"/>
          </a:xfrm>
          <a:prstGeom prst="wedgeRoundRectCallout">
            <a:avLst>
              <a:gd name="adj1" fmla="val -113426"/>
              <a:gd name="adj2" fmla="val -23426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Christoph</a:t>
            </a:r>
            <a:endParaRPr lang="en-US" sz="2800" dirty="0"/>
          </a:p>
        </p:txBody>
      </p:sp>
      <p:sp>
        <p:nvSpPr>
          <p:cNvPr id="11" name="Rounded Rectangular Callout 10"/>
          <p:cNvSpPr/>
          <p:nvPr/>
        </p:nvSpPr>
        <p:spPr>
          <a:xfrm>
            <a:off x="381000" y="1676400"/>
            <a:ext cx="1371600" cy="1066800"/>
          </a:xfrm>
          <a:prstGeom prst="wedgeRoundRectCallout">
            <a:avLst>
              <a:gd name="adj1" fmla="val 162706"/>
              <a:gd name="adj2" fmla="val 23347"/>
              <a:gd name="adj3" fmla="val 16667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Me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914400" y="6211669"/>
            <a:ext cx="6705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srgbClr val="00B050"/>
                </a:solidFill>
              </a:rPr>
              <a:t>Location: </a:t>
            </a:r>
            <a:r>
              <a:rPr lang="en-US" sz="2000" dirty="0" smtClean="0"/>
              <a:t>Waterfront, Cape Town, South Africa</a:t>
            </a:r>
          </a:p>
          <a:p>
            <a:pPr algn="ctr"/>
            <a:r>
              <a:rPr lang="en-US" sz="2000" dirty="0" smtClean="0">
                <a:solidFill>
                  <a:srgbClr val="00B050"/>
                </a:solidFill>
              </a:rPr>
              <a:t>Occasion: </a:t>
            </a:r>
            <a:r>
              <a:rPr lang="en-US" sz="2000" dirty="0" smtClean="0"/>
              <a:t>ICSE 2010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00B050"/>
                </a:solidFill>
              </a:rPr>
              <a:t>Why Data Structure Repair is </a:t>
            </a:r>
            <a:r>
              <a:rPr lang="en-US" sz="4000" b="1" dirty="0" smtClean="0">
                <a:solidFill>
                  <a:srgbClr val="00B050"/>
                </a:solidFill>
              </a:rPr>
              <a:t>important?</a:t>
            </a:r>
            <a:r>
              <a:rPr lang="en-US" b="1" dirty="0" smtClean="0">
                <a:solidFill>
                  <a:srgbClr val="00B050"/>
                </a:solidFill>
              </a:rPr>
              <a:t/>
            </a:r>
            <a:br>
              <a:rPr lang="en-US" b="1" dirty="0" smtClean="0">
                <a:solidFill>
                  <a:srgbClr val="00B05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software use some sort of data structure underneath</a:t>
            </a:r>
          </a:p>
          <a:p>
            <a:r>
              <a:rPr lang="en-US" dirty="0" smtClean="0"/>
              <a:t>Data structure corruption might result into software crash</a:t>
            </a:r>
          </a:p>
          <a:p>
            <a:r>
              <a:rPr lang="en-US" dirty="0" smtClean="0"/>
              <a:t>In real time systems user intervention might not be an option for corruption repair 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Dynamic Symbolic Data Structure Repair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Automatically repair corrupted data structures to prevent software crash</a:t>
            </a:r>
          </a:p>
          <a:p>
            <a:r>
              <a:rPr lang="en-US" dirty="0" smtClean="0"/>
              <a:t>Perform such repair actions effectively and in a time efficient manner. Cannot wait forever!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Dynamic Symbolic Data Structure Repair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00B050"/>
                </a:solidFill>
              </a:rPr>
              <a:t>Goal:</a:t>
            </a:r>
            <a:r>
              <a:rPr lang="en-US" b="1" dirty="0" smtClean="0">
                <a:solidFill>
                  <a:srgbClr val="00B050"/>
                </a:solidFill>
              </a:rPr>
              <a:t/>
            </a:r>
            <a:br>
              <a:rPr lang="en-US" b="1" dirty="0" smtClean="0">
                <a:solidFill>
                  <a:srgbClr val="00B050"/>
                </a:solidFill>
              </a:rPr>
            </a:b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685800"/>
            <a:ext cx="32766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public class </a:t>
            </a:r>
            <a:r>
              <a:rPr lang="en-US" dirty="0" smtClean="0"/>
              <a:t>LinkedList {</a:t>
            </a:r>
          </a:p>
          <a:p>
            <a:r>
              <a:rPr lang="en-US" dirty="0" smtClean="0"/>
              <a:t>   Node header;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   // ..</a:t>
            </a:r>
            <a:r>
              <a:rPr lang="en-US" dirty="0" smtClean="0"/>
              <a:t>	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  public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boolean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smtClean="0"/>
              <a:t>repOk() {</a:t>
            </a:r>
          </a:p>
          <a:p>
            <a:r>
              <a:rPr lang="en-US" dirty="0" smtClean="0"/>
              <a:t>     Node 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header;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C000"/>
                </a:solidFill>
              </a:rPr>
              <a:t>if </a:t>
            </a:r>
            <a:r>
              <a:rPr lang="en-US" dirty="0" smtClean="0"/>
              <a:t>(n</a:t>
            </a:r>
            <a:r>
              <a:rPr lang="en-US" dirty="0" smtClean="0">
                <a:solidFill>
                  <a:srgbClr val="FF0000"/>
                </a:solidFill>
              </a:rPr>
              <a:t> ==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null</a:t>
            </a:r>
            <a:r>
              <a:rPr lang="en-US" dirty="0" smtClean="0"/>
              <a:t>)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C000"/>
                </a:solidFill>
              </a:rPr>
              <a:t>  return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true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int</a:t>
            </a:r>
            <a:r>
              <a:rPr lang="en-US" dirty="0" smtClean="0"/>
              <a:t> length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/>
              <a:t>n.value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int</a:t>
            </a:r>
            <a:r>
              <a:rPr lang="en-US" dirty="0" smtClean="0"/>
              <a:t> count 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/>
              <a:t> 1;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C000"/>
                </a:solidFill>
              </a:rPr>
              <a:t>while </a:t>
            </a:r>
            <a:r>
              <a:rPr lang="en-US" dirty="0" smtClean="0"/>
              <a:t>(n.next</a:t>
            </a:r>
            <a:r>
              <a:rPr lang="en-US" dirty="0" smtClean="0">
                <a:solidFill>
                  <a:srgbClr val="FF0000"/>
                </a:solidFill>
              </a:rPr>
              <a:t> !=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null</a:t>
            </a:r>
            <a:r>
              <a:rPr lang="en-US" dirty="0" smtClean="0"/>
              <a:t>) {</a:t>
            </a:r>
          </a:p>
          <a:p>
            <a:r>
              <a:rPr lang="en-US" dirty="0" smtClean="0"/>
              <a:t>        count </a:t>
            </a:r>
            <a:r>
              <a:rPr lang="en-US" dirty="0" smtClean="0">
                <a:solidFill>
                  <a:srgbClr val="FF0000"/>
                </a:solidFill>
              </a:rPr>
              <a:t>+=</a:t>
            </a:r>
            <a:r>
              <a:rPr lang="en-US" dirty="0" smtClean="0"/>
              <a:t> 1;</a:t>
            </a:r>
          </a:p>
          <a:p>
            <a:r>
              <a:rPr lang="en-US" dirty="0" smtClean="0"/>
              <a:t>        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n.next;</a:t>
            </a:r>
          </a:p>
          <a:p>
            <a:r>
              <a:rPr lang="en-US" dirty="0" smtClean="0"/>
              <a:t>        </a:t>
            </a:r>
            <a:r>
              <a:rPr lang="en-US" dirty="0" smtClean="0">
                <a:solidFill>
                  <a:srgbClr val="FFC000"/>
                </a:solidFill>
              </a:rPr>
              <a:t>if </a:t>
            </a:r>
            <a:r>
              <a:rPr lang="en-US" dirty="0" smtClean="0"/>
              <a:t>(count 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r>
              <a:rPr lang="en-US" dirty="0" smtClean="0"/>
              <a:t> length)</a:t>
            </a:r>
          </a:p>
          <a:p>
            <a:r>
              <a:rPr lang="en-US" dirty="0" smtClean="0"/>
              <a:t>    </a:t>
            </a:r>
            <a:r>
              <a:rPr lang="en-US" dirty="0" smtClean="0">
                <a:solidFill>
                  <a:srgbClr val="FFC000"/>
                </a:solidFill>
              </a:rPr>
              <a:t>       return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false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}</a:t>
            </a:r>
          </a:p>
          <a:p>
            <a:r>
              <a:rPr lang="en-US" dirty="0" smtClean="0"/>
              <a:t>    </a:t>
            </a:r>
            <a:r>
              <a:rPr lang="en-US" dirty="0" smtClean="0">
                <a:solidFill>
                  <a:srgbClr val="FFC000"/>
                </a:solidFill>
              </a:rPr>
              <a:t>if </a:t>
            </a:r>
            <a:r>
              <a:rPr lang="en-US" dirty="0" smtClean="0"/>
              <a:t>(count </a:t>
            </a:r>
            <a:r>
              <a:rPr lang="en-US" dirty="0" smtClean="0">
                <a:solidFill>
                  <a:srgbClr val="FF0000"/>
                </a:solidFill>
              </a:rPr>
              <a:t>!=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length)</a:t>
            </a:r>
          </a:p>
          <a:p>
            <a:r>
              <a:rPr lang="en-US" dirty="0" smtClean="0"/>
              <a:t>        </a:t>
            </a:r>
            <a:r>
              <a:rPr lang="en-US" dirty="0" smtClean="0">
                <a:solidFill>
                  <a:srgbClr val="FFC000"/>
                </a:solidFill>
              </a:rPr>
              <a:t>return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false</a:t>
            </a:r>
            <a:r>
              <a:rPr lang="en-US" dirty="0" smtClean="0"/>
              <a:t>;</a:t>
            </a:r>
          </a:p>
          <a:p>
            <a:r>
              <a:rPr lang="en-US" dirty="0" smtClean="0"/>
              <a:t>	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C000"/>
                </a:solidFill>
              </a:rPr>
              <a:t>return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true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}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352800" y="762000"/>
            <a:ext cx="2743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public class </a:t>
            </a:r>
            <a:r>
              <a:rPr lang="en-US" dirty="0" smtClean="0"/>
              <a:t>Node {</a:t>
            </a:r>
          </a:p>
          <a:p>
            <a:r>
              <a:rPr lang="en-US" dirty="0" smtClean="0"/>
              <a:t>  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int </a:t>
            </a:r>
            <a:r>
              <a:rPr lang="en-US" dirty="0" smtClean="0"/>
              <a:t>value;</a:t>
            </a:r>
          </a:p>
          <a:p>
            <a:r>
              <a:rPr lang="en-US" dirty="0" smtClean="0"/>
              <a:t>    Node next;</a:t>
            </a:r>
          </a:p>
          <a:p>
            <a:r>
              <a:rPr lang="en-US" dirty="0" smtClean="0"/>
              <a:t>    </a:t>
            </a:r>
            <a:r>
              <a:rPr lang="en-US" dirty="0" smtClean="0">
                <a:solidFill>
                  <a:srgbClr val="00B050"/>
                </a:solidFill>
              </a:rPr>
              <a:t>// ..</a:t>
            </a:r>
          </a:p>
          <a:p>
            <a:r>
              <a:rPr lang="en-US" dirty="0" smtClean="0"/>
              <a:t>}</a:t>
            </a:r>
          </a:p>
        </p:txBody>
      </p:sp>
      <p:grpSp>
        <p:nvGrpSpPr>
          <p:cNvPr id="2173" name="Group 125"/>
          <p:cNvGrpSpPr>
            <a:grpSpLocks/>
          </p:cNvGrpSpPr>
          <p:nvPr/>
        </p:nvGrpSpPr>
        <p:grpSpPr bwMode="auto">
          <a:xfrm>
            <a:off x="3505200" y="3697069"/>
            <a:ext cx="633413" cy="361950"/>
            <a:chOff x="1228" y="1565"/>
            <a:chExt cx="998" cy="568"/>
          </a:xfrm>
          <a:solidFill>
            <a:schemeClr val="bg1"/>
          </a:solidFill>
        </p:grpSpPr>
        <p:sp>
          <p:nvSpPr>
            <p:cNvPr id="2174" name="Rectangle 126"/>
            <p:cNvSpPr>
              <a:spLocks noChangeArrowheads="1"/>
            </p:cNvSpPr>
            <p:nvPr/>
          </p:nvSpPr>
          <p:spPr bwMode="auto">
            <a:xfrm>
              <a:off x="1228" y="1565"/>
              <a:ext cx="998" cy="568"/>
            </a:xfrm>
            <a:prstGeom prst="rect">
              <a:avLst/>
            </a:prstGeom>
            <a:grpFill/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5" name="Text Box 127"/>
            <p:cNvSpPr txBox="1">
              <a:spLocks noChangeArrowheads="1"/>
            </p:cNvSpPr>
            <p:nvPr/>
          </p:nvSpPr>
          <p:spPr bwMode="auto">
            <a:xfrm>
              <a:off x="1228" y="1565"/>
              <a:ext cx="661" cy="568"/>
            </a:xfrm>
            <a:prstGeom prst="rect">
              <a:avLst/>
            </a:prstGeom>
            <a:grpFill/>
            <a:ln w="0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4</a:t>
              </a: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	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2190" name="Group 142"/>
          <p:cNvGrpSpPr>
            <a:grpSpLocks/>
          </p:cNvGrpSpPr>
          <p:nvPr/>
        </p:nvGrpSpPr>
        <p:grpSpPr bwMode="auto">
          <a:xfrm>
            <a:off x="4419600" y="3697069"/>
            <a:ext cx="633413" cy="361950"/>
            <a:chOff x="2693" y="1565"/>
            <a:chExt cx="998" cy="568"/>
          </a:xfrm>
          <a:solidFill>
            <a:schemeClr val="bg1"/>
          </a:solidFill>
        </p:grpSpPr>
        <p:sp>
          <p:nvSpPr>
            <p:cNvPr id="2191" name="Rectangle 143"/>
            <p:cNvSpPr>
              <a:spLocks noChangeArrowheads="1"/>
            </p:cNvSpPr>
            <p:nvPr/>
          </p:nvSpPr>
          <p:spPr bwMode="auto">
            <a:xfrm>
              <a:off x="2693" y="1565"/>
              <a:ext cx="998" cy="568"/>
            </a:xfrm>
            <a:prstGeom prst="rect">
              <a:avLst/>
            </a:prstGeom>
            <a:grpFill/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2192" name="AutoShape 144"/>
            <p:cNvCxnSpPr>
              <a:cxnSpLocks noChangeShapeType="1"/>
            </p:cNvCxnSpPr>
            <p:nvPr/>
          </p:nvCxnSpPr>
          <p:spPr bwMode="auto">
            <a:xfrm>
              <a:off x="3407" y="1565"/>
              <a:ext cx="0" cy="568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</p:grpSp>
      <p:cxnSp>
        <p:nvCxnSpPr>
          <p:cNvPr id="2193" name="AutoShape 145"/>
          <p:cNvCxnSpPr>
            <a:cxnSpLocks noChangeShapeType="1"/>
          </p:cNvCxnSpPr>
          <p:nvPr/>
        </p:nvCxnSpPr>
        <p:spPr bwMode="auto">
          <a:xfrm>
            <a:off x="4038600" y="3885981"/>
            <a:ext cx="377825" cy="0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grpSp>
        <p:nvGrpSpPr>
          <p:cNvPr id="2194" name="Group 146"/>
          <p:cNvGrpSpPr>
            <a:grpSpLocks/>
          </p:cNvGrpSpPr>
          <p:nvPr/>
        </p:nvGrpSpPr>
        <p:grpSpPr bwMode="auto">
          <a:xfrm>
            <a:off x="5349875" y="3716119"/>
            <a:ext cx="633413" cy="361950"/>
            <a:chOff x="2693" y="1565"/>
            <a:chExt cx="998" cy="568"/>
          </a:xfrm>
          <a:solidFill>
            <a:schemeClr val="bg1"/>
          </a:solidFill>
        </p:grpSpPr>
        <p:sp>
          <p:nvSpPr>
            <p:cNvPr id="2195" name="Rectangle 147"/>
            <p:cNvSpPr>
              <a:spLocks noChangeArrowheads="1"/>
            </p:cNvSpPr>
            <p:nvPr/>
          </p:nvSpPr>
          <p:spPr bwMode="auto">
            <a:xfrm>
              <a:off x="2693" y="1565"/>
              <a:ext cx="998" cy="568"/>
            </a:xfrm>
            <a:prstGeom prst="rect">
              <a:avLst/>
            </a:prstGeom>
            <a:grpFill/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2196" name="AutoShape 148"/>
            <p:cNvCxnSpPr>
              <a:cxnSpLocks noChangeShapeType="1"/>
            </p:cNvCxnSpPr>
            <p:nvPr/>
          </p:nvCxnSpPr>
          <p:spPr bwMode="auto">
            <a:xfrm>
              <a:off x="3407" y="1565"/>
              <a:ext cx="0" cy="568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</p:grpSp>
      <p:grpSp>
        <p:nvGrpSpPr>
          <p:cNvPr id="2197" name="Group 149"/>
          <p:cNvGrpSpPr>
            <a:grpSpLocks/>
          </p:cNvGrpSpPr>
          <p:nvPr/>
        </p:nvGrpSpPr>
        <p:grpSpPr bwMode="auto">
          <a:xfrm>
            <a:off x="5902324" y="3887569"/>
            <a:ext cx="346076" cy="419100"/>
            <a:chOff x="3881" y="718"/>
            <a:chExt cx="413" cy="539"/>
          </a:xfrm>
          <a:solidFill>
            <a:schemeClr val="bg1"/>
          </a:solidFill>
        </p:grpSpPr>
        <p:cxnSp>
          <p:nvCxnSpPr>
            <p:cNvPr id="2198" name="AutoShape 150"/>
            <p:cNvCxnSpPr>
              <a:cxnSpLocks noChangeShapeType="1"/>
            </p:cNvCxnSpPr>
            <p:nvPr/>
          </p:nvCxnSpPr>
          <p:spPr bwMode="auto">
            <a:xfrm>
              <a:off x="3881" y="719"/>
              <a:ext cx="285" cy="0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2199" name="AutoShape 151"/>
            <p:cNvCxnSpPr>
              <a:cxnSpLocks noChangeShapeType="1"/>
            </p:cNvCxnSpPr>
            <p:nvPr/>
          </p:nvCxnSpPr>
          <p:spPr bwMode="auto">
            <a:xfrm>
              <a:off x="4170" y="718"/>
              <a:ext cx="1" cy="488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2200" name="AutoShape 152"/>
            <p:cNvCxnSpPr>
              <a:cxnSpLocks noChangeShapeType="1"/>
            </p:cNvCxnSpPr>
            <p:nvPr/>
          </p:nvCxnSpPr>
          <p:spPr bwMode="auto">
            <a:xfrm>
              <a:off x="4047" y="1211"/>
              <a:ext cx="123" cy="0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2201" name="AutoShape 153"/>
            <p:cNvCxnSpPr>
              <a:cxnSpLocks noChangeShapeType="1"/>
            </p:cNvCxnSpPr>
            <p:nvPr/>
          </p:nvCxnSpPr>
          <p:spPr bwMode="auto">
            <a:xfrm>
              <a:off x="4171" y="1211"/>
              <a:ext cx="123" cy="0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2202" name="AutoShape 154"/>
            <p:cNvCxnSpPr>
              <a:cxnSpLocks noChangeShapeType="1"/>
            </p:cNvCxnSpPr>
            <p:nvPr/>
          </p:nvCxnSpPr>
          <p:spPr bwMode="auto">
            <a:xfrm>
              <a:off x="4104" y="1257"/>
              <a:ext cx="123" cy="0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</p:grpSp>
      <p:cxnSp>
        <p:nvCxnSpPr>
          <p:cNvPr id="152" name="AutoShape 145"/>
          <p:cNvCxnSpPr>
            <a:cxnSpLocks noChangeShapeType="1"/>
          </p:cNvCxnSpPr>
          <p:nvPr/>
        </p:nvCxnSpPr>
        <p:spPr bwMode="auto">
          <a:xfrm>
            <a:off x="4953000" y="3885981"/>
            <a:ext cx="377825" cy="0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sp>
        <p:nvSpPr>
          <p:cNvPr id="163" name="TextBox 162"/>
          <p:cNvSpPr txBox="1"/>
          <p:nvPr/>
        </p:nvSpPr>
        <p:spPr>
          <a:xfrm>
            <a:off x="3048000" y="4382869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First node has a value that is equal to the number of nodes in the list.</a:t>
            </a:r>
            <a:endParaRPr lang="en-US" dirty="0">
              <a:solidFill>
                <a:srgbClr val="00B0F0"/>
              </a:solidFill>
            </a:endParaRPr>
          </a:p>
        </p:txBody>
      </p:sp>
      <p:grpSp>
        <p:nvGrpSpPr>
          <p:cNvPr id="167" name="Group 166"/>
          <p:cNvGrpSpPr/>
          <p:nvPr/>
        </p:nvGrpSpPr>
        <p:grpSpPr>
          <a:xfrm>
            <a:off x="2438400" y="2401669"/>
            <a:ext cx="3124200" cy="685800"/>
            <a:chOff x="3733800" y="2667000"/>
            <a:chExt cx="3124200" cy="685800"/>
          </a:xfrm>
        </p:grpSpPr>
        <p:sp>
          <p:nvSpPr>
            <p:cNvPr id="161" name="Rectangular Callout 160"/>
            <p:cNvSpPr/>
            <p:nvPr/>
          </p:nvSpPr>
          <p:spPr>
            <a:xfrm>
              <a:off x="6019800" y="2667000"/>
              <a:ext cx="838200" cy="685800"/>
            </a:xfrm>
            <a:prstGeom prst="wedgeRectCallout">
              <a:avLst>
                <a:gd name="adj1" fmla="val -126524"/>
                <a:gd name="adj2" fmla="val 148281"/>
              </a:avLst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</a:rPr>
                <a:t>next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sp>
          <p:nvSpPr>
            <p:cNvPr id="165" name="Rectangular Callout 164"/>
            <p:cNvSpPr/>
            <p:nvPr/>
          </p:nvSpPr>
          <p:spPr>
            <a:xfrm>
              <a:off x="4876800" y="2667000"/>
              <a:ext cx="838200" cy="685800"/>
            </a:xfrm>
            <a:prstGeom prst="wedgeRectCallout">
              <a:avLst>
                <a:gd name="adj1" fmla="val -26524"/>
                <a:gd name="adj2" fmla="val 122355"/>
              </a:avLst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</a:rPr>
                <a:t>Node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sp>
          <p:nvSpPr>
            <p:cNvPr id="166" name="Rectangular Callout 165"/>
            <p:cNvSpPr/>
            <p:nvPr/>
          </p:nvSpPr>
          <p:spPr>
            <a:xfrm>
              <a:off x="3733800" y="2667000"/>
              <a:ext cx="838200" cy="685800"/>
            </a:xfrm>
            <a:prstGeom prst="wedgeRectCallout">
              <a:avLst>
                <a:gd name="adj1" fmla="val 94688"/>
                <a:gd name="adj2" fmla="val 155688"/>
              </a:avLst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B050"/>
                  </a:solidFill>
                </a:rPr>
                <a:t>value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0" y="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Example: Singly-linked list</a:t>
            </a:r>
            <a:endParaRPr lang="en-US" sz="3600" b="1" dirty="0">
              <a:solidFill>
                <a:srgbClr val="00B050"/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>
          <a:xfrm>
            <a:off x="3124200" y="6569075"/>
            <a:ext cx="2895600" cy="365125"/>
          </a:xfrm>
        </p:spPr>
        <p:txBody>
          <a:bodyPr/>
          <a:lstStyle/>
          <a:p>
            <a:r>
              <a:rPr lang="en-US" dirty="0" smtClean="0"/>
              <a:t>Dynamic Symbolic Data Structure Repair</a:t>
            </a:r>
            <a:endParaRPr lang="en-US" dirty="0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33400" y="1828800"/>
            <a:ext cx="1828800" cy="3048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09600" y="2667000"/>
            <a:ext cx="1981200" cy="3048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33400" y="2895600"/>
            <a:ext cx="1676400" cy="3048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Left Brace 34"/>
          <p:cNvSpPr/>
          <p:nvPr/>
        </p:nvSpPr>
        <p:spPr>
          <a:xfrm>
            <a:off x="381000" y="3352800"/>
            <a:ext cx="152400" cy="1447800"/>
          </a:xfrm>
          <a:prstGeom prst="leftBrac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685800" y="4038600"/>
            <a:ext cx="1905000" cy="3048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533400" y="4876800"/>
            <a:ext cx="1905000" cy="3048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2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8" dur="2000" fill="hold"/>
                                        <p:tgtEl>
                                          <p:spTgt spid="2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0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2" dur="2000" fill="hold"/>
                                        <p:tgtEl>
                                          <p:spTgt spid="21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4" dur="2000" fill="hold"/>
                                        <p:tgtEl>
                                          <p:spTgt spid="21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6" dur="2000" fill="hold"/>
                                        <p:tgtEl>
                                          <p:spTgt spid="2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8" dur="2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0" dur="2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3" grpId="0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5" grpId="0" animBg="1"/>
      <p:bldP spid="35" grpId="1" animBg="1"/>
      <p:bldP spid="36" grpId="0" animBg="1"/>
      <p:bldP spid="36" grpId="1" animBg="1"/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Dynamic Symbolic Data Structure Repair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5" name="Rectangle 126"/>
          <p:cNvSpPr>
            <a:spLocks noChangeArrowheads="1"/>
          </p:cNvSpPr>
          <p:nvPr/>
        </p:nvSpPr>
        <p:spPr bwMode="auto">
          <a:xfrm>
            <a:off x="457200" y="228600"/>
            <a:ext cx="633413" cy="361950"/>
          </a:xfrm>
          <a:prstGeom prst="rect">
            <a:avLst/>
          </a:prstGeom>
          <a:solidFill>
            <a:schemeClr val="bg1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127"/>
          <p:cNvSpPr txBox="1">
            <a:spLocks noChangeArrowheads="1"/>
          </p:cNvSpPr>
          <p:nvPr/>
        </p:nvSpPr>
        <p:spPr bwMode="auto">
          <a:xfrm>
            <a:off x="457200" y="228600"/>
            <a:ext cx="419525" cy="361950"/>
          </a:xfrm>
          <a:prstGeom prst="rect">
            <a:avLst/>
          </a:prstGeom>
          <a:solidFill>
            <a:schemeClr val="bg1"/>
          </a:solidFill>
          <a:ln w="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4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	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7" name="Group 142"/>
          <p:cNvGrpSpPr>
            <a:grpSpLocks/>
          </p:cNvGrpSpPr>
          <p:nvPr/>
        </p:nvGrpSpPr>
        <p:grpSpPr bwMode="auto">
          <a:xfrm>
            <a:off x="1371600" y="228600"/>
            <a:ext cx="633413" cy="361950"/>
            <a:chOff x="2693" y="1565"/>
            <a:chExt cx="998" cy="568"/>
          </a:xfrm>
          <a:solidFill>
            <a:schemeClr val="bg1"/>
          </a:solidFill>
        </p:grpSpPr>
        <p:sp>
          <p:nvSpPr>
            <p:cNvPr id="28" name="Rectangle 143"/>
            <p:cNvSpPr>
              <a:spLocks noChangeArrowheads="1"/>
            </p:cNvSpPr>
            <p:nvPr/>
          </p:nvSpPr>
          <p:spPr bwMode="auto">
            <a:xfrm>
              <a:off x="2693" y="1565"/>
              <a:ext cx="998" cy="568"/>
            </a:xfrm>
            <a:prstGeom prst="rect">
              <a:avLst/>
            </a:prstGeom>
            <a:grpFill/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29" name="AutoShape 144"/>
            <p:cNvCxnSpPr>
              <a:cxnSpLocks noChangeShapeType="1"/>
            </p:cNvCxnSpPr>
            <p:nvPr/>
          </p:nvCxnSpPr>
          <p:spPr bwMode="auto">
            <a:xfrm>
              <a:off x="3407" y="1565"/>
              <a:ext cx="0" cy="568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</p:grpSp>
      <p:cxnSp>
        <p:nvCxnSpPr>
          <p:cNvPr id="30" name="AutoShape 145"/>
          <p:cNvCxnSpPr>
            <a:cxnSpLocks noChangeShapeType="1"/>
          </p:cNvCxnSpPr>
          <p:nvPr/>
        </p:nvCxnSpPr>
        <p:spPr bwMode="auto">
          <a:xfrm>
            <a:off x="990600" y="417512"/>
            <a:ext cx="377825" cy="0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grpSp>
        <p:nvGrpSpPr>
          <p:cNvPr id="31" name="Group 146"/>
          <p:cNvGrpSpPr>
            <a:grpSpLocks/>
          </p:cNvGrpSpPr>
          <p:nvPr/>
        </p:nvGrpSpPr>
        <p:grpSpPr bwMode="auto">
          <a:xfrm>
            <a:off x="2301875" y="247650"/>
            <a:ext cx="633413" cy="361950"/>
            <a:chOff x="2693" y="1565"/>
            <a:chExt cx="998" cy="568"/>
          </a:xfrm>
          <a:solidFill>
            <a:schemeClr val="bg1"/>
          </a:solidFill>
        </p:grpSpPr>
        <p:sp>
          <p:nvSpPr>
            <p:cNvPr id="32" name="Rectangle 147"/>
            <p:cNvSpPr>
              <a:spLocks noChangeArrowheads="1"/>
            </p:cNvSpPr>
            <p:nvPr/>
          </p:nvSpPr>
          <p:spPr bwMode="auto">
            <a:xfrm>
              <a:off x="2693" y="1565"/>
              <a:ext cx="998" cy="568"/>
            </a:xfrm>
            <a:prstGeom prst="rect">
              <a:avLst/>
            </a:prstGeom>
            <a:grpFill/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3" name="AutoShape 148"/>
            <p:cNvCxnSpPr>
              <a:cxnSpLocks noChangeShapeType="1"/>
            </p:cNvCxnSpPr>
            <p:nvPr/>
          </p:nvCxnSpPr>
          <p:spPr bwMode="auto">
            <a:xfrm>
              <a:off x="3407" y="1565"/>
              <a:ext cx="0" cy="568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</p:grpSp>
      <p:grpSp>
        <p:nvGrpSpPr>
          <p:cNvPr id="34" name="Group 149"/>
          <p:cNvGrpSpPr>
            <a:grpSpLocks/>
          </p:cNvGrpSpPr>
          <p:nvPr/>
        </p:nvGrpSpPr>
        <p:grpSpPr bwMode="auto">
          <a:xfrm>
            <a:off x="2854324" y="419100"/>
            <a:ext cx="346076" cy="419100"/>
            <a:chOff x="3881" y="718"/>
            <a:chExt cx="413" cy="539"/>
          </a:xfrm>
          <a:solidFill>
            <a:schemeClr val="bg1"/>
          </a:solidFill>
        </p:grpSpPr>
        <p:cxnSp>
          <p:nvCxnSpPr>
            <p:cNvPr id="35" name="AutoShape 150"/>
            <p:cNvCxnSpPr>
              <a:cxnSpLocks noChangeShapeType="1"/>
            </p:cNvCxnSpPr>
            <p:nvPr/>
          </p:nvCxnSpPr>
          <p:spPr bwMode="auto">
            <a:xfrm>
              <a:off x="3881" y="719"/>
              <a:ext cx="285" cy="0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36" name="AutoShape 151"/>
            <p:cNvCxnSpPr>
              <a:cxnSpLocks noChangeShapeType="1"/>
            </p:cNvCxnSpPr>
            <p:nvPr/>
          </p:nvCxnSpPr>
          <p:spPr bwMode="auto">
            <a:xfrm>
              <a:off x="4170" y="718"/>
              <a:ext cx="1" cy="488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37" name="AutoShape 152"/>
            <p:cNvCxnSpPr>
              <a:cxnSpLocks noChangeShapeType="1"/>
            </p:cNvCxnSpPr>
            <p:nvPr/>
          </p:nvCxnSpPr>
          <p:spPr bwMode="auto">
            <a:xfrm>
              <a:off x="4047" y="1211"/>
              <a:ext cx="123" cy="0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38" name="AutoShape 153"/>
            <p:cNvCxnSpPr>
              <a:cxnSpLocks noChangeShapeType="1"/>
            </p:cNvCxnSpPr>
            <p:nvPr/>
          </p:nvCxnSpPr>
          <p:spPr bwMode="auto">
            <a:xfrm>
              <a:off x="4171" y="1211"/>
              <a:ext cx="123" cy="0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39" name="AutoShape 154"/>
            <p:cNvCxnSpPr>
              <a:cxnSpLocks noChangeShapeType="1"/>
            </p:cNvCxnSpPr>
            <p:nvPr/>
          </p:nvCxnSpPr>
          <p:spPr bwMode="auto">
            <a:xfrm>
              <a:off x="4104" y="1257"/>
              <a:ext cx="123" cy="0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</p:grpSp>
      <p:cxnSp>
        <p:nvCxnSpPr>
          <p:cNvPr id="40" name="AutoShape 145"/>
          <p:cNvCxnSpPr>
            <a:cxnSpLocks noChangeShapeType="1"/>
          </p:cNvCxnSpPr>
          <p:nvPr/>
        </p:nvCxnSpPr>
        <p:spPr bwMode="auto">
          <a:xfrm>
            <a:off x="1905000" y="417512"/>
            <a:ext cx="377825" cy="0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sp>
        <p:nvSpPr>
          <p:cNvPr id="58" name="Rectangle 57"/>
          <p:cNvSpPr/>
          <p:nvPr/>
        </p:nvSpPr>
        <p:spPr>
          <a:xfrm>
            <a:off x="609600" y="1524000"/>
            <a:ext cx="24384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FFC000"/>
                </a:solidFill>
              </a:rPr>
              <a:t>public class </a:t>
            </a:r>
            <a:r>
              <a:rPr lang="en-US" sz="1400" dirty="0" smtClean="0"/>
              <a:t>LinkedList {</a:t>
            </a:r>
          </a:p>
          <a:p>
            <a:r>
              <a:rPr lang="en-US" sz="1400" dirty="0" smtClean="0"/>
              <a:t>   Node header;</a:t>
            </a:r>
          </a:p>
          <a:p>
            <a:r>
              <a:rPr lang="en-US" sz="1400" dirty="0" smtClean="0">
                <a:solidFill>
                  <a:srgbClr val="00B050"/>
                </a:solidFill>
              </a:rPr>
              <a:t>   // ..</a:t>
            </a:r>
            <a:r>
              <a:rPr lang="en-US" sz="1400" dirty="0" smtClean="0"/>
              <a:t>	</a:t>
            </a:r>
          </a:p>
          <a:p>
            <a:r>
              <a:rPr lang="en-US" sz="1400" dirty="0" smtClean="0">
                <a:solidFill>
                  <a:srgbClr val="FFC000"/>
                </a:solidFill>
              </a:rPr>
              <a:t>  public </a:t>
            </a:r>
            <a:r>
              <a:rPr lang="en-US" sz="14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boolean</a:t>
            </a:r>
            <a:r>
              <a:rPr lang="en-US" sz="1400" dirty="0" smtClean="0">
                <a:solidFill>
                  <a:srgbClr val="FFC000"/>
                </a:solidFill>
              </a:rPr>
              <a:t> </a:t>
            </a:r>
            <a:r>
              <a:rPr lang="en-US" sz="1400" dirty="0" smtClean="0"/>
              <a:t>repOk() {</a:t>
            </a:r>
          </a:p>
          <a:p>
            <a:r>
              <a:rPr lang="en-US" sz="1400" dirty="0" smtClean="0"/>
              <a:t>     Node n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smtClean="0"/>
              <a:t>header;</a:t>
            </a:r>
          </a:p>
          <a:p>
            <a:r>
              <a:rPr lang="en-US" sz="1400" dirty="0" smtClean="0"/>
              <a:t>     </a:t>
            </a:r>
            <a:r>
              <a:rPr lang="en-US" sz="1400" dirty="0" smtClean="0">
                <a:solidFill>
                  <a:srgbClr val="FFC000"/>
                </a:solidFill>
              </a:rPr>
              <a:t>if </a:t>
            </a:r>
            <a:r>
              <a:rPr lang="en-US" sz="1400" dirty="0" smtClean="0"/>
              <a:t>(n</a:t>
            </a:r>
            <a:r>
              <a:rPr lang="en-US" sz="1400" dirty="0" smtClean="0">
                <a:solidFill>
                  <a:srgbClr val="FF0000"/>
                </a:solidFill>
              </a:rPr>
              <a:t> == </a:t>
            </a:r>
            <a:r>
              <a:rPr lang="en-US" sz="14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null</a:t>
            </a:r>
            <a:r>
              <a:rPr lang="en-US" sz="1400" dirty="0" smtClean="0"/>
              <a:t>)</a:t>
            </a:r>
          </a:p>
          <a:p>
            <a:r>
              <a:rPr lang="en-US" sz="1400" dirty="0" smtClean="0"/>
              <a:t>        </a:t>
            </a:r>
            <a:r>
              <a:rPr lang="en-US" sz="1400" dirty="0" smtClean="0">
                <a:solidFill>
                  <a:srgbClr val="FFC000"/>
                </a:solidFill>
              </a:rPr>
              <a:t>return </a:t>
            </a:r>
            <a:r>
              <a:rPr lang="en-US" sz="14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true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   </a:t>
            </a:r>
            <a:r>
              <a:rPr lang="en-US" sz="14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int</a:t>
            </a:r>
            <a:r>
              <a:rPr lang="en-US" sz="1400" dirty="0" smtClean="0"/>
              <a:t> length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err="1" smtClean="0"/>
              <a:t>n.value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   </a:t>
            </a:r>
            <a:r>
              <a:rPr lang="en-US" sz="14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int</a:t>
            </a:r>
            <a:r>
              <a:rPr lang="en-US" sz="1400" dirty="0" smtClean="0"/>
              <a:t> count 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/>
              <a:t> 1;</a:t>
            </a:r>
          </a:p>
          <a:p>
            <a:r>
              <a:rPr lang="en-US" sz="1400" dirty="0" smtClean="0"/>
              <a:t>     </a:t>
            </a:r>
            <a:r>
              <a:rPr lang="en-US" sz="1400" dirty="0" smtClean="0">
                <a:solidFill>
                  <a:srgbClr val="FFC000"/>
                </a:solidFill>
              </a:rPr>
              <a:t>while </a:t>
            </a:r>
            <a:r>
              <a:rPr lang="en-US" sz="1400" dirty="0" smtClean="0"/>
              <a:t>(n.next</a:t>
            </a:r>
            <a:r>
              <a:rPr lang="en-US" sz="1400" dirty="0" smtClean="0">
                <a:solidFill>
                  <a:srgbClr val="FF0000"/>
                </a:solidFill>
              </a:rPr>
              <a:t> != </a:t>
            </a:r>
            <a:r>
              <a:rPr lang="en-US" sz="14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null</a:t>
            </a:r>
            <a:r>
              <a:rPr lang="en-US" sz="1400" dirty="0" smtClean="0"/>
              <a:t>) {</a:t>
            </a:r>
          </a:p>
          <a:p>
            <a:r>
              <a:rPr lang="en-US" sz="1400" dirty="0" smtClean="0"/>
              <a:t>        count </a:t>
            </a:r>
            <a:r>
              <a:rPr lang="en-US" sz="1400" dirty="0" smtClean="0">
                <a:solidFill>
                  <a:srgbClr val="FF0000"/>
                </a:solidFill>
              </a:rPr>
              <a:t>+=</a:t>
            </a:r>
            <a:r>
              <a:rPr lang="en-US" sz="1400" dirty="0" smtClean="0"/>
              <a:t> 1;</a:t>
            </a:r>
          </a:p>
          <a:p>
            <a:r>
              <a:rPr lang="en-US" sz="1400" dirty="0" smtClean="0"/>
              <a:t>        n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=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smtClean="0"/>
              <a:t>n.next;</a:t>
            </a:r>
          </a:p>
          <a:p>
            <a:r>
              <a:rPr lang="en-US" sz="1400" dirty="0" smtClean="0"/>
              <a:t>        </a:t>
            </a:r>
            <a:r>
              <a:rPr lang="en-US" sz="1400" dirty="0" smtClean="0">
                <a:solidFill>
                  <a:srgbClr val="FFC000"/>
                </a:solidFill>
              </a:rPr>
              <a:t>if </a:t>
            </a:r>
            <a:r>
              <a:rPr lang="en-US" sz="1400" dirty="0" smtClean="0"/>
              <a:t>(count </a:t>
            </a:r>
            <a:r>
              <a:rPr lang="en-US" sz="1400" dirty="0" smtClean="0">
                <a:solidFill>
                  <a:srgbClr val="FF0000"/>
                </a:solidFill>
              </a:rPr>
              <a:t>&gt;</a:t>
            </a:r>
            <a:r>
              <a:rPr lang="en-US" sz="1400" dirty="0" smtClean="0"/>
              <a:t> length)</a:t>
            </a:r>
          </a:p>
          <a:p>
            <a:r>
              <a:rPr lang="en-US" sz="1400" dirty="0" smtClean="0"/>
              <a:t>     </a:t>
            </a:r>
            <a:r>
              <a:rPr lang="en-US" sz="1400" dirty="0" smtClean="0">
                <a:solidFill>
                  <a:srgbClr val="FFC000"/>
                </a:solidFill>
              </a:rPr>
              <a:t>      return </a:t>
            </a:r>
            <a:r>
              <a:rPr lang="en-US" sz="14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  }</a:t>
            </a:r>
          </a:p>
          <a:p>
            <a:r>
              <a:rPr lang="en-US" sz="1400" dirty="0" smtClean="0"/>
              <a:t>    </a:t>
            </a:r>
            <a:r>
              <a:rPr lang="en-US" sz="1400" dirty="0" smtClean="0">
                <a:solidFill>
                  <a:srgbClr val="FFC000"/>
                </a:solidFill>
              </a:rPr>
              <a:t>if </a:t>
            </a:r>
            <a:r>
              <a:rPr lang="en-US" sz="1400" dirty="0" smtClean="0"/>
              <a:t>(count </a:t>
            </a:r>
            <a:r>
              <a:rPr lang="en-US" sz="1400" dirty="0" smtClean="0">
                <a:solidFill>
                  <a:srgbClr val="FF0000"/>
                </a:solidFill>
              </a:rPr>
              <a:t>!=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400" dirty="0" smtClean="0"/>
              <a:t>length)</a:t>
            </a:r>
          </a:p>
          <a:p>
            <a:r>
              <a:rPr lang="en-US" sz="1400" dirty="0" smtClean="0"/>
              <a:t>        </a:t>
            </a:r>
            <a:r>
              <a:rPr lang="en-US" sz="1400" dirty="0" smtClean="0">
                <a:solidFill>
                  <a:srgbClr val="FFC000"/>
                </a:solidFill>
              </a:rPr>
              <a:t>return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false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	</a:t>
            </a:r>
          </a:p>
          <a:p>
            <a:r>
              <a:rPr lang="en-US" sz="1400" dirty="0" smtClean="0"/>
              <a:t>     </a:t>
            </a:r>
            <a:r>
              <a:rPr lang="en-US" sz="1400" dirty="0" smtClean="0">
                <a:solidFill>
                  <a:srgbClr val="FFC000"/>
                </a:solidFill>
              </a:rPr>
              <a:t>return</a:t>
            </a:r>
            <a:r>
              <a:rPr lang="en-US" sz="1400" dirty="0" smtClean="0"/>
              <a:t> </a:t>
            </a:r>
            <a:r>
              <a:rPr lang="en-US" sz="14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true</a:t>
            </a:r>
            <a:r>
              <a:rPr lang="en-US" sz="1400" dirty="0" smtClean="0"/>
              <a:t>;</a:t>
            </a:r>
          </a:p>
          <a:p>
            <a:r>
              <a:rPr lang="en-US" sz="1400" dirty="0" smtClean="0"/>
              <a:t>    }</a:t>
            </a:r>
          </a:p>
          <a:p>
            <a:r>
              <a:rPr lang="en-US" sz="1400" dirty="0" smtClean="0"/>
              <a:t>}</a:t>
            </a:r>
            <a:endParaRPr lang="en-US" sz="1400" dirty="0"/>
          </a:p>
        </p:txBody>
      </p:sp>
      <p:grpSp>
        <p:nvGrpSpPr>
          <p:cNvPr id="59" name="Group 58"/>
          <p:cNvGrpSpPr/>
          <p:nvPr/>
        </p:nvGrpSpPr>
        <p:grpSpPr>
          <a:xfrm>
            <a:off x="533400" y="609600"/>
            <a:ext cx="2286000" cy="369332"/>
            <a:chOff x="4953000" y="4278868"/>
            <a:chExt cx="2286000" cy="369332"/>
          </a:xfrm>
        </p:grpSpPr>
        <p:sp>
          <p:nvSpPr>
            <p:cNvPr id="60" name="TextBox 59"/>
            <p:cNvSpPr txBox="1"/>
            <p:nvPr/>
          </p:nvSpPr>
          <p:spPr>
            <a:xfrm>
              <a:off x="4953000" y="42788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n1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867400" y="4278868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n2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6781800" y="42788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n3</a:t>
              </a:r>
              <a:endParaRPr lang="en-US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262" name="Group 261"/>
          <p:cNvGrpSpPr/>
          <p:nvPr/>
        </p:nvGrpSpPr>
        <p:grpSpPr>
          <a:xfrm>
            <a:off x="4800600" y="762000"/>
            <a:ext cx="2743200" cy="750332"/>
            <a:chOff x="4800600" y="762000"/>
            <a:chExt cx="2743200" cy="750332"/>
          </a:xfrm>
        </p:grpSpPr>
        <p:sp>
          <p:nvSpPr>
            <p:cNvPr id="21" name="Oval 20"/>
            <p:cNvSpPr/>
            <p:nvPr/>
          </p:nvSpPr>
          <p:spPr>
            <a:xfrm>
              <a:off x="5029200" y="762000"/>
              <a:ext cx="22098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n1.next != null</a:t>
              </a:r>
              <a:endParaRPr lang="en-US" dirty="0"/>
            </a:p>
          </p:txBody>
        </p:sp>
        <p:cxnSp>
          <p:nvCxnSpPr>
            <p:cNvPr id="78" name="Straight Arrow Connector 77"/>
            <p:cNvCxnSpPr>
              <a:stCxn id="21" idx="5"/>
              <a:endCxn id="23" idx="0"/>
            </p:cNvCxnSpPr>
            <p:nvPr/>
          </p:nvCxnSpPr>
          <p:spPr>
            <a:xfrm rot="16200000" flipH="1">
              <a:off x="6839743" y="1162843"/>
              <a:ext cx="360596" cy="20931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>
              <a:stCxn id="21" idx="3"/>
            </p:cNvCxnSpPr>
            <p:nvPr/>
          </p:nvCxnSpPr>
          <p:spPr>
            <a:xfrm rot="5400000">
              <a:off x="5086911" y="1181893"/>
              <a:ext cx="360596" cy="17121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4800600" y="11430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7162800" y="10668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</p:grpSp>
      <p:grpSp>
        <p:nvGrpSpPr>
          <p:cNvPr id="260" name="Group 259"/>
          <p:cNvGrpSpPr/>
          <p:nvPr/>
        </p:nvGrpSpPr>
        <p:grpSpPr>
          <a:xfrm>
            <a:off x="5791200" y="228600"/>
            <a:ext cx="2362200" cy="609599"/>
            <a:chOff x="5791200" y="228600"/>
            <a:chExt cx="2362200" cy="609599"/>
          </a:xfrm>
        </p:grpSpPr>
        <p:sp>
          <p:nvSpPr>
            <p:cNvPr id="20" name="Oval 19"/>
            <p:cNvSpPr/>
            <p:nvPr/>
          </p:nvSpPr>
          <p:spPr>
            <a:xfrm>
              <a:off x="6096000" y="228600"/>
              <a:ext cx="1676400" cy="304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n1 == null</a:t>
              </a:r>
              <a:endParaRPr lang="en-US" dirty="0"/>
            </a:p>
          </p:txBody>
        </p:sp>
        <p:cxnSp>
          <p:nvCxnSpPr>
            <p:cNvPr id="70" name="Straight Arrow Connector 69"/>
            <p:cNvCxnSpPr>
              <a:stCxn id="20" idx="3"/>
              <a:endCxn id="21" idx="0"/>
            </p:cNvCxnSpPr>
            <p:nvPr/>
          </p:nvCxnSpPr>
          <p:spPr>
            <a:xfrm rot="5400000">
              <a:off x="6101184" y="521680"/>
              <a:ext cx="273237" cy="20740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>
              <a:stCxn id="20" idx="5"/>
            </p:cNvCxnSpPr>
            <p:nvPr/>
          </p:nvCxnSpPr>
          <p:spPr>
            <a:xfrm rot="16200000" flipH="1">
              <a:off x="7436830" y="578829"/>
              <a:ext cx="349437" cy="16930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Box 121"/>
            <p:cNvSpPr txBox="1"/>
            <p:nvPr/>
          </p:nvSpPr>
          <p:spPr>
            <a:xfrm>
              <a:off x="7772400" y="3048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5791200" y="3810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dirty="0"/>
            </a:p>
          </p:txBody>
        </p:sp>
      </p:grpSp>
      <p:grpSp>
        <p:nvGrpSpPr>
          <p:cNvPr id="263" name="Group 262"/>
          <p:cNvGrpSpPr/>
          <p:nvPr/>
        </p:nvGrpSpPr>
        <p:grpSpPr>
          <a:xfrm>
            <a:off x="5791200" y="1447800"/>
            <a:ext cx="2743200" cy="762000"/>
            <a:chOff x="5791200" y="1524000"/>
            <a:chExt cx="2743200" cy="762000"/>
          </a:xfrm>
        </p:grpSpPr>
        <p:sp>
          <p:nvSpPr>
            <p:cNvPr id="23" name="Oval 22"/>
            <p:cNvSpPr/>
            <p:nvPr/>
          </p:nvSpPr>
          <p:spPr>
            <a:xfrm>
              <a:off x="6019800" y="1524000"/>
              <a:ext cx="22098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 &gt; n1.value</a:t>
              </a:r>
              <a:endParaRPr lang="en-US" dirty="0"/>
            </a:p>
          </p:txBody>
        </p:sp>
        <p:cxnSp>
          <p:nvCxnSpPr>
            <p:cNvPr id="90" name="Straight Arrow Connector 89"/>
            <p:cNvCxnSpPr>
              <a:stCxn id="23" idx="3"/>
              <a:endCxn id="66" idx="0"/>
            </p:cNvCxnSpPr>
            <p:nvPr/>
          </p:nvCxnSpPr>
          <p:spPr>
            <a:xfrm rot="5400000">
              <a:off x="6020361" y="1962943"/>
              <a:ext cx="436796" cy="20931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stCxn id="23" idx="5"/>
            </p:cNvCxnSpPr>
            <p:nvPr/>
          </p:nvCxnSpPr>
          <p:spPr>
            <a:xfrm rot="16200000" flipH="1">
              <a:off x="7773193" y="1981993"/>
              <a:ext cx="436796" cy="17121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TextBox 136"/>
            <p:cNvSpPr txBox="1"/>
            <p:nvPr/>
          </p:nvSpPr>
          <p:spPr>
            <a:xfrm>
              <a:off x="5791200" y="18288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dirty="0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8229600" y="17526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</p:grpSp>
      <p:grpSp>
        <p:nvGrpSpPr>
          <p:cNvPr id="264" name="Group 263"/>
          <p:cNvGrpSpPr/>
          <p:nvPr/>
        </p:nvGrpSpPr>
        <p:grpSpPr>
          <a:xfrm>
            <a:off x="4648200" y="2286000"/>
            <a:ext cx="2895600" cy="838200"/>
            <a:chOff x="4648200" y="2286000"/>
            <a:chExt cx="2895600" cy="838200"/>
          </a:xfrm>
        </p:grpSpPr>
        <p:sp>
          <p:nvSpPr>
            <p:cNvPr id="66" name="Oval 65"/>
            <p:cNvSpPr/>
            <p:nvPr/>
          </p:nvSpPr>
          <p:spPr>
            <a:xfrm>
              <a:off x="5029200" y="2286000"/>
              <a:ext cx="22098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n2.next != null</a:t>
              </a:r>
              <a:endParaRPr lang="en-US" dirty="0"/>
            </a:p>
          </p:txBody>
        </p:sp>
        <p:cxnSp>
          <p:nvCxnSpPr>
            <p:cNvPr id="102" name="Straight Arrow Connector 101"/>
            <p:cNvCxnSpPr>
              <a:stCxn id="66" idx="3"/>
            </p:cNvCxnSpPr>
            <p:nvPr/>
          </p:nvCxnSpPr>
          <p:spPr>
            <a:xfrm rot="5400000">
              <a:off x="5010711" y="2705893"/>
              <a:ext cx="436796" cy="24741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>
              <a:stCxn id="66" idx="5"/>
              <a:endCxn id="65" idx="0"/>
            </p:cNvCxnSpPr>
            <p:nvPr/>
          </p:nvCxnSpPr>
          <p:spPr>
            <a:xfrm rot="16200000" flipH="1">
              <a:off x="6763543" y="2763043"/>
              <a:ext cx="512996" cy="20931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TextBox 139"/>
            <p:cNvSpPr txBox="1"/>
            <p:nvPr/>
          </p:nvSpPr>
          <p:spPr>
            <a:xfrm>
              <a:off x="4648200" y="25908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dirty="0"/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7162800" y="25908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</p:grpSp>
      <p:grpSp>
        <p:nvGrpSpPr>
          <p:cNvPr id="265" name="Group 264"/>
          <p:cNvGrpSpPr/>
          <p:nvPr/>
        </p:nvGrpSpPr>
        <p:grpSpPr>
          <a:xfrm>
            <a:off x="5791200" y="3124200"/>
            <a:ext cx="2743200" cy="902732"/>
            <a:chOff x="5791200" y="3124200"/>
            <a:chExt cx="2743200" cy="902732"/>
          </a:xfrm>
        </p:grpSpPr>
        <p:sp>
          <p:nvSpPr>
            <p:cNvPr id="65" name="Oval 64"/>
            <p:cNvSpPr/>
            <p:nvPr/>
          </p:nvSpPr>
          <p:spPr>
            <a:xfrm>
              <a:off x="6019800" y="3124200"/>
              <a:ext cx="22098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 &gt; n1.value</a:t>
              </a:r>
              <a:endParaRPr lang="en-US" dirty="0"/>
            </a:p>
          </p:txBody>
        </p:sp>
        <p:cxnSp>
          <p:nvCxnSpPr>
            <p:cNvPr id="115" name="Straight Arrow Connector 114"/>
            <p:cNvCxnSpPr>
              <a:stCxn id="65" idx="3"/>
              <a:endCxn id="68" idx="0"/>
            </p:cNvCxnSpPr>
            <p:nvPr/>
          </p:nvCxnSpPr>
          <p:spPr>
            <a:xfrm rot="5400000">
              <a:off x="5982261" y="3601243"/>
              <a:ext cx="512996" cy="20931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TextBox 138"/>
            <p:cNvSpPr txBox="1"/>
            <p:nvPr/>
          </p:nvSpPr>
          <p:spPr>
            <a:xfrm>
              <a:off x="5791200" y="36576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dirty="0"/>
            </a:p>
          </p:txBody>
        </p:sp>
        <p:cxnSp>
          <p:nvCxnSpPr>
            <p:cNvPr id="142" name="Straight Arrow Connector 141"/>
            <p:cNvCxnSpPr>
              <a:stCxn id="65" idx="5"/>
            </p:cNvCxnSpPr>
            <p:nvPr/>
          </p:nvCxnSpPr>
          <p:spPr>
            <a:xfrm rot="16200000" flipH="1">
              <a:off x="7735093" y="3620293"/>
              <a:ext cx="512996" cy="17121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TextBox 149"/>
            <p:cNvSpPr txBox="1"/>
            <p:nvPr/>
          </p:nvSpPr>
          <p:spPr>
            <a:xfrm>
              <a:off x="8153400" y="34290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</p:grpSp>
      <p:grpSp>
        <p:nvGrpSpPr>
          <p:cNvPr id="266" name="Group 265"/>
          <p:cNvGrpSpPr/>
          <p:nvPr/>
        </p:nvGrpSpPr>
        <p:grpSpPr>
          <a:xfrm>
            <a:off x="4876800" y="3962400"/>
            <a:ext cx="2438400" cy="762000"/>
            <a:chOff x="4876800" y="3962400"/>
            <a:chExt cx="2438400" cy="762000"/>
          </a:xfrm>
        </p:grpSpPr>
        <p:sp>
          <p:nvSpPr>
            <p:cNvPr id="68" name="Oval 67"/>
            <p:cNvSpPr/>
            <p:nvPr/>
          </p:nvSpPr>
          <p:spPr>
            <a:xfrm>
              <a:off x="5029200" y="3962400"/>
              <a:ext cx="22098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n3.next != null</a:t>
              </a:r>
              <a:endParaRPr lang="en-US" dirty="0"/>
            </a:p>
          </p:txBody>
        </p:sp>
        <p:cxnSp>
          <p:nvCxnSpPr>
            <p:cNvPr id="169" name="Straight Arrow Connector 168"/>
            <p:cNvCxnSpPr>
              <a:stCxn id="68" idx="3"/>
              <a:endCxn id="67" idx="0"/>
            </p:cNvCxnSpPr>
            <p:nvPr/>
          </p:nvCxnSpPr>
          <p:spPr>
            <a:xfrm rot="5400000">
              <a:off x="5010711" y="4382293"/>
              <a:ext cx="436796" cy="24741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Arrow Connector 174"/>
            <p:cNvCxnSpPr>
              <a:stCxn id="68" idx="5"/>
            </p:cNvCxnSpPr>
            <p:nvPr/>
          </p:nvCxnSpPr>
          <p:spPr>
            <a:xfrm rot="16200000" flipH="1">
              <a:off x="6782593" y="4420393"/>
              <a:ext cx="436796" cy="17121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1" name="TextBox 250"/>
            <p:cNvSpPr txBox="1"/>
            <p:nvPr/>
          </p:nvSpPr>
          <p:spPr>
            <a:xfrm>
              <a:off x="4876800" y="42672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dirty="0"/>
            </a:p>
          </p:txBody>
        </p:sp>
        <p:sp>
          <p:nvSpPr>
            <p:cNvPr id="252" name="TextBox 251"/>
            <p:cNvSpPr txBox="1"/>
            <p:nvPr/>
          </p:nvSpPr>
          <p:spPr>
            <a:xfrm>
              <a:off x="6934200" y="41910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</p:grpSp>
      <p:grpSp>
        <p:nvGrpSpPr>
          <p:cNvPr id="267" name="Group 266"/>
          <p:cNvGrpSpPr/>
          <p:nvPr/>
        </p:nvGrpSpPr>
        <p:grpSpPr>
          <a:xfrm>
            <a:off x="3924300" y="4724400"/>
            <a:ext cx="2628900" cy="838201"/>
            <a:chOff x="3848100" y="4724400"/>
            <a:chExt cx="2628900" cy="838201"/>
          </a:xfrm>
        </p:grpSpPr>
        <p:sp>
          <p:nvSpPr>
            <p:cNvPr id="67" name="Oval 66"/>
            <p:cNvSpPr/>
            <p:nvPr/>
          </p:nvSpPr>
          <p:spPr>
            <a:xfrm>
              <a:off x="3962400" y="4724400"/>
              <a:ext cx="2133600" cy="381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  != n1.value</a:t>
              </a:r>
              <a:endParaRPr lang="en-US" dirty="0"/>
            </a:p>
          </p:txBody>
        </p:sp>
        <p:cxnSp>
          <p:nvCxnSpPr>
            <p:cNvPr id="100" name="Straight Arrow Connector 99"/>
            <p:cNvCxnSpPr>
              <a:stCxn id="67" idx="3"/>
            </p:cNvCxnSpPr>
            <p:nvPr/>
          </p:nvCxnSpPr>
          <p:spPr>
            <a:xfrm rot="5400000">
              <a:off x="3804982" y="5092723"/>
              <a:ext cx="512996" cy="42675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Arrow Connector 223"/>
            <p:cNvCxnSpPr>
              <a:stCxn id="67" idx="5"/>
            </p:cNvCxnSpPr>
            <p:nvPr/>
          </p:nvCxnSpPr>
          <p:spPr>
            <a:xfrm rot="16200000" flipH="1">
              <a:off x="5683272" y="5149872"/>
              <a:ext cx="512996" cy="31245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3" name="TextBox 252"/>
            <p:cNvSpPr txBox="1"/>
            <p:nvPr/>
          </p:nvSpPr>
          <p:spPr>
            <a:xfrm>
              <a:off x="3886200" y="49530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dirty="0"/>
            </a:p>
          </p:txBody>
        </p:sp>
        <p:sp>
          <p:nvSpPr>
            <p:cNvPr id="254" name="TextBox 253"/>
            <p:cNvSpPr txBox="1"/>
            <p:nvPr/>
          </p:nvSpPr>
          <p:spPr>
            <a:xfrm>
              <a:off x="6096000" y="5040868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</a:t>
              </a:r>
              <a:endParaRPr lang="en-US" dirty="0"/>
            </a:p>
          </p:txBody>
        </p:sp>
      </p:grpSp>
      <p:sp>
        <p:nvSpPr>
          <p:cNvPr id="256" name="Rectangle 255"/>
          <p:cNvSpPr/>
          <p:nvPr/>
        </p:nvSpPr>
        <p:spPr>
          <a:xfrm>
            <a:off x="609600" y="2590800"/>
            <a:ext cx="15240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Rectangle 256"/>
          <p:cNvSpPr/>
          <p:nvPr/>
        </p:nvSpPr>
        <p:spPr>
          <a:xfrm>
            <a:off x="838200" y="3429000"/>
            <a:ext cx="16764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Rectangle 257"/>
          <p:cNvSpPr/>
          <p:nvPr/>
        </p:nvSpPr>
        <p:spPr>
          <a:xfrm>
            <a:off x="914400" y="4114800"/>
            <a:ext cx="15240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Rectangle 258"/>
          <p:cNvSpPr/>
          <p:nvPr/>
        </p:nvSpPr>
        <p:spPr>
          <a:xfrm>
            <a:off x="762000" y="4724400"/>
            <a:ext cx="15240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Rectangle 276"/>
          <p:cNvSpPr/>
          <p:nvPr/>
        </p:nvSpPr>
        <p:spPr>
          <a:xfrm>
            <a:off x="914400" y="4953000"/>
            <a:ext cx="15240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Rectangle 277"/>
          <p:cNvSpPr/>
          <p:nvPr/>
        </p:nvSpPr>
        <p:spPr>
          <a:xfrm>
            <a:off x="685800" y="5410200"/>
            <a:ext cx="15240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5562600" y="5562600"/>
            <a:ext cx="1295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return false</a:t>
            </a:r>
            <a:endParaRPr lang="en-US" dirty="0"/>
          </a:p>
        </p:txBody>
      </p:sp>
      <p:sp>
        <p:nvSpPr>
          <p:cNvPr id="93" name="Rectangle 92"/>
          <p:cNvSpPr/>
          <p:nvPr/>
        </p:nvSpPr>
        <p:spPr>
          <a:xfrm>
            <a:off x="3352800" y="5562600"/>
            <a:ext cx="1295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return true</a:t>
            </a:r>
            <a:endParaRPr lang="en-US" dirty="0"/>
          </a:p>
        </p:txBody>
      </p:sp>
      <p:sp>
        <p:nvSpPr>
          <p:cNvPr id="77" name="Rectangle 76"/>
          <p:cNvSpPr/>
          <p:nvPr/>
        </p:nvSpPr>
        <p:spPr>
          <a:xfrm>
            <a:off x="838200" y="3048000"/>
            <a:ext cx="16002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" grpId="0" animBg="1"/>
      <p:bldP spid="256" grpId="1" animBg="1"/>
      <p:bldP spid="257" grpId="0" animBg="1"/>
      <p:bldP spid="257" grpId="1" animBg="1"/>
      <p:bldP spid="257" grpId="2" animBg="1"/>
      <p:bldP spid="257" grpId="3" animBg="1"/>
      <p:bldP spid="257" grpId="4" animBg="1"/>
      <p:bldP spid="257" grpId="5" animBg="1"/>
      <p:bldP spid="258" grpId="0" animBg="1"/>
      <p:bldP spid="258" grpId="1" animBg="1"/>
      <p:bldP spid="258" grpId="2" animBg="1"/>
      <p:bldP spid="258" grpId="3" animBg="1"/>
      <p:bldP spid="259" grpId="0" animBg="1"/>
      <p:bldP spid="259" grpId="1" animBg="1"/>
      <p:bldP spid="277" grpId="1" animBg="1"/>
      <p:bldP spid="277" grpId="2" animBg="1"/>
      <p:bldP spid="278" grpId="0" animBg="1"/>
      <p:bldP spid="92" grpId="0" animBg="1"/>
      <p:bldP spid="92" grpId="1" animBg="1"/>
      <p:bldP spid="93" grpId="0" animBg="1"/>
      <p:bldP spid="77" grpId="0" animBg="1"/>
      <p:bldP spid="7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685800"/>
            <a:ext cx="32766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public class </a:t>
            </a:r>
            <a:r>
              <a:rPr lang="en-US" dirty="0" smtClean="0"/>
              <a:t>LinkedList {</a:t>
            </a:r>
          </a:p>
          <a:p>
            <a:r>
              <a:rPr lang="en-US" dirty="0" smtClean="0"/>
              <a:t>   Node header;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   // ..</a:t>
            </a:r>
            <a:r>
              <a:rPr lang="en-US" dirty="0" smtClean="0"/>
              <a:t>	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  public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boolean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smtClean="0"/>
              <a:t>repOk() {</a:t>
            </a:r>
          </a:p>
          <a:p>
            <a:r>
              <a:rPr lang="en-US" dirty="0" smtClean="0"/>
              <a:t>     Node 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header;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C000"/>
                </a:solidFill>
              </a:rPr>
              <a:t>if </a:t>
            </a:r>
            <a:r>
              <a:rPr lang="en-US" dirty="0" smtClean="0"/>
              <a:t>(n </a:t>
            </a:r>
            <a:r>
              <a:rPr lang="en-US" dirty="0" smtClean="0">
                <a:solidFill>
                  <a:srgbClr val="FF0000"/>
                </a:solidFill>
              </a:rPr>
              <a:t>==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null</a:t>
            </a:r>
            <a:r>
              <a:rPr lang="en-US" dirty="0" smtClean="0"/>
              <a:t>)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C000"/>
                </a:solidFill>
              </a:rPr>
              <a:t>  return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true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int</a:t>
            </a:r>
            <a:r>
              <a:rPr lang="en-US" dirty="0" smtClean="0"/>
              <a:t> length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/>
              <a:t>n.value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int</a:t>
            </a:r>
            <a:r>
              <a:rPr lang="en-US" dirty="0" smtClean="0"/>
              <a:t> count 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/>
              <a:t> 1;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C000"/>
                </a:solidFill>
              </a:rPr>
              <a:t>while </a:t>
            </a:r>
            <a:r>
              <a:rPr lang="en-US" dirty="0" smtClean="0"/>
              <a:t>(n.next </a:t>
            </a:r>
            <a:r>
              <a:rPr lang="en-US" dirty="0" smtClean="0">
                <a:solidFill>
                  <a:srgbClr val="FF0000"/>
                </a:solidFill>
              </a:rPr>
              <a:t>!=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null</a:t>
            </a:r>
            <a:r>
              <a:rPr lang="en-US" dirty="0" smtClean="0"/>
              <a:t>) {</a:t>
            </a:r>
          </a:p>
          <a:p>
            <a:r>
              <a:rPr lang="en-US" dirty="0" smtClean="0"/>
              <a:t>        count </a:t>
            </a:r>
            <a:r>
              <a:rPr lang="en-US" dirty="0" smtClean="0">
                <a:solidFill>
                  <a:srgbClr val="FF0000"/>
                </a:solidFill>
              </a:rPr>
              <a:t>+=</a:t>
            </a:r>
            <a:r>
              <a:rPr lang="en-US" dirty="0" smtClean="0"/>
              <a:t> 1;</a:t>
            </a:r>
          </a:p>
          <a:p>
            <a:r>
              <a:rPr lang="en-US" dirty="0" smtClean="0"/>
              <a:t>        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n.next;</a:t>
            </a:r>
          </a:p>
          <a:p>
            <a:r>
              <a:rPr lang="en-US" dirty="0" smtClean="0"/>
              <a:t>        </a:t>
            </a:r>
            <a:r>
              <a:rPr lang="en-US" dirty="0" smtClean="0">
                <a:solidFill>
                  <a:srgbClr val="FFC000"/>
                </a:solidFill>
              </a:rPr>
              <a:t>if </a:t>
            </a:r>
            <a:r>
              <a:rPr lang="en-US" dirty="0" smtClean="0"/>
              <a:t>(count 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r>
              <a:rPr lang="en-US" dirty="0" smtClean="0"/>
              <a:t> length)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C000"/>
                </a:solidFill>
              </a:rPr>
              <a:t>      return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false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}</a:t>
            </a:r>
          </a:p>
          <a:p>
            <a:r>
              <a:rPr lang="en-US" dirty="0" smtClean="0"/>
              <a:t>    </a:t>
            </a:r>
            <a:r>
              <a:rPr lang="en-US" dirty="0" smtClean="0">
                <a:solidFill>
                  <a:srgbClr val="FFC000"/>
                </a:solidFill>
              </a:rPr>
              <a:t>if </a:t>
            </a:r>
            <a:r>
              <a:rPr lang="en-US" dirty="0" smtClean="0"/>
              <a:t>(count </a:t>
            </a:r>
            <a:r>
              <a:rPr lang="en-US" dirty="0" smtClean="0">
                <a:solidFill>
                  <a:srgbClr val="FF0000"/>
                </a:solidFill>
              </a:rPr>
              <a:t>!=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length)</a:t>
            </a:r>
          </a:p>
          <a:p>
            <a:r>
              <a:rPr lang="en-US" dirty="0" smtClean="0"/>
              <a:t>        </a:t>
            </a:r>
            <a:r>
              <a:rPr lang="en-US" dirty="0" smtClean="0">
                <a:solidFill>
                  <a:srgbClr val="FFC000"/>
                </a:solidFill>
              </a:rPr>
              <a:t>return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false</a:t>
            </a:r>
            <a:r>
              <a:rPr lang="en-US" dirty="0" smtClean="0"/>
              <a:t>;</a:t>
            </a:r>
          </a:p>
          <a:p>
            <a:r>
              <a:rPr lang="en-US" dirty="0" smtClean="0"/>
              <a:t>	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C000"/>
                </a:solidFill>
              </a:rPr>
              <a:t>return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true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}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733800" y="762000"/>
            <a:ext cx="2743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public class </a:t>
            </a:r>
            <a:r>
              <a:rPr lang="en-US" dirty="0" smtClean="0"/>
              <a:t>Node {</a:t>
            </a:r>
          </a:p>
          <a:p>
            <a:r>
              <a:rPr lang="en-US" dirty="0" smtClean="0"/>
              <a:t>  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int </a:t>
            </a:r>
            <a:r>
              <a:rPr lang="en-US" dirty="0" smtClean="0"/>
              <a:t>value;</a:t>
            </a:r>
          </a:p>
          <a:p>
            <a:r>
              <a:rPr lang="en-US" dirty="0" smtClean="0"/>
              <a:t>    Node next;</a:t>
            </a:r>
          </a:p>
          <a:p>
            <a:r>
              <a:rPr lang="en-US" dirty="0" smtClean="0"/>
              <a:t>    </a:t>
            </a:r>
            <a:r>
              <a:rPr lang="en-US" dirty="0" smtClean="0">
                <a:solidFill>
                  <a:srgbClr val="00B050"/>
                </a:solidFill>
              </a:rPr>
              <a:t>// ..</a:t>
            </a:r>
          </a:p>
          <a:p>
            <a:r>
              <a:rPr lang="en-US" dirty="0" smtClean="0"/>
              <a:t>}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4343400" y="3962400"/>
            <a:ext cx="3429000" cy="1332131"/>
            <a:chOff x="4343400" y="3962400"/>
            <a:chExt cx="3429000" cy="1332131"/>
          </a:xfrm>
        </p:grpSpPr>
        <p:grpSp>
          <p:nvGrpSpPr>
            <p:cNvPr id="4" name="Group 125"/>
            <p:cNvGrpSpPr>
              <a:grpSpLocks/>
            </p:cNvGrpSpPr>
            <p:nvPr/>
          </p:nvGrpSpPr>
          <p:grpSpPr bwMode="auto">
            <a:xfrm>
              <a:off x="4800600" y="3962400"/>
              <a:ext cx="633413" cy="361950"/>
              <a:chOff x="1228" y="1565"/>
              <a:chExt cx="998" cy="568"/>
            </a:xfrm>
            <a:solidFill>
              <a:schemeClr val="bg1"/>
            </a:solidFill>
          </p:grpSpPr>
          <p:sp>
            <p:nvSpPr>
              <p:cNvPr id="2174" name="Rectangle 126"/>
              <p:cNvSpPr>
                <a:spLocks noChangeArrowheads="1"/>
              </p:cNvSpPr>
              <p:nvPr/>
            </p:nvSpPr>
            <p:spPr bwMode="auto">
              <a:xfrm>
                <a:off x="1228" y="1565"/>
                <a:ext cx="998" cy="568"/>
              </a:xfrm>
              <a:prstGeom prst="rect">
                <a:avLst/>
              </a:prstGeom>
              <a:grpFill/>
              <a:ln w="9525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75" name="Text Box 127"/>
              <p:cNvSpPr txBox="1">
                <a:spLocks noChangeArrowheads="1"/>
              </p:cNvSpPr>
              <p:nvPr/>
            </p:nvSpPr>
            <p:spPr bwMode="auto">
              <a:xfrm>
                <a:off x="1228" y="1565"/>
                <a:ext cx="661" cy="568"/>
              </a:xfrm>
              <a:prstGeom prst="rect">
                <a:avLst/>
              </a:prstGeom>
              <a:grpFill/>
              <a:ln w="0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</a:rPr>
                  <a:t>4</a:t>
                </a: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rPr>
                  <a:t>	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5" name="Group 142"/>
            <p:cNvGrpSpPr>
              <a:grpSpLocks/>
            </p:cNvGrpSpPr>
            <p:nvPr/>
          </p:nvGrpSpPr>
          <p:grpSpPr bwMode="auto">
            <a:xfrm>
              <a:off x="5715000" y="3962400"/>
              <a:ext cx="633413" cy="361950"/>
              <a:chOff x="2693" y="1565"/>
              <a:chExt cx="998" cy="568"/>
            </a:xfrm>
            <a:solidFill>
              <a:schemeClr val="bg1"/>
            </a:solidFill>
          </p:grpSpPr>
          <p:sp>
            <p:nvSpPr>
              <p:cNvPr id="2191" name="Rectangle 143"/>
              <p:cNvSpPr>
                <a:spLocks noChangeArrowheads="1"/>
              </p:cNvSpPr>
              <p:nvPr/>
            </p:nvSpPr>
            <p:spPr bwMode="auto">
              <a:xfrm>
                <a:off x="2693" y="1565"/>
                <a:ext cx="998" cy="568"/>
              </a:xfrm>
              <a:prstGeom prst="rect">
                <a:avLst/>
              </a:prstGeom>
              <a:grpFill/>
              <a:ln w="9525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2192" name="AutoShape 144"/>
              <p:cNvCxnSpPr>
                <a:cxnSpLocks noChangeShapeType="1"/>
              </p:cNvCxnSpPr>
              <p:nvPr/>
            </p:nvCxnSpPr>
            <p:spPr bwMode="auto">
              <a:xfrm>
                <a:off x="3407" y="1565"/>
                <a:ext cx="0" cy="568"/>
              </a:xfrm>
              <a:prstGeom prst="straightConnector1">
                <a:avLst/>
              </a:prstGeom>
              <a:grpFill/>
              <a:ln w="9525">
                <a:solidFill>
                  <a:srgbClr val="FFC000"/>
                </a:solidFill>
                <a:round/>
                <a:headEnd/>
                <a:tailEnd/>
              </a:ln>
            </p:spPr>
          </p:cxnSp>
        </p:grpSp>
        <p:cxnSp>
          <p:nvCxnSpPr>
            <p:cNvPr id="2193" name="AutoShape 145"/>
            <p:cNvCxnSpPr>
              <a:cxnSpLocks noChangeShapeType="1"/>
            </p:cNvCxnSpPr>
            <p:nvPr/>
          </p:nvCxnSpPr>
          <p:spPr bwMode="auto">
            <a:xfrm>
              <a:off x="5334000" y="4151312"/>
              <a:ext cx="377825" cy="0"/>
            </a:xfrm>
            <a:prstGeom prst="straightConnector1">
              <a:avLst/>
            </a:prstGeom>
            <a:noFill/>
            <a:ln w="9525">
              <a:solidFill>
                <a:srgbClr val="FFC000"/>
              </a:solidFill>
              <a:round/>
              <a:headEnd/>
              <a:tailEnd type="triangle" w="med" len="lg"/>
            </a:ln>
          </p:spPr>
        </p:cxnSp>
        <p:grpSp>
          <p:nvGrpSpPr>
            <p:cNvPr id="6" name="Group 146"/>
            <p:cNvGrpSpPr>
              <a:grpSpLocks/>
            </p:cNvGrpSpPr>
            <p:nvPr/>
          </p:nvGrpSpPr>
          <p:grpSpPr bwMode="auto">
            <a:xfrm>
              <a:off x="6645275" y="3981450"/>
              <a:ext cx="633413" cy="361950"/>
              <a:chOff x="2693" y="1565"/>
              <a:chExt cx="998" cy="568"/>
            </a:xfrm>
            <a:solidFill>
              <a:schemeClr val="bg1"/>
            </a:solidFill>
          </p:grpSpPr>
          <p:sp>
            <p:nvSpPr>
              <p:cNvPr id="2195" name="Rectangle 147"/>
              <p:cNvSpPr>
                <a:spLocks noChangeArrowheads="1"/>
              </p:cNvSpPr>
              <p:nvPr/>
            </p:nvSpPr>
            <p:spPr bwMode="auto">
              <a:xfrm>
                <a:off x="2693" y="1565"/>
                <a:ext cx="998" cy="568"/>
              </a:xfrm>
              <a:prstGeom prst="rect">
                <a:avLst/>
              </a:prstGeom>
              <a:grpFill/>
              <a:ln w="9525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2196" name="AutoShape 148"/>
              <p:cNvCxnSpPr>
                <a:cxnSpLocks noChangeShapeType="1"/>
              </p:cNvCxnSpPr>
              <p:nvPr/>
            </p:nvCxnSpPr>
            <p:spPr bwMode="auto">
              <a:xfrm>
                <a:off x="3407" y="1565"/>
                <a:ext cx="0" cy="568"/>
              </a:xfrm>
              <a:prstGeom prst="straightConnector1">
                <a:avLst/>
              </a:prstGeom>
              <a:grpFill/>
              <a:ln w="9525">
                <a:solidFill>
                  <a:srgbClr val="FFC000"/>
                </a:solidFill>
                <a:round/>
                <a:headEnd/>
                <a:tailEnd/>
              </a:ln>
            </p:spPr>
          </p:cxnSp>
        </p:grpSp>
        <p:grpSp>
          <p:nvGrpSpPr>
            <p:cNvPr id="7" name="Group 149"/>
            <p:cNvGrpSpPr>
              <a:grpSpLocks/>
            </p:cNvGrpSpPr>
            <p:nvPr/>
          </p:nvGrpSpPr>
          <p:grpSpPr bwMode="auto">
            <a:xfrm>
              <a:off x="7197724" y="4152900"/>
              <a:ext cx="346076" cy="419100"/>
              <a:chOff x="3881" y="718"/>
              <a:chExt cx="413" cy="539"/>
            </a:xfrm>
            <a:solidFill>
              <a:schemeClr val="bg1"/>
            </a:solidFill>
          </p:grpSpPr>
          <p:cxnSp>
            <p:nvCxnSpPr>
              <p:cNvPr id="2198" name="AutoShape 150"/>
              <p:cNvCxnSpPr>
                <a:cxnSpLocks noChangeShapeType="1"/>
              </p:cNvCxnSpPr>
              <p:nvPr/>
            </p:nvCxnSpPr>
            <p:spPr bwMode="auto">
              <a:xfrm>
                <a:off x="3881" y="719"/>
                <a:ext cx="285" cy="0"/>
              </a:xfrm>
              <a:prstGeom prst="straightConnector1">
                <a:avLst/>
              </a:prstGeom>
              <a:grpFill/>
              <a:ln w="9525">
                <a:solidFill>
                  <a:srgbClr val="FFC000"/>
                </a:solidFill>
                <a:round/>
                <a:headEnd/>
                <a:tailEnd/>
              </a:ln>
            </p:spPr>
          </p:cxnSp>
          <p:cxnSp>
            <p:nvCxnSpPr>
              <p:cNvPr id="2199" name="AutoShape 151"/>
              <p:cNvCxnSpPr>
                <a:cxnSpLocks noChangeShapeType="1"/>
              </p:cNvCxnSpPr>
              <p:nvPr/>
            </p:nvCxnSpPr>
            <p:spPr bwMode="auto">
              <a:xfrm>
                <a:off x="4170" y="718"/>
                <a:ext cx="1" cy="488"/>
              </a:xfrm>
              <a:prstGeom prst="straightConnector1">
                <a:avLst/>
              </a:prstGeom>
              <a:grpFill/>
              <a:ln w="9525">
                <a:solidFill>
                  <a:srgbClr val="FFC000"/>
                </a:solidFill>
                <a:round/>
                <a:headEnd/>
                <a:tailEnd/>
              </a:ln>
            </p:spPr>
          </p:cxnSp>
          <p:cxnSp>
            <p:nvCxnSpPr>
              <p:cNvPr id="2200" name="AutoShape 152"/>
              <p:cNvCxnSpPr>
                <a:cxnSpLocks noChangeShapeType="1"/>
              </p:cNvCxnSpPr>
              <p:nvPr/>
            </p:nvCxnSpPr>
            <p:spPr bwMode="auto">
              <a:xfrm>
                <a:off x="4047" y="1211"/>
                <a:ext cx="123" cy="0"/>
              </a:xfrm>
              <a:prstGeom prst="straightConnector1">
                <a:avLst/>
              </a:prstGeom>
              <a:grpFill/>
              <a:ln w="9525">
                <a:solidFill>
                  <a:srgbClr val="FFC000"/>
                </a:solidFill>
                <a:round/>
                <a:headEnd/>
                <a:tailEnd/>
              </a:ln>
            </p:spPr>
          </p:cxnSp>
          <p:cxnSp>
            <p:nvCxnSpPr>
              <p:cNvPr id="2201" name="AutoShape 153"/>
              <p:cNvCxnSpPr>
                <a:cxnSpLocks noChangeShapeType="1"/>
              </p:cNvCxnSpPr>
              <p:nvPr/>
            </p:nvCxnSpPr>
            <p:spPr bwMode="auto">
              <a:xfrm>
                <a:off x="4171" y="1211"/>
                <a:ext cx="123" cy="0"/>
              </a:xfrm>
              <a:prstGeom prst="straightConnector1">
                <a:avLst/>
              </a:prstGeom>
              <a:grpFill/>
              <a:ln w="9525">
                <a:solidFill>
                  <a:srgbClr val="FFC000"/>
                </a:solidFill>
                <a:round/>
                <a:headEnd/>
                <a:tailEnd/>
              </a:ln>
            </p:spPr>
          </p:cxnSp>
          <p:cxnSp>
            <p:nvCxnSpPr>
              <p:cNvPr id="2202" name="AutoShape 154"/>
              <p:cNvCxnSpPr>
                <a:cxnSpLocks noChangeShapeType="1"/>
              </p:cNvCxnSpPr>
              <p:nvPr/>
            </p:nvCxnSpPr>
            <p:spPr bwMode="auto">
              <a:xfrm>
                <a:off x="4104" y="1257"/>
                <a:ext cx="123" cy="0"/>
              </a:xfrm>
              <a:prstGeom prst="straightConnector1">
                <a:avLst/>
              </a:prstGeom>
              <a:grpFill/>
              <a:ln w="9525">
                <a:solidFill>
                  <a:srgbClr val="FFC000"/>
                </a:solidFill>
                <a:round/>
                <a:headEnd/>
                <a:tailEnd/>
              </a:ln>
            </p:spPr>
          </p:cxnSp>
        </p:grpSp>
        <p:cxnSp>
          <p:nvCxnSpPr>
            <p:cNvPr id="152" name="AutoShape 145"/>
            <p:cNvCxnSpPr>
              <a:cxnSpLocks noChangeShapeType="1"/>
            </p:cNvCxnSpPr>
            <p:nvPr/>
          </p:nvCxnSpPr>
          <p:spPr bwMode="auto">
            <a:xfrm>
              <a:off x="6248400" y="4151312"/>
              <a:ext cx="377825" cy="0"/>
            </a:xfrm>
            <a:prstGeom prst="straightConnector1">
              <a:avLst/>
            </a:prstGeom>
            <a:noFill/>
            <a:ln w="9525">
              <a:solidFill>
                <a:srgbClr val="FFC000"/>
              </a:solidFill>
              <a:round/>
              <a:headEnd/>
              <a:tailEnd type="triangle" w="med" len="lg"/>
            </a:ln>
          </p:spPr>
        </p:cxnSp>
        <p:sp>
          <p:nvSpPr>
            <p:cNvPr id="163" name="TextBox 162"/>
            <p:cNvSpPr txBox="1"/>
            <p:nvPr/>
          </p:nvSpPr>
          <p:spPr>
            <a:xfrm>
              <a:off x="4343400" y="4648200"/>
              <a:ext cx="3429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B0F0"/>
                  </a:solidFill>
                </a:rPr>
                <a:t>First node has a value that is equal to the number of nodes in the list.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0" y="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Our approach to the problem:</a:t>
            </a:r>
            <a:endParaRPr lang="en-US" sz="3600" b="1" dirty="0">
              <a:solidFill>
                <a:srgbClr val="00B050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6172200" y="773668"/>
            <a:ext cx="2286000" cy="369332"/>
            <a:chOff x="4953000" y="4278868"/>
            <a:chExt cx="2286000" cy="369332"/>
          </a:xfrm>
        </p:grpSpPr>
        <p:sp>
          <p:nvSpPr>
            <p:cNvPr id="29" name="TextBox 28"/>
            <p:cNvSpPr txBox="1"/>
            <p:nvPr/>
          </p:nvSpPr>
          <p:spPr>
            <a:xfrm>
              <a:off x="4953000" y="42788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n1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867400" y="4278868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n2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781800" y="42788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n3</a:t>
              </a:r>
              <a:endParaRPr lang="en-US" dirty="0">
                <a:solidFill>
                  <a:srgbClr val="00B050"/>
                </a:solidFill>
              </a:endParaRPr>
            </a:p>
          </p:txBody>
        </p:sp>
      </p:grpSp>
      <p:sp>
        <p:nvSpPr>
          <p:cNvPr id="35" name="Footer Placeholder 34"/>
          <p:cNvSpPr>
            <a:spLocks noGrp="1"/>
          </p:cNvSpPr>
          <p:nvPr>
            <p:ph type="ftr" sz="quarter" idx="11"/>
          </p:nvPr>
        </p:nvSpPr>
        <p:spPr>
          <a:xfrm>
            <a:off x="3124200" y="6569075"/>
            <a:ext cx="2895600" cy="365125"/>
          </a:xfrm>
        </p:spPr>
        <p:txBody>
          <a:bodyPr/>
          <a:lstStyle/>
          <a:p>
            <a:r>
              <a:rPr lang="en-US" dirty="0" smtClean="0"/>
              <a:t>Dynamic Symbolic Data Structure Repair</a:t>
            </a:r>
            <a:endParaRPr lang="en-US" dirty="0"/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1.48148E-6 L 0.12917 -0.508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2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733800" y="762000"/>
            <a:ext cx="2743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public class </a:t>
            </a:r>
            <a:r>
              <a:rPr lang="en-US" dirty="0" smtClean="0"/>
              <a:t>Node {</a:t>
            </a:r>
          </a:p>
          <a:p>
            <a:r>
              <a:rPr lang="en-US" dirty="0" smtClean="0"/>
              <a:t>  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int </a:t>
            </a:r>
            <a:r>
              <a:rPr lang="en-US" dirty="0" smtClean="0"/>
              <a:t>value;</a:t>
            </a:r>
          </a:p>
          <a:p>
            <a:r>
              <a:rPr lang="en-US" dirty="0" smtClean="0"/>
              <a:t>    Node next;</a:t>
            </a:r>
          </a:p>
          <a:p>
            <a:r>
              <a:rPr lang="en-US" dirty="0" smtClean="0"/>
              <a:t>    </a:t>
            </a:r>
            <a:r>
              <a:rPr lang="en-US" dirty="0" smtClean="0">
                <a:solidFill>
                  <a:srgbClr val="00B050"/>
                </a:solidFill>
              </a:rPr>
              <a:t>// ..</a:t>
            </a:r>
          </a:p>
          <a:p>
            <a:r>
              <a:rPr lang="en-US" dirty="0" smtClean="0"/>
              <a:t>}</a:t>
            </a:r>
          </a:p>
        </p:txBody>
      </p:sp>
      <p:sp>
        <p:nvSpPr>
          <p:cNvPr id="2174" name="Rectangle 126"/>
          <p:cNvSpPr>
            <a:spLocks noChangeArrowheads="1"/>
          </p:cNvSpPr>
          <p:nvPr/>
        </p:nvSpPr>
        <p:spPr bwMode="auto">
          <a:xfrm>
            <a:off x="6019800" y="457200"/>
            <a:ext cx="633413" cy="361950"/>
          </a:xfrm>
          <a:prstGeom prst="rect">
            <a:avLst/>
          </a:prstGeom>
          <a:solidFill>
            <a:schemeClr val="bg1"/>
          </a:solidFill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75" name="Text Box 127"/>
          <p:cNvSpPr txBox="1">
            <a:spLocks noChangeArrowheads="1"/>
          </p:cNvSpPr>
          <p:nvPr/>
        </p:nvSpPr>
        <p:spPr bwMode="auto">
          <a:xfrm>
            <a:off x="6019800" y="457200"/>
            <a:ext cx="457200" cy="361950"/>
          </a:xfrm>
          <a:prstGeom prst="rect">
            <a:avLst/>
          </a:prstGeom>
          <a:solidFill>
            <a:schemeClr val="bg1"/>
          </a:solidFill>
          <a:ln w="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4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	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6" name="Group 142"/>
          <p:cNvGrpSpPr>
            <a:grpSpLocks/>
          </p:cNvGrpSpPr>
          <p:nvPr/>
        </p:nvGrpSpPr>
        <p:grpSpPr bwMode="auto">
          <a:xfrm>
            <a:off x="6934200" y="457200"/>
            <a:ext cx="633413" cy="361950"/>
            <a:chOff x="2693" y="1565"/>
            <a:chExt cx="998" cy="568"/>
          </a:xfrm>
          <a:solidFill>
            <a:schemeClr val="bg1"/>
          </a:solidFill>
        </p:grpSpPr>
        <p:sp>
          <p:nvSpPr>
            <p:cNvPr id="2191" name="Rectangle 143"/>
            <p:cNvSpPr>
              <a:spLocks noChangeArrowheads="1"/>
            </p:cNvSpPr>
            <p:nvPr/>
          </p:nvSpPr>
          <p:spPr bwMode="auto">
            <a:xfrm>
              <a:off x="2693" y="1565"/>
              <a:ext cx="998" cy="568"/>
            </a:xfrm>
            <a:prstGeom prst="rect">
              <a:avLst/>
            </a:prstGeom>
            <a:grpFill/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2192" name="AutoShape 144"/>
            <p:cNvCxnSpPr>
              <a:cxnSpLocks noChangeShapeType="1"/>
            </p:cNvCxnSpPr>
            <p:nvPr/>
          </p:nvCxnSpPr>
          <p:spPr bwMode="auto">
            <a:xfrm>
              <a:off x="3407" y="1565"/>
              <a:ext cx="0" cy="568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</p:grpSp>
      <p:cxnSp>
        <p:nvCxnSpPr>
          <p:cNvPr id="2193" name="AutoShape 145"/>
          <p:cNvCxnSpPr>
            <a:cxnSpLocks noChangeShapeType="1"/>
          </p:cNvCxnSpPr>
          <p:nvPr/>
        </p:nvCxnSpPr>
        <p:spPr bwMode="auto">
          <a:xfrm>
            <a:off x="6553200" y="646112"/>
            <a:ext cx="377825" cy="0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grpSp>
        <p:nvGrpSpPr>
          <p:cNvPr id="7" name="Group 146"/>
          <p:cNvGrpSpPr>
            <a:grpSpLocks/>
          </p:cNvGrpSpPr>
          <p:nvPr/>
        </p:nvGrpSpPr>
        <p:grpSpPr bwMode="auto">
          <a:xfrm>
            <a:off x="7864475" y="476250"/>
            <a:ext cx="633413" cy="361950"/>
            <a:chOff x="2693" y="1565"/>
            <a:chExt cx="998" cy="568"/>
          </a:xfrm>
          <a:solidFill>
            <a:schemeClr val="bg1"/>
          </a:solidFill>
        </p:grpSpPr>
        <p:sp>
          <p:nvSpPr>
            <p:cNvPr id="2195" name="Rectangle 147"/>
            <p:cNvSpPr>
              <a:spLocks noChangeArrowheads="1"/>
            </p:cNvSpPr>
            <p:nvPr/>
          </p:nvSpPr>
          <p:spPr bwMode="auto">
            <a:xfrm>
              <a:off x="2693" y="1565"/>
              <a:ext cx="998" cy="568"/>
            </a:xfrm>
            <a:prstGeom prst="rect">
              <a:avLst/>
            </a:prstGeom>
            <a:grpFill/>
            <a:ln w="9525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2196" name="AutoShape 148"/>
            <p:cNvCxnSpPr>
              <a:cxnSpLocks noChangeShapeType="1"/>
            </p:cNvCxnSpPr>
            <p:nvPr/>
          </p:nvCxnSpPr>
          <p:spPr bwMode="auto">
            <a:xfrm>
              <a:off x="3407" y="1565"/>
              <a:ext cx="0" cy="568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</p:grpSp>
      <p:grpSp>
        <p:nvGrpSpPr>
          <p:cNvPr id="8" name="Group 149"/>
          <p:cNvGrpSpPr>
            <a:grpSpLocks/>
          </p:cNvGrpSpPr>
          <p:nvPr/>
        </p:nvGrpSpPr>
        <p:grpSpPr bwMode="auto">
          <a:xfrm>
            <a:off x="8416924" y="647700"/>
            <a:ext cx="346076" cy="419100"/>
            <a:chOff x="3881" y="718"/>
            <a:chExt cx="413" cy="539"/>
          </a:xfrm>
          <a:solidFill>
            <a:schemeClr val="bg1"/>
          </a:solidFill>
        </p:grpSpPr>
        <p:cxnSp>
          <p:nvCxnSpPr>
            <p:cNvPr id="2198" name="AutoShape 150"/>
            <p:cNvCxnSpPr>
              <a:cxnSpLocks noChangeShapeType="1"/>
            </p:cNvCxnSpPr>
            <p:nvPr/>
          </p:nvCxnSpPr>
          <p:spPr bwMode="auto">
            <a:xfrm>
              <a:off x="3881" y="719"/>
              <a:ext cx="285" cy="0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2199" name="AutoShape 151"/>
            <p:cNvCxnSpPr>
              <a:cxnSpLocks noChangeShapeType="1"/>
            </p:cNvCxnSpPr>
            <p:nvPr/>
          </p:nvCxnSpPr>
          <p:spPr bwMode="auto">
            <a:xfrm>
              <a:off x="4170" y="718"/>
              <a:ext cx="1" cy="488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2200" name="AutoShape 152"/>
            <p:cNvCxnSpPr>
              <a:cxnSpLocks noChangeShapeType="1"/>
            </p:cNvCxnSpPr>
            <p:nvPr/>
          </p:nvCxnSpPr>
          <p:spPr bwMode="auto">
            <a:xfrm>
              <a:off x="4047" y="1211"/>
              <a:ext cx="123" cy="0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2201" name="AutoShape 153"/>
            <p:cNvCxnSpPr>
              <a:cxnSpLocks noChangeShapeType="1"/>
            </p:cNvCxnSpPr>
            <p:nvPr/>
          </p:nvCxnSpPr>
          <p:spPr bwMode="auto">
            <a:xfrm>
              <a:off x="4171" y="1211"/>
              <a:ext cx="123" cy="0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  <p:cxnSp>
          <p:nvCxnSpPr>
            <p:cNvPr id="2202" name="AutoShape 154"/>
            <p:cNvCxnSpPr>
              <a:cxnSpLocks noChangeShapeType="1"/>
            </p:cNvCxnSpPr>
            <p:nvPr/>
          </p:nvCxnSpPr>
          <p:spPr bwMode="auto">
            <a:xfrm>
              <a:off x="4104" y="1257"/>
              <a:ext cx="123" cy="0"/>
            </a:xfrm>
            <a:prstGeom prst="straightConnector1">
              <a:avLst/>
            </a:pr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</p:cxnSp>
      </p:grpSp>
      <p:cxnSp>
        <p:nvCxnSpPr>
          <p:cNvPr id="152" name="AutoShape 145"/>
          <p:cNvCxnSpPr>
            <a:cxnSpLocks noChangeShapeType="1"/>
          </p:cNvCxnSpPr>
          <p:nvPr/>
        </p:nvCxnSpPr>
        <p:spPr bwMode="auto">
          <a:xfrm>
            <a:off x="7467600" y="646112"/>
            <a:ext cx="377825" cy="0"/>
          </a:xfrm>
          <a:prstGeom prst="straightConnector1">
            <a:avLst/>
          </a:prstGeom>
          <a:noFill/>
          <a:ln w="9525">
            <a:solidFill>
              <a:srgbClr val="FFC000"/>
            </a:solidFill>
            <a:round/>
            <a:headEnd/>
            <a:tailEnd type="triangle" w="med" len="lg"/>
          </a:ln>
        </p:spPr>
      </p:cxnSp>
      <p:sp>
        <p:nvSpPr>
          <p:cNvPr id="163" name="TextBox 162"/>
          <p:cNvSpPr txBox="1"/>
          <p:nvPr/>
        </p:nvSpPr>
        <p:spPr>
          <a:xfrm>
            <a:off x="5562600" y="11430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First node has a value that is equal to the number of nodes in the list.</a:t>
            </a:r>
            <a:endParaRPr lang="en-US" dirty="0">
              <a:solidFill>
                <a:srgbClr val="00B0F0"/>
              </a:solidFill>
            </a:endParaRPr>
          </a:p>
        </p:txBody>
      </p:sp>
      <p:grpSp>
        <p:nvGrpSpPr>
          <p:cNvPr id="9" name="Group 31"/>
          <p:cNvGrpSpPr/>
          <p:nvPr/>
        </p:nvGrpSpPr>
        <p:grpSpPr>
          <a:xfrm>
            <a:off x="6172200" y="762000"/>
            <a:ext cx="2286000" cy="369332"/>
            <a:chOff x="4953000" y="4278868"/>
            <a:chExt cx="2286000" cy="369332"/>
          </a:xfrm>
        </p:grpSpPr>
        <p:sp>
          <p:nvSpPr>
            <p:cNvPr id="29" name="TextBox 28"/>
            <p:cNvSpPr txBox="1"/>
            <p:nvPr/>
          </p:nvSpPr>
          <p:spPr>
            <a:xfrm>
              <a:off x="4953000" y="42788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n1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867400" y="42788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n2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781800" y="42788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n3</a:t>
              </a:r>
              <a:endParaRPr lang="en-US" dirty="0">
                <a:solidFill>
                  <a:srgbClr val="00B050"/>
                </a:solidFill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4191000" y="3124200"/>
            <a:ext cx="2819400" cy="203132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n1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!=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null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n1</a:t>
            </a:r>
            <a:r>
              <a:rPr lang="en-US" dirty="0" smtClean="0"/>
              <a:t>.next </a:t>
            </a:r>
            <a:r>
              <a:rPr lang="en-US" dirty="0" smtClean="0">
                <a:solidFill>
                  <a:srgbClr val="FF0000"/>
                </a:solidFill>
              </a:rPr>
              <a:t>!=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null</a:t>
            </a:r>
          </a:p>
          <a:p>
            <a:r>
              <a:rPr lang="en-US" dirty="0" smtClean="0"/>
              <a:t>2 </a:t>
            </a:r>
            <a:r>
              <a:rPr lang="en-US" dirty="0" smtClean="0">
                <a:solidFill>
                  <a:srgbClr val="FF0000"/>
                </a:solidFill>
              </a:rPr>
              <a:t>&lt;=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n1</a:t>
            </a:r>
            <a:r>
              <a:rPr lang="en-US" dirty="0" smtClean="0"/>
              <a:t>.value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n2</a:t>
            </a:r>
            <a:r>
              <a:rPr lang="en-US" dirty="0" smtClean="0"/>
              <a:t>.next </a:t>
            </a:r>
            <a:r>
              <a:rPr lang="en-US" dirty="0" smtClean="0">
                <a:solidFill>
                  <a:srgbClr val="FF0000"/>
                </a:solidFill>
              </a:rPr>
              <a:t>!=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null</a:t>
            </a:r>
          </a:p>
          <a:p>
            <a:r>
              <a:rPr lang="en-US" dirty="0" smtClean="0"/>
              <a:t>3 </a:t>
            </a:r>
            <a:r>
              <a:rPr lang="en-US" dirty="0" smtClean="0">
                <a:solidFill>
                  <a:srgbClr val="FF0000"/>
                </a:solidFill>
              </a:rPr>
              <a:t>&lt;=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n1</a:t>
            </a:r>
            <a:r>
              <a:rPr lang="en-US" dirty="0" smtClean="0"/>
              <a:t>.value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n3</a:t>
            </a:r>
            <a:r>
              <a:rPr lang="en-US" dirty="0" smtClean="0"/>
              <a:t>.next </a:t>
            </a:r>
            <a:r>
              <a:rPr lang="en-US" dirty="0" smtClean="0">
                <a:solidFill>
                  <a:srgbClr val="FF0000"/>
                </a:solidFill>
              </a:rPr>
              <a:t>==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null</a:t>
            </a:r>
          </a:p>
          <a:p>
            <a:r>
              <a:rPr lang="en-US" dirty="0" smtClean="0"/>
              <a:t>3</a:t>
            </a:r>
            <a:r>
              <a:rPr lang="en-US" dirty="0" smtClean="0">
                <a:solidFill>
                  <a:srgbClr val="FF0000"/>
                </a:solidFill>
              </a:rPr>
              <a:t>!=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n1</a:t>
            </a:r>
            <a:r>
              <a:rPr lang="en-US" dirty="0" smtClean="0"/>
              <a:t>.value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4038600" y="2667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Constraints: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267200" y="4800600"/>
            <a:ext cx="1219200" cy="304800"/>
          </a:xfrm>
          <a:prstGeom prst="rect">
            <a:avLst/>
          </a:prstGeom>
          <a:solidFill>
            <a:schemeClr val="accent1">
              <a:alpha val="11000"/>
            </a:schemeClr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638800" y="48006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 </a:t>
            </a:r>
            <a:r>
              <a:rPr lang="en-US" dirty="0" smtClean="0">
                <a:solidFill>
                  <a:srgbClr val="FF0000"/>
                </a:solidFill>
              </a:rPr>
              <a:t>==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n1</a:t>
            </a:r>
            <a:r>
              <a:rPr lang="en-US" dirty="0" smtClean="0"/>
              <a:t>.value</a:t>
            </a:r>
            <a:endParaRPr lang="en-US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4267200" y="4800600"/>
            <a:ext cx="12192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Group 43"/>
          <p:cNvGrpSpPr/>
          <p:nvPr/>
        </p:nvGrpSpPr>
        <p:grpSpPr>
          <a:xfrm>
            <a:off x="5029200" y="5257800"/>
            <a:ext cx="1752600" cy="1207532"/>
            <a:chOff x="5029200" y="5257800"/>
            <a:chExt cx="1752600" cy="1207532"/>
          </a:xfrm>
        </p:grpSpPr>
        <p:sp>
          <p:nvSpPr>
            <p:cNvPr id="39" name="Down Arrow 38"/>
            <p:cNvSpPr/>
            <p:nvPr/>
          </p:nvSpPr>
          <p:spPr>
            <a:xfrm>
              <a:off x="5486400" y="5257800"/>
              <a:ext cx="304800" cy="685800"/>
            </a:xfrm>
            <a:prstGeom prst="downArrow">
              <a:avLst/>
            </a:prstGeom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  <a:ln w="952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029200" y="6096000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 </a:t>
              </a:r>
              <a:r>
                <a:rPr lang="en-US" dirty="0" smtClean="0">
                  <a:solidFill>
                    <a:srgbClr val="FF0000"/>
                  </a:solidFill>
                </a:rPr>
                <a:t>= </a:t>
              </a:r>
              <a:r>
                <a:rPr lang="en-US" dirty="0" smtClean="0">
                  <a:solidFill>
                    <a:srgbClr val="00B050"/>
                  </a:solidFill>
                </a:rPr>
                <a:t>n1</a:t>
              </a:r>
              <a:r>
                <a:rPr lang="en-US" dirty="0" smtClean="0"/>
                <a:t>.value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791200" y="5334000"/>
              <a:ext cx="990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B0F0"/>
                  </a:solidFill>
                </a:rPr>
                <a:t>Solve</a:t>
              </a:r>
              <a:endParaRPr lang="en-US" dirty="0">
                <a:solidFill>
                  <a:srgbClr val="00B0F0"/>
                </a:solidFill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6019800" y="457200"/>
            <a:ext cx="457200" cy="36933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47" name="Footer Placeholder 46"/>
          <p:cNvSpPr>
            <a:spLocks noGrp="1"/>
          </p:cNvSpPr>
          <p:nvPr>
            <p:ph type="ftr" sz="quarter" idx="11"/>
          </p:nvPr>
        </p:nvSpPr>
        <p:spPr>
          <a:xfrm>
            <a:off x="3124200" y="6569075"/>
            <a:ext cx="2895600" cy="365125"/>
          </a:xfrm>
        </p:spPr>
        <p:txBody>
          <a:bodyPr/>
          <a:lstStyle/>
          <a:p>
            <a:r>
              <a:rPr lang="en-US" dirty="0" smtClean="0"/>
              <a:t>Dynamic Symbolic Data Structure Repair</a:t>
            </a:r>
            <a:endParaRPr lang="en-US" dirty="0"/>
          </a:p>
        </p:txBody>
      </p:sp>
      <p:sp>
        <p:nvSpPr>
          <p:cNvPr id="48" name="Slide Number Placeholder 4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47653-2DF5-4CE9-A8D8-7D50B49705B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0" y="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Our approach to the problem:</a:t>
            </a:r>
            <a:endParaRPr lang="en-US" sz="3600" b="1" dirty="0">
              <a:solidFill>
                <a:srgbClr val="00B05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04800" y="685800"/>
            <a:ext cx="32766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public class </a:t>
            </a:r>
            <a:r>
              <a:rPr lang="en-US" dirty="0" smtClean="0"/>
              <a:t>LinkedList {</a:t>
            </a:r>
          </a:p>
          <a:p>
            <a:r>
              <a:rPr lang="en-US" dirty="0" smtClean="0"/>
              <a:t>   Node header;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   // ..</a:t>
            </a:r>
            <a:r>
              <a:rPr lang="en-US" dirty="0" smtClean="0"/>
              <a:t>	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  public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boolean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smtClean="0"/>
              <a:t>repOk() {</a:t>
            </a:r>
          </a:p>
          <a:p>
            <a:r>
              <a:rPr lang="en-US" dirty="0" smtClean="0"/>
              <a:t>     Node 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header;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C000"/>
                </a:solidFill>
              </a:rPr>
              <a:t>if </a:t>
            </a:r>
            <a:r>
              <a:rPr lang="en-US" dirty="0" smtClean="0"/>
              <a:t>(n </a:t>
            </a:r>
            <a:r>
              <a:rPr lang="en-US" dirty="0" smtClean="0">
                <a:solidFill>
                  <a:srgbClr val="FF0000"/>
                </a:solidFill>
              </a:rPr>
              <a:t>==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null</a:t>
            </a:r>
            <a:r>
              <a:rPr lang="en-US" dirty="0" smtClean="0"/>
              <a:t>)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C000"/>
                </a:solidFill>
              </a:rPr>
              <a:t>  return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true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int</a:t>
            </a:r>
            <a:r>
              <a:rPr lang="en-US" dirty="0" smtClean="0"/>
              <a:t> length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/>
              <a:t>n.value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int</a:t>
            </a:r>
            <a:r>
              <a:rPr lang="en-US" dirty="0" smtClean="0"/>
              <a:t> count 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/>
              <a:t> 1;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C000"/>
                </a:solidFill>
              </a:rPr>
              <a:t>while </a:t>
            </a:r>
            <a:r>
              <a:rPr lang="en-US" dirty="0" smtClean="0"/>
              <a:t>(n.next </a:t>
            </a:r>
            <a:r>
              <a:rPr lang="en-US" dirty="0" smtClean="0">
                <a:solidFill>
                  <a:srgbClr val="FF0000"/>
                </a:solidFill>
              </a:rPr>
              <a:t>!=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null</a:t>
            </a:r>
            <a:r>
              <a:rPr lang="en-US" dirty="0" smtClean="0"/>
              <a:t>) {</a:t>
            </a:r>
          </a:p>
          <a:p>
            <a:r>
              <a:rPr lang="en-US" dirty="0" smtClean="0"/>
              <a:t>        count </a:t>
            </a:r>
            <a:r>
              <a:rPr lang="en-US" dirty="0" smtClean="0">
                <a:solidFill>
                  <a:srgbClr val="FF0000"/>
                </a:solidFill>
              </a:rPr>
              <a:t>+=</a:t>
            </a:r>
            <a:r>
              <a:rPr lang="en-US" dirty="0" smtClean="0"/>
              <a:t> 1;</a:t>
            </a:r>
          </a:p>
          <a:p>
            <a:r>
              <a:rPr lang="en-US" dirty="0" smtClean="0"/>
              <a:t>        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n.next;</a:t>
            </a:r>
          </a:p>
          <a:p>
            <a:r>
              <a:rPr lang="en-US" dirty="0" smtClean="0"/>
              <a:t>        </a:t>
            </a:r>
            <a:r>
              <a:rPr lang="en-US" dirty="0" smtClean="0">
                <a:solidFill>
                  <a:srgbClr val="FFC000"/>
                </a:solidFill>
              </a:rPr>
              <a:t>if </a:t>
            </a:r>
            <a:r>
              <a:rPr lang="en-US" dirty="0" smtClean="0"/>
              <a:t>(count 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  <a:r>
              <a:rPr lang="en-US" dirty="0" smtClean="0"/>
              <a:t> length)</a:t>
            </a:r>
          </a:p>
          <a:p>
            <a:r>
              <a:rPr lang="en-US" dirty="0" smtClean="0"/>
              <a:t>         </a:t>
            </a:r>
            <a:r>
              <a:rPr lang="en-US" dirty="0" smtClean="0">
                <a:solidFill>
                  <a:srgbClr val="FFC000"/>
                </a:solidFill>
              </a:rPr>
              <a:t>  return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false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}</a:t>
            </a:r>
          </a:p>
          <a:p>
            <a:r>
              <a:rPr lang="en-US" dirty="0" smtClean="0"/>
              <a:t>    </a:t>
            </a:r>
            <a:r>
              <a:rPr lang="en-US" dirty="0" smtClean="0">
                <a:solidFill>
                  <a:srgbClr val="FFC000"/>
                </a:solidFill>
              </a:rPr>
              <a:t>if </a:t>
            </a:r>
            <a:r>
              <a:rPr lang="en-US" dirty="0" smtClean="0"/>
              <a:t>(count </a:t>
            </a:r>
            <a:r>
              <a:rPr lang="en-US" dirty="0" smtClean="0">
                <a:solidFill>
                  <a:srgbClr val="FF0000"/>
                </a:solidFill>
              </a:rPr>
              <a:t>!=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length)</a:t>
            </a:r>
          </a:p>
          <a:p>
            <a:r>
              <a:rPr lang="en-US" dirty="0" smtClean="0"/>
              <a:t>        </a:t>
            </a:r>
            <a:r>
              <a:rPr lang="en-US" dirty="0" smtClean="0">
                <a:solidFill>
                  <a:srgbClr val="FFC000"/>
                </a:solidFill>
              </a:rPr>
              <a:t>return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false</a:t>
            </a:r>
            <a:r>
              <a:rPr lang="en-US" dirty="0" smtClean="0"/>
              <a:t>;</a:t>
            </a:r>
          </a:p>
          <a:p>
            <a:r>
              <a:rPr lang="en-US" dirty="0" smtClean="0"/>
              <a:t>	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rgbClr val="FFC000"/>
                </a:solidFill>
              </a:rPr>
              <a:t>return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true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}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5943600" y="381000"/>
            <a:ext cx="609600" cy="533400"/>
          </a:xfrm>
          <a:prstGeom prst="rect">
            <a:avLst/>
          </a:prstGeom>
          <a:solidFill>
            <a:schemeClr val="accent1">
              <a:alpha val="0"/>
            </a:schemeClr>
          </a:solidFill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5" grpId="0" animBg="1"/>
      <p:bldP spid="33" grpId="0" animBg="1"/>
      <p:bldP spid="34" grpId="0"/>
      <p:bldP spid="43" grpId="0" animBg="1"/>
      <p:bldP spid="38" grpId="0" animBg="1"/>
      <p:bldP spid="38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2753</TotalTime>
  <Words>1212</Words>
  <Application>Microsoft Office PowerPoint</Application>
  <PresentationFormat>On-screen Show (4:3)</PresentationFormat>
  <Paragraphs>627</Paragraphs>
  <Slides>26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Dynamic Symbolic Data Structure Repair</vt:lpstr>
      <vt:lpstr>What is bytecode instrumentation?? </vt:lpstr>
      <vt:lpstr>Slide 3</vt:lpstr>
      <vt:lpstr>Why Data Structure Repair is important? </vt:lpstr>
      <vt:lpstr>Goal: 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DSDSR vs. Juzi:  Conceptual differences 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University of Texas at Arlington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Symbolic Data Structure Repair</dc:title>
  <dc:creator>Ishtiaque Hussain</dc:creator>
  <cp:lastModifiedBy>Ishtiaque Hussain</cp:lastModifiedBy>
  <cp:revision>175</cp:revision>
  <dcterms:created xsi:type="dcterms:W3CDTF">2010-04-19T23:43:14Z</dcterms:created>
  <dcterms:modified xsi:type="dcterms:W3CDTF">2010-05-06T16:39:03Z</dcterms:modified>
</cp:coreProperties>
</file>