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046" r:id="rId5"/>
  </p:sldMasterIdLst>
  <p:notesMasterIdLst>
    <p:notesMasterId r:id="rId43"/>
  </p:notesMasterIdLst>
  <p:handoutMasterIdLst>
    <p:handoutMasterId r:id="rId44"/>
  </p:handoutMasterIdLst>
  <p:sldIdLst>
    <p:sldId id="682" r:id="rId6"/>
    <p:sldId id="684" r:id="rId7"/>
    <p:sldId id="713" r:id="rId8"/>
    <p:sldId id="712" r:id="rId9"/>
    <p:sldId id="688" r:id="rId10"/>
    <p:sldId id="694" r:id="rId11"/>
    <p:sldId id="696" r:id="rId12"/>
    <p:sldId id="698" r:id="rId13"/>
    <p:sldId id="727" r:id="rId14"/>
    <p:sldId id="724" r:id="rId15"/>
    <p:sldId id="723" r:id="rId16"/>
    <p:sldId id="725" r:id="rId17"/>
    <p:sldId id="714" r:id="rId18"/>
    <p:sldId id="690" r:id="rId19"/>
    <p:sldId id="715" r:id="rId20"/>
    <p:sldId id="691" r:id="rId21"/>
    <p:sldId id="689" r:id="rId22"/>
    <p:sldId id="732" r:id="rId23"/>
    <p:sldId id="692" r:id="rId24"/>
    <p:sldId id="730" r:id="rId25"/>
    <p:sldId id="708" r:id="rId26"/>
    <p:sldId id="716" r:id="rId27"/>
    <p:sldId id="709" r:id="rId28"/>
    <p:sldId id="731" r:id="rId29"/>
    <p:sldId id="711" r:id="rId30"/>
    <p:sldId id="717" r:id="rId31"/>
    <p:sldId id="728" r:id="rId32"/>
    <p:sldId id="729" r:id="rId33"/>
    <p:sldId id="699" r:id="rId34"/>
    <p:sldId id="719" r:id="rId35"/>
    <p:sldId id="720" r:id="rId36"/>
    <p:sldId id="721" r:id="rId37"/>
    <p:sldId id="733" r:id="rId38"/>
    <p:sldId id="735" r:id="rId39"/>
    <p:sldId id="736" r:id="rId40"/>
    <p:sldId id="722" r:id="rId41"/>
    <p:sldId id="710"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65D61DD4-2E9D-419A-8440-FD37221F642E}">
          <p14:sldIdLst>
            <p14:sldId id="682"/>
            <p14:sldId id="684"/>
            <p14:sldId id="686"/>
            <p14:sldId id="688"/>
            <p14:sldId id="689"/>
            <p14:sldId id="694"/>
            <p14:sldId id="696"/>
            <p14:sldId id="698"/>
            <p14:sldId id="697"/>
            <p14:sldId id="690"/>
            <p14:sldId id="691"/>
            <p14:sldId id="705"/>
            <p14:sldId id="692"/>
            <p14:sldId id="699"/>
            <p14:sldId id="700"/>
            <p14:sldId id="702"/>
            <p14:sldId id="703"/>
            <p14:sldId id="704"/>
            <p14:sldId id="708"/>
            <p14:sldId id="7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FFFFF"/>
    <a:srgbClr val="505050"/>
    <a:srgbClr val="969696"/>
    <a:srgbClr val="D2D2D2"/>
    <a:srgbClr val="5F5F5F"/>
    <a:srgbClr val="4D4D4D"/>
    <a:srgbClr val="C0C0C0"/>
    <a:srgbClr val="66FF33"/>
    <a:srgbClr val="FFF1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1" autoAdjust="0"/>
    <p:restoredTop sz="94550" autoAdjust="0"/>
  </p:normalViewPr>
  <p:slideViewPr>
    <p:cSldViewPr snapToObjects="1">
      <p:cViewPr>
        <p:scale>
          <a:sx n="80" d="100"/>
          <a:sy n="80" d="100"/>
        </p:scale>
        <p:origin x="-612" y="-1110"/>
      </p:cViewPr>
      <p:guideLst>
        <p:guide orient="horz" pos="142"/>
        <p:guide orient="horz" pos="4176"/>
        <p:guide orient="horz" pos="912"/>
        <p:guide orient="horz" pos="1197"/>
        <p:guide orient="horz" pos="1957"/>
        <p:guide orient="horz" pos="2736"/>
        <p:guide orient="horz" pos="2159"/>
        <p:guide orient="horz" pos="4050"/>
        <p:guide pos="128"/>
        <p:guide pos="1767"/>
        <p:guide pos="7548"/>
        <p:guide pos="328"/>
        <p:guide pos="7353"/>
        <p:guide pos="613"/>
        <p:guide pos="7062"/>
        <p:guide pos="3837"/>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95" d="100"/>
          <a:sy n="95" d="100"/>
        </p:scale>
        <p:origin x="-358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pPr/>
              <a:t>7/12/2012</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pPr/>
              <a:t>‹#›</a:t>
            </a:fld>
            <a:endParaRPr lang="en-US"/>
          </a:p>
        </p:txBody>
      </p:sp>
    </p:spTree>
    <p:extLst>
      <p:ext uri="{BB962C8B-B14F-4D97-AF65-F5344CB8AC3E}">
        <p14:creationId xmlns=""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pPr/>
              <a:t>7/12/2012</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pPr/>
              <a:t>‹#›</a:t>
            </a:fld>
            <a:endParaRPr lang="en-US" dirty="0"/>
          </a:p>
        </p:txBody>
      </p:sp>
    </p:spTree>
    <p:extLst>
      <p:ext uri="{BB962C8B-B14F-4D97-AF65-F5344CB8AC3E}">
        <p14:creationId xmlns=""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D6BC58-3690-47AA-B8D3-955BA7DCC314}"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 xmlns:p14="http://schemas.microsoft.com/office/powerpoint/2010/main" val="204362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7B738D6-6378-4B34-98CA-C86DC67CAC60}"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Add motivation on why we picked LSS over other metrics.</a:t>
            </a:r>
            <a:endParaRPr lang="en-US" dirty="0" smtClean="0"/>
          </a:p>
          <a:p>
            <a:endParaRPr lang="en-US" dirty="0" smtClean="0"/>
          </a:p>
          <a:p>
            <a:r>
              <a:rPr lang="en-US" sz="900" dirty="0" err="1" smtClean="0"/>
              <a:t>JavaNCSS</a:t>
            </a:r>
            <a:r>
              <a:rPr lang="en-US" sz="900" baseline="30000" smtClean="0"/>
              <a:t> ==</a:t>
            </a:r>
            <a:r>
              <a:rPr lang="en-US" sz="900" baseline="0" smtClean="0"/>
              <a:t> </a:t>
            </a:r>
            <a:r>
              <a:rPr lang="en-US" sz="900" spc="-70" smtClean="0">
                <a:gradFill>
                  <a:gsLst>
                    <a:gs pos="2917">
                      <a:schemeClr val="tx1"/>
                    </a:gs>
                    <a:gs pos="30000">
                      <a:schemeClr val="tx1"/>
                    </a:gs>
                  </a:gsLst>
                  <a:lin ang="5400000" scaled="0"/>
                </a:gradFill>
              </a:rPr>
              <a:t>http://www.kclee.de/clemens/java/javancss/</a:t>
            </a:r>
            <a:endParaRPr lang="en-US" smtClean="0"/>
          </a:p>
          <a:p>
            <a:endParaRPr lang="en-US" dirty="0" smtClean="0"/>
          </a:p>
          <a:p>
            <a:r>
              <a:rPr lang="en-US" dirty="0" smtClean="0"/>
              <a:t>Android</a:t>
            </a:r>
            <a:r>
              <a:rPr lang="en-US" baseline="0" dirty="0" smtClean="0"/>
              <a:t> uses configuration files to </a:t>
            </a:r>
            <a:r>
              <a:rPr lang="en-US" sz="900" kern="1200" baseline="0" dirty="0" smtClean="0">
                <a:solidFill>
                  <a:schemeClr val="tx1"/>
                </a:solidFill>
                <a:latin typeface="Segoe UI Light" pitchFamily="34" charset="0"/>
                <a:ea typeface="+mn-ea"/>
                <a:cs typeface="+mn-cs"/>
              </a:rPr>
              <a:t>define layout, styling, etc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86CA429-E080-40FA-9689-DB46C2A24F3B}" type="datetime1">
              <a:rPr lang="en-US" smtClean="0"/>
              <a:pPr/>
              <a:t>7/12/2012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 xmlns:p14="http://schemas.microsoft.com/office/powerpoint/2010/main" val="204362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86CA429-E080-40FA-9689-DB46C2A24F3B}" type="datetime1">
              <a:rPr lang="en-US" smtClean="0"/>
              <a:pPr/>
              <a:t>7/12/2012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 xmlns:p14="http://schemas.microsoft.com/office/powerpoint/2010/main" val="20436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Prior training caveat: 10 weeks earlier we held a similar but non-IRB exercise (with different random assignment of subjects to phone/PC) to gain experience</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6A4109-0A19-48D2-B59C-A0C89A3F7AFA}"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Segoe UI Light" pitchFamily="34" charset="0"/>
                <a:ea typeface="+mn-ea"/>
                <a:cs typeface="+mn-cs"/>
              </a:rPr>
              <a:t>90% (1,880) or more compile – according to </a:t>
            </a:r>
            <a:r>
              <a:rPr lang="en-US" sz="900" kern="1200" dirty="0" err="1" smtClean="0">
                <a:solidFill>
                  <a:schemeClr val="tx1"/>
                </a:solidFill>
                <a:latin typeface="Segoe UI Light" pitchFamily="34" charset="0"/>
                <a:ea typeface="+mn-ea"/>
                <a:cs typeface="+mn-cs"/>
              </a:rPr>
              <a:t>haserrors</a:t>
            </a:r>
            <a:r>
              <a:rPr lang="en-US" sz="900" kern="1200" dirty="0" smtClean="0">
                <a:solidFill>
                  <a:schemeClr val="tx1"/>
                </a:solidFill>
                <a:latin typeface="Segoe UI Light" pitchFamily="34" charset="0"/>
                <a:ea typeface="+mn-ea"/>
                <a:cs typeface="+mn-cs"/>
              </a:rPr>
              <a:t> flag via</a:t>
            </a:r>
            <a:r>
              <a:rPr lang="en-US" sz="900" kern="1200" baseline="0" dirty="0" smtClean="0">
                <a:solidFill>
                  <a:schemeClr val="tx1"/>
                </a:solidFill>
                <a:latin typeface="Segoe UI Light" pitchFamily="34" charset="0"/>
                <a:ea typeface="+mn-ea"/>
                <a:cs typeface="+mn-cs"/>
              </a:rPr>
              <a:t> TouchDevelop cloud API</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 xmlns:p14="http://schemas.microsoft.com/office/powerpoint/2010/main" val="40540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6CA429-E080-40FA-9689-DB46C2A24F3B}" type="datetime1">
              <a:rPr lang="en-US" smtClean="0"/>
              <a:pPr/>
              <a:t>7/12/2012</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 xmlns:p14="http://schemas.microsoft.com/office/powerpoint/2010/main" val="2043624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3314" y="1935370"/>
            <a:ext cx="6833167" cy="997196"/>
          </a:xfrm>
        </p:spPr>
        <p:txBody>
          <a:bodyPr anchor="b" anchorCtr="0">
            <a:noAutofit/>
          </a:bodyPr>
          <a:lstStyle>
            <a:lvl1pPr>
              <a:defRPr sz="60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4383314" y="3176526"/>
            <a:ext cx="6833167" cy="498598"/>
          </a:xfrm>
        </p:spPr>
        <p:txBody>
          <a:bodyPr>
            <a:noAutofit/>
          </a:bodyPr>
          <a:lstStyle>
            <a:lvl1pPr marL="0" indent="0">
              <a:spcBef>
                <a:spcPts val="0"/>
              </a:spcBef>
              <a:buNone/>
              <a:defRPr sz="3200" spc="-70" baseline="0">
                <a:solidFill>
                  <a:schemeClr val="tx2">
                    <a:alpha val="99000"/>
                  </a:schemeClr>
                </a:solidFill>
                <a:latin typeface="+mj-lt"/>
              </a:defRPr>
            </a:lvl1pPr>
          </a:lstStyle>
          <a:p>
            <a:pPr lvl="0"/>
            <a:r>
              <a:rPr lang="en-US" dirty="0" smtClean="0"/>
              <a:t>Speaker Name</a:t>
            </a:r>
            <a:br>
              <a:rPr lang="en-US" dirty="0" smtClean="0"/>
            </a:br>
            <a:r>
              <a:rPr lang="en-US" dirty="0" smtClean="0"/>
              <a:t>Speaker Title</a:t>
            </a:r>
            <a:endParaRPr lang="en-US" dirty="0"/>
          </a:p>
        </p:txBody>
      </p:sp>
    </p:spTree>
    <p:extLst>
      <p:ext uri="{BB962C8B-B14F-4D97-AF65-F5344CB8AC3E}">
        <p14:creationId xmlns="" xmlns:p14="http://schemas.microsoft.com/office/powerpoint/2010/main" val="77159496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895268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bwMode="auto">
          <a:xfrm>
            <a:off x="0" y="6153375"/>
            <a:ext cx="12188825" cy="7046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 xmlns:p14="http://schemas.microsoft.com/office/powerpoint/2010/main" val="15625773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4559796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 xmlns:p14="http://schemas.microsoft.com/office/powerpoint/2010/main" val="327427356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 xmlns:p14="http://schemas.microsoft.com/office/powerpoint/2010/main" val="135012177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 xmlns:p14="http://schemas.microsoft.com/office/powerpoint/2010/main" val="250537258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 xmlns:p14="http://schemas.microsoft.com/office/powerpoint/2010/main" val="260155799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Video - Accent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344" y="1443190"/>
            <a:ext cx="10237787"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 xmlns:p14="http://schemas.microsoft.com/office/powerpoint/2010/main" val="88283477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344" y="1443190"/>
            <a:ext cx="10237787"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 xmlns:p14="http://schemas.microsoft.com/office/powerpoint/2010/main" val="304542926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Video - Accent 3">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tx1"/>
                    </a:gs>
                    <a:gs pos="99000">
                      <a:schemeClr val="tx1"/>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66039" y="1443190"/>
            <a:ext cx="10244885" cy="914096"/>
          </a:xfrm>
        </p:spPr>
        <p:txBody>
          <a:bodyPr wrap="square" anchor="ctr">
            <a:noAutofit/>
          </a:bodyPr>
          <a:lstStyle>
            <a:lvl1pPr marL="0" indent="0">
              <a:buNone/>
              <a:defRPr sz="6600" spc="-150"/>
            </a:lvl1pPr>
          </a:lstStyle>
          <a:p>
            <a:pPr lvl="0"/>
            <a:r>
              <a:rPr lang="en-US" dirty="0" smtClean="0"/>
              <a:t>Click to edit Master text styles</a:t>
            </a:r>
          </a:p>
        </p:txBody>
      </p:sp>
    </p:spTree>
    <p:extLst>
      <p:ext uri="{BB962C8B-B14F-4D97-AF65-F5344CB8AC3E}">
        <p14:creationId xmlns="" xmlns:p14="http://schemas.microsoft.com/office/powerpoint/2010/main" val="74773483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468803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229853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Accent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95675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1929" y="161926"/>
            <a:ext cx="10126196" cy="747896"/>
          </a:xfrm>
        </p:spPr>
        <p:txBody>
          <a:bodyPr vert="horz" wrap="square" lIns="0" tIns="0" rIns="0" bIns="0" rtlCol="0" anchor="ctr" anchorCtr="0">
            <a:normAutofit/>
          </a:bodyPr>
          <a:lstStyle>
            <a:lvl1pPr>
              <a:defRPr lang="en-US"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1929" y="161926"/>
            <a:ext cx="10126196" cy="747896"/>
          </a:xfrm>
        </p:spPr>
        <p:txBody>
          <a:bodyPr vert="horz" wrap="square" lIns="0" tIns="0" rIns="0" bIns="0" rtlCol="0" anchor="ctr" anchorCtr="0">
            <a:normAutofit/>
          </a:bodyPr>
          <a:lstStyle>
            <a:lvl1pPr>
              <a:defRPr lang="en-US" baseline="0" dirty="0"/>
            </a:lvl1pPr>
          </a:lstStyle>
          <a:p>
            <a:pPr lvl="0"/>
            <a:r>
              <a:rPr lang="en-US" smtClean="0"/>
              <a:t>Click to edit Master title style</a:t>
            </a:r>
            <a:endParaRPr lang="en-US" dirty="0"/>
          </a:p>
        </p:txBody>
      </p:sp>
      <p:sp>
        <p:nvSpPr>
          <p:cNvPr id="5" name="Text Placeholder 4"/>
          <p:cNvSpPr>
            <a:spLocks noGrp="1"/>
          </p:cNvSpPr>
          <p:nvPr>
            <p:ph type="body" sz="quarter" idx="10"/>
          </p:nvPr>
        </p:nvSpPr>
        <p:spPr>
          <a:xfrm>
            <a:off x="519112" y="1830988"/>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1541929" y="1201961"/>
            <a:ext cx="10126196" cy="387798"/>
          </a:xfrm>
        </p:spPr>
        <p:txBody>
          <a:bodyPr/>
          <a:lstStyle>
            <a:lvl1pPr marL="0" indent="0">
              <a:buNone/>
              <a:defRPr sz="2800" baseline="0"/>
            </a:lvl1pPr>
          </a:lstStyle>
          <a:p>
            <a:pPr lvl="0"/>
            <a:r>
              <a:rPr lang="en-US" smtClean="0"/>
              <a:t>Click to edit Master text styles</a:t>
            </a:r>
          </a:p>
        </p:txBody>
      </p:sp>
    </p:spTree>
    <p:extLst>
      <p:ext uri="{BB962C8B-B14F-4D97-AF65-F5344CB8AC3E}">
        <p14:creationId xmlns="" xmlns:p14="http://schemas.microsoft.com/office/powerpoint/2010/main" val="38523681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tx1"/>
                    </a:gs>
                    <a:gs pos="6000">
                      <a:schemeClr val="tx1"/>
                    </a:gs>
                  </a:gsLst>
                  <a:lin ang="5400000" scaled="0"/>
                </a:gradFill>
              </a:defRPr>
            </a:lvl2pPr>
            <a:lvl3pPr marL="231775" indent="0">
              <a:buNone/>
              <a:defRPr sz="2000">
                <a:gradFill>
                  <a:gsLst>
                    <a:gs pos="100000">
                      <a:schemeClr val="tx1"/>
                    </a:gs>
                    <a:gs pos="6000">
                      <a:schemeClr val="tx1"/>
                    </a:gs>
                  </a:gsLst>
                  <a:lin ang="5400000" scaled="0"/>
                </a:gradFill>
              </a:defRPr>
            </a:lvl3pPr>
            <a:lvl4pPr marL="457200" indent="0">
              <a:buNone/>
              <a:defRPr sz="2000">
                <a:gradFill>
                  <a:gsLst>
                    <a:gs pos="100000">
                      <a:schemeClr val="tx1"/>
                    </a:gs>
                    <a:gs pos="6000">
                      <a:schemeClr val="tx1"/>
                    </a:gs>
                  </a:gsLst>
                  <a:lin ang="5400000" scaled="0"/>
                </a:gradFill>
              </a:defRPr>
            </a:lvl4pPr>
            <a:lvl5pPr marL="693738" indent="0">
              <a:buNone/>
              <a:defRPr sz="20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a:gradFill>
                  <a:gsLst>
                    <a:gs pos="100000">
                      <a:schemeClr val="tx1"/>
                    </a:gs>
                    <a:gs pos="0">
                      <a:schemeClr val="tx1"/>
                    </a:gs>
                  </a:gsLst>
                  <a:lin ang="5400000" scaled="0"/>
                </a:gradFill>
              </a:defRPr>
            </a:lvl2pPr>
            <a:lvl3pPr marL="231775" indent="0">
              <a:buNone/>
              <a:defRPr sz="2000">
                <a:gradFill>
                  <a:gsLst>
                    <a:gs pos="100000">
                      <a:schemeClr val="tx1"/>
                    </a:gs>
                    <a:gs pos="0">
                      <a:schemeClr val="tx1"/>
                    </a:gs>
                  </a:gsLst>
                  <a:lin ang="5400000" scaled="0"/>
                </a:gradFill>
              </a:defRPr>
            </a:lvl3pPr>
            <a:lvl4pPr marL="457200" indent="0">
              <a:buNone/>
              <a:defRPr sz="2000">
                <a:gradFill>
                  <a:gsLst>
                    <a:gs pos="100000">
                      <a:schemeClr val="tx1"/>
                    </a:gs>
                    <a:gs pos="0">
                      <a:schemeClr val="tx1"/>
                    </a:gs>
                  </a:gsLst>
                  <a:lin ang="5400000" scaled="0"/>
                </a:gradFill>
              </a:defRPr>
            </a:lvl4pPr>
            <a:lvl5pPr marL="693738" indent="0">
              <a:buNone/>
              <a:defRPr sz="20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tx1"/>
              </a:buClr>
              <a:buFont typeface="Wingdings" pitchFamily="2" charset="2"/>
              <a:buChar char=""/>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Font typeface="Wingdings" pitchFamily="2" charset="2"/>
              <a:buChar char=""/>
              <a:defRPr lang="en-US" sz="3600" kern="1200" spc="-70" baseline="0" dirty="0" smtClean="0">
                <a:gradFill>
                  <a:gsLst>
                    <a:gs pos="1250">
                      <a:schemeClr val="tx1"/>
                    </a:gs>
                    <a:gs pos="100000">
                      <a:schemeClr val="tx1"/>
                    </a:gs>
                  </a:gsLst>
                  <a:lin ang="5400000" scaled="0"/>
                </a:gradFill>
                <a:latin typeface="+mj-lt"/>
                <a:ea typeface="+mn-ea"/>
                <a:cs typeface="+mn-cs"/>
              </a:defRPr>
            </a:lvl1pPr>
            <a:lvl2pPr marL="635000" indent="-342900">
              <a:defRPr lang="en-US" sz="2000" kern="1200" spc="0" baseline="0" dirty="0" smtClean="0">
                <a:gradFill>
                  <a:gsLst>
                    <a:gs pos="1250">
                      <a:schemeClr val="tx1"/>
                    </a:gs>
                    <a:gs pos="100000">
                      <a:schemeClr val="tx1"/>
                    </a:gs>
                  </a:gsLst>
                  <a:lin ang="5400000" scaled="0"/>
                </a:gradFill>
                <a:latin typeface="+mn-lt"/>
                <a:ea typeface="+mn-ea"/>
                <a:cs typeface="+mn-cs"/>
              </a:defRPr>
            </a:lvl2pPr>
            <a:lvl3pPr marL="863600" indent="-342900">
              <a:defRPr lang="en-US" sz="2000" kern="1200" spc="0" baseline="0" dirty="0" smtClean="0">
                <a:gradFill>
                  <a:gsLst>
                    <a:gs pos="1250">
                      <a:schemeClr val="tx1"/>
                    </a:gs>
                    <a:gs pos="100000">
                      <a:schemeClr val="tx1"/>
                    </a:gs>
                  </a:gsLst>
                  <a:lin ang="5400000" scaled="0"/>
                </a:gradFill>
                <a:latin typeface="+mn-lt"/>
                <a:ea typeface="+mn-ea"/>
                <a:cs typeface="+mn-cs"/>
              </a:defRPr>
            </a:lvl3pPr>
            <a:lvl4pPr marL="1028700" indent="-342900">
              <a:defRPr lang="en-US" sz="2000" kern="1200" spc="0" baseline="0" dirty="0" smtClean="0">
                <a:gradFill>
                  <a:gsLst>
                    <a:gs pos="1250">
                      <a:schemeClr val="tx1"/>
                    </a:gs>
                    <a:gs pos="100000">
                      <a:schemeClr val="tx1"/>
                    </a:gs>
                  </a:gsLst>
                  <a:lin ang="5400000" scaled="0"/>
                </a:gradFill>
                <a:latin typeface="+mn-lt"/>
                <a:ea typeface="+mn-ea"/>
                <a:cs typeface="+mn-cs"/>
              </a:defRPr>
            </a:lvl4pPr>
            <a:lvl5pPr marL="1206500" indent="-342900">
              <a:defRPr lang="en-US" sz="2000" kern="1200" spc="0" baseline="0" dirty="0">
                <a:gradFill>
                  <a:gsLst>
                    <a:gs pos="1250">
                      <a:schemeClr val="tx1"/>
                    </a:gs>
                    <a:gs pos="100000">
                      <a:schemeClr val="tx1"/>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 xmlns:p14="http://schemas.microsoft.com/office/powerpoint/2010/main" val="4293625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tx1"/>
                    </a:gs>
                    <a:gs pos="100000">
                      <a:schemeClr val="tx1"/>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 xmlns:p14="http://schemas.microsoft.com/office/powerpoint/2010/main" val="26668435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1929" y="161925"/>
            <a:ext cx="10126196" cy="747897"/>
          </a:xfrm>
          <a:prstGeom prst="rect">
            <a:avLst/>
          </a:prstGeom>
        </p:spPr>
        <p:txBody>
          <a:bodyPr vert="horz" wrap="square" lIns="0" tIns="0" rIns="0" bIns="0" rtlCol="0" anchor="ctr" anchorCtr="0">
            <a:norm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5" r:id="rId2"/>
    <p:sldLayoutId id="2147484086" r:id="rId3"/>
    <p:sldLayoutId id="2147484097"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solidFill>
            <a:schemeClr val="tx1">
              <a:alpha val="99000"/>
            </a:schemeClr>
          </a:soli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48" r:id="rId4"/>
    <p:sldLayoutId id="2147484061" r:id="rId5"/>
    <p:sldLayoutId id="2147484062" r:id="rId6"/>
    <p:sldLayoutId id="2147484049" r:id="rId7"/>
    <p:sldLayoutId id="2147484063" r:id="rId8"/>
    <p:sldLayoutId id="2147484064" r:id="rId9"/>
    <p:sldLayoutId id="2147484057" r:id="rId10"/>
    <p:sldLayoutId id="2147484065" r:id="rId11"/>
    <p:sldLayoutId id="2147484066"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cseweb.uta.edu/~tuan/tdexp/"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000260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joint-work\touch-develop\paper\gnuplot\prior_experience_hours.emf"/>
          <p:cNvPicPr>
            <a:picLocks noChangeAspect="1" noChangeArrowheads="1"/>
          </p:cNvPicPr>
          <p:nvPr/>
        </p:nvPicPr>
        <p:blipFill>
          <a:blip r:embed="rId2"/>
          <a:srcRect/>
          <a:stretch>
            <a:fillRect/>
          </a:stretch>
        </p:blipFill>
        <p:spPr bwMode="auto">
          <a:xfrm>
            <a:off x="-181203" y="2819400"/>
            <a:ext cx="13057415" cy="3808412"/>
          </a:xfrm>
          <a:prstGeom prst="rect">
            <a:avLst/>
          </a:prstGeom>
          <a:noFill/>
        </p:spPr>
      </p:pic>
      <p:sp>
        <p:nvSpPr>
          <p:cNvPr id="2" name="Title 1"/>
          <p:cNvSpPr>
            <a:spLocks noGrp="1"/>
          </p:cNvSpPr>
          <p:nvPr>
            <p:ph type="title"/>
          </p:nvPr>
        </p:nvSpPr>
        <p:spPr/>
        <p:txBody>
          <a:bodyPr>
            <a:normAutofit fontScale="90000"/>
          </a:bodyPr>
          <a:lstStyle/>
          <a:p>
            <a:r>
              <a:rPr lang="en-US" dirty="0" smtClean="0"/>
              <a:t>Subjects Had Little Prior TouchDevelop Knowledge</a:t>
            </a:r>
            <a:endParaRPr lang="en-US" dirty="0"/>
          </a:p>
        </p:txBody>
      </p:sp>
      <p:sp>
        <p:nvSpPr>
          <p:cNvPr id="3" name="Text Placeholder 2"/>
          <p:cNvSpPr>
            <a:spLocks noGrp="1"/>
          </p:cNvSpPr>
          <p:nvPr>
            <p:ph type="body" sz="quarter" idx="10"/>
          </p:nvPr>
        </p:nvSpPr>
        <p:spPr>
          <a:xfrm>
            <a:off x="519112" y="1447799"/>
            <a:ext cx="11149013" cy="276999"/>
          </a:xfrm>
        </p:spPr>
        <p:txBody>
          <a:bodyPr/>
          <a:lstStyle/>
          <a:p>
            <a:pPr>
              <a:buNone/>
            </a:pPr>
            <a:r>
              <a:rPr lang="en-US" sz="2000" dirty="0" smtClean="0">
                <a:latin typeface="+mn-lt"/>
              </a:rPr>
              <a:t>Asked for hours spent before experiment on learning TouchDevelop (TD), Android (An), Eclipse (</a:t>
            </a:r>
            <a:r>
              <a:rPr lang="en-US" sz="2000" dirty="0" err="1" smtClean="0">
                <a:latin typeface="+mn-lt"/>
              </a:rPr>
              <a:t>Ec</a:t>
            </a:r>
            <a:r>
              <a:rPr lang="en-US" sz="2000" dirty="0" smtClean="0">
                <a:latin typeface="+mn-lt"/>
              </a:rPr>
              <a:t>)</a:t>
            </a:r>
            <a:endParaRPr lang="en-US" sz="2000" dirty="0">
              <a:latin typeface="+mn-lt"/>
            </a:endParaRPr>
          </a:p>
        </p:txBody>
      </p:sp>
      <p:sp>
        <p:nvSpPr>
          <p:cNvPr id="5" name="Rectangle 4"/>
          <p:cNvSpPr/>
          <p:nvPr/>
        </p:nvSpPr>
        <p:spPr bwMode="auto">
          <a:xfrm>
            <a:off x="3351212" y="4991100"/>
            <a:ext cx="1752600" cy="876300"/>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094412" y="3581400"/>
            <a:ext cx="1828800" cy="685800"/>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ular Callout 6"/>
          <p:cNvSpPr/>
          <p:nvPr/>
        </p:nvSpPr>
        <p:spPr bwMode="auto">
          <a:xfrm>
            <a:off x="2208212" y="1981200"/>
            <a:ext cx="3048000" cy="828816"/>
          </a:xfrm>
          <a:prstGeom prst="wedgeRoundRectCallout">
            <a:avLst>
              <a:gd name="adj1" fmla="val 18807"/>
              <a:gd name="adj2" fmla="val 301362"/>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Median #hours spent learning TouchDevelop = 0</a:t>
            </a:r>
            <a:endParaRPr lang="en-US" dirty="0"/>
          </a:p>
        </p:txBody>
      </p:sp>
      <p:sp>
        <p:nvSpPr>
          <p:cNvPr id="9" name="Rectangle 8"/>
          <p:cNvSpPr/>
          <p:nvPr/>
        </p:nvSpPr>
        <p:spPr bwMode="auto">
          <a:xfrm>
            <a:off x="8837612" y="3276600"/>
            <a:ext cx="1828800" cy="762000"/>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ular Callout 10"/>
          <p:cNvSpPr/>
          <p:nvPr/>
        </p:nvSpPr>
        <p:spPr bwMode="auto">
          <a:xfrm>
            <a:off x="5789612" y="1981200"/>
            <a:ext cx="2514600" cy="828816"/>
          </a:xfrm>
          <a:prstGeom prst="wedgeRoundRectCallout">
            <a:avLst>
              <a:gd name="adj1" fmla="val -22360"/>
              <a:gd name="adj2" fmla="val 133792"/>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Median #hours spent learning Android = 30</a:t>
            </a:r>
            <a:endParaRPr lang="en-US" dirty="0"/>
          </a:p>
        </p:txBody>
      </p:sp>
      <p:sp>
        <p:nvSpPr>
          <p:cNvPr id="12" name="Rounded Rectangular Callout 11"/>
          <p:cNvSpPr/>
          <p:nvPr/>
        </p:nvSpPr>
        <p:spPr bwMode="auto">
          <a:xfrm>
            <a:off x="8837612" y="1981200"/>
            <a:ext cx="2514600" cy="828816"/>
          </a:xfrm>
          <a:prstGeom prst="wedgeRoundRectCallout">
            <a:avLst>
              <a:gd name="adj1" fmla="val -22016"/>
              <a:gd name="adj2" fmla="val 97363"/>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Median #hours spent learning Eclipse = 55</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joint-work\touch-develop\paper\gnuplot\prior_experience_LOC.emf"/>
          <p:cNvPicPr>
            <a:picLocks noChangeAspect="1" noChangeArrowheads="1"/>
          </p:cNvPicPr>
          <p:nvPr/>
        </p:nvPicPr>
        <p:blipFill>
          <a:blip r:embed="rId2"/>
          <a:srcRect/>
          <a:stretch>
            <a:fillRect/>
          </a:stretch>
        </p:blipFill>
        <p:spPr bwMode="auto">
          <a:xfrm>
            <a:off x="0" y="3048000"/>
            <a:ext cx="12420141" cy="3518693"/>
          </a:xfrm>
          <a:prstGeom prst="rect">
            <a:avLst/>
          </a:prstGeom>
          <a:noFill/>
        </p:spPr>
      </p:pic>
      <p:sp>
        <p:nvSpPr>
          <p:cNvPr id="3" name="Title 2"/>
          <p:cNvSpPr>
            <a:spLocks noGrp="1"/>
          </p:cNvSpPr>
          <p:nvPr>
            <p:ph type="title"/>
          </p:nvPr>
        </p:nvSpPr>
        <p:spPr/>
        <p:txBody>
          <a:bodyPr/>
          <a:lstStyle/>
          <a:p>
            <a:r>
              <a:rPr lang="en-US" dirty="0" smtClean="0"/>
              <a:t>Prior LOC: TouchDevelop &lt; Android &lt; Java</a:t>
            </a:r>
            <a:endParaRPr lang="en-US" dirty="0"/>
          </a:p>
        </p:txBody>
      </p:sp>
      <p:sp>
        <p:nvSpPr>
          <p:cNvPr id="5" name="Text Placeholder 4"/>
          <p:cNvSpPr>
            <a:spLocks noGrp="1"/>
          </p:cNvSpPr>
          <p:nvPr>
            <p:ph type="body" sz="quarter" idx="10"/>
          </p:nvPr>
        </p:nvSpPr>
        <p:spPr>
          <a:xfrm>
            <a:off x="519112" y="1447799"/>
            <a:ext cx="11149013" cy="892552"/>
          </a:xfrm>
        </p:spPr>
        <p:txBody>
          <a:bodyPr/>
          <a:lstStyle/>
          <a:p>
            <a:pPr>
              <a:buNone/>
            </a:pPr>
            <a:r>
              <a:rPr lang="en-US" sz="2000" dirty="0" smtClean="0">
                <a:latin typeface="+mn-lt"/>
              </a:rPr>
              <a:t>Asked for LOC written before experiment in TouchDevelop (TD), Android (An), non-Android Java (J), C#</a:t>
            </a:r>
          </a:p>
          <a:p>
            <a:pPr>
              <a:buNone/>
            </a:pPr>
            <a:r>
              <a:rPr lang="en-US" sz="2000" dirty="0" smtClean="0">
                <a:latin typeface="+mn-lt"/>
              </a:rPr>
              <a:t/>
            </a:r>
            <a:br>
              <a:rPr lang="en-US" sz="2000" dirty="0" smtClean="0">
                <a:latin typeface="+mn-lt"/>
              </a:rPr>
            </a:br>
            <a:endParaRPr lang="en-US" sz="2000" dirty="0">
              <a:latin typeface="+mn-lt"/>
            </a:endParaRPr>
          </a:p>
        </p:txBody>
      </p:sp>
      <p:sp>
        <p:nvSpPr>
          <p:cNvPr id="6" name="Rounded Rectangular Callout 5"/>
          <p:cNvSpPr/>
          <p:nvPr/>
        </p:nvSpPr>
        <p:spPr bwMode="auto">
          <a:xfrm>
            <a:off x="379412" y="1981200"/>
            <a:ext cx="3289300" cy="828816"/>
          </a:xfrm>
          <a:prstGeom prst="wedgeRoundRectCallout">
            <a:avLst>
              <a:gd name="adj1" fmla="val 13562"/>
              <a:gd name="adj2" fmla="val 279506"/>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Median TouchDevelop LOC written before experiment = 0</a:t>
            </a:r>
            <a:endParaRPr lang="en-US" dirty="0"/>
          </a:p>
        </p:txBody>
      </p:sp>
      <p:sp>
        <p:nvSpPr>
          <p:cNvPr id="7" name="Rectangle 6"/>
          <p:cNvSpPr/>
          <p:nvPr/>
        </p:nvSpPr>
        <p:spPr bwMode="auto">
          <a:xfrm>
            <a:off x="1674812" y="4800600"/>
            <a:ext cx="1371600" cy="990600"/>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668712" y="3886200"/>
            <a:ext cx="1435100" cy="533399"/>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ular Callout 8"/>
          <p:cNvSpPr/>
          <p:nvPr/>
        </p:nvSpPr>
        <p:spPr bwMode="auto">
          <a:xfrm>
            <a:off x="3960812" y="1981200"/>
            <a:ext cx="3200400" cy="828816"/>
          </a:xfrm>
          <a:prstGeom prst="wedgeRoundRectCallout">
            <a:avLst>
              <a:gd name="adj1" fmla="val -33495"/>
              <a:gd name="adj2" fmla="val 174382"/>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Median Android LOC written before experiment = 250</a:t>
            </a:r>
            <a:endParaRPr lang="en-US" dirty="0"/>
          </a:p>
        </p:txBody>
      </p:sp>
      <p:sp>
        <p:nvSpPr>
          <p:cNvPr id="10" name="Rounded Rectangular Callout 9"/>
          <p:cNvSpPr/>
          <p:nvPr/>
        </p:nvSpPr>
        <p:spPr bwMode="auto">
          <a:xfrm>
            <a:off x="7466012" y="1981200"/>
            <a:ext cx="3657600" cy="828816"/>
          </a:xfrm>
          <a:prstGeom prst="wedgeRoundRectCallout">
            <a:avLst>
              <a:gd name="adj1" fmla="val -54875"/>
              <a:gd name="adj2" fmla="val 130668"/>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Median non-Android Java LOC written before experiment = 1,000</a:t>
            </a:r>
            <a:endParaRPr lang="en-US" dirty="0"/>
          </a:p>
        </p:txBody>
      </p:sp>
      <p:sp>
        <p:nvSpPr>
          <p:cNvPr id="11" name="Rectangle 10"/>
          <p:cNvSpPr/>
          <p:nvPr/>
        </p:nvSpPr>
        <p:spPr bwMode="auto">
          <a:xfrm>
            <a:off x="5789612" y="3505200"/>
            <a:ext cx="1447800" cy="685800"/>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 Design: 11 Programming Tasks</a:t>
            </a:r>
            <a:endParaRPr lang="en-US" dirty="0"/>
          </a:p>
        </p:txBody>
      </p:sp>
      <p:sp>
        <p:nvSpPr>
          <p:cNvPr id="3" name="Text Placeholder 2"/>
          <p:cNvSpPr>
            <a:spLocks noGrp="1"/>
          </p:cNvSpPr>
          <p:nvPr>
            <p:ph type="body" sz="quarter" idx="10"/>
          </p:nvPr>
        </p:nvSpPr>
        <p:spPr>
          <a:xfrm>
            <a:off x="519112" y="1447799"/>
            <a:ext cx="11149013" cy="4792081"/>
          </a:xfrm>
        </p:spPr>
        <p:txBody>
          <a:bodyPr/>
          <a:lstStyle/>
          <a:p>
            <a:pPr>
              <a:buNone/>
            </a:pPr>
            <a:r>
              <a:rPr lang="en-US" sz="1800" dirty="0" smtClean="0">
                <a:solidFill>
                  <a:schemeClr val="tx2"/>
                </a:solidFill>
                <a:latin typeface="+mn-lt"/>
              </a:rPr>
              <a:t>(P1) Any "Hello World" program that prints "CSE 5324" on the screen.</a:t>
            </a:r>
          </a:p>
          <a:p>
            <a:pPr>
              <a:buNone/>
            </a:pPr>
            <a:r>
              <a:rPr lang="en-US" sz="1800" dirty="0" smtClean="0">
                <a:solidFill>
                  <a:schemeClr val="tx2"/>
                </a:solidFill>
                <a:latin typeface="+mn-lt"/>
              </a:rPr>
              <a:t>(P2) A program that takes as input an integer number representing degrees Fahrenheit, converts it to degrees Celsius (using the Fahrenheit to Celsius conversion rule: deduct 32, multiply by 5, then divide by 9), and prints the resulting value.</a:t>
            </a:r>
          </a:p>
          <a:p>
            <a:pPr>
              <a:buNone/>
            </a:pPr>
            <a:r>
              <a:rPr lang="en-US" sz="1800" dirty="0" smtClean="0">
                <a:latin typeface="+mn-lt"/>
              </a:rPr>
              <a:t>(P3) A tip calculator that takes as input two integer numbers A, B from the user and prints the value of A*B/100.</a:t>
            </a:r>
          </a:p>
          <a:p>
            <a:pPr>
              <a:buNone/>
            </a:pPr>
            <a:r>
              <a:rPr lang="en-US" sz="1800" dirty="0" smtClean="0">
                <a:latin typeface="+mn-lt"/>
              </a:rPr>
              <a:t>(P4) A program that takes as input an integer number and prints "even" if it is an even number and "odd" if it is an odd number.</a:t>
            </a:r>
          </a:p>
          <a:p>
            <a:pPr>
              <a:buNone/>
            </a:pPr>
            <a:r>
              <a:rPr lang="en-US" sz="1800" dirty="0" smtClean="0">
                <a:latin typeface="+mn-lt"/>
              </a:rPr>
              <a:t>(P5) A program that takes as input a string and a character, prints "contains" if the string contains the character or else prints "not in there".</a:t>
            </a:r>
          </a:p>
          <a:p>
            <a:pPr>
              <a:buNone/>
            </a:pPr>
            <a:r>
              <a:rPr lang="en-US" sz="1800" dirty="0" smtClean="0">
                <a:latin typeface="+mn-lt"/>
              </a:rPr>
              <a:t>(P6) A program that takes as input a string and prints out the string with first character in uppercase.</a:t>
            </a:r>
          </a:p>
          <a:p>
            <a:pPr>
              <a:buNone/>
            </a:pPr>
            <a:r>
              <a:rPr lang="en-US" sz="1800" dirty="0" smtClean="0">
                <a:latin typeface="+mn-lt"/>
              </a:rPr>
              <a:t>(P7) A program that prints the system’s current time as text.</a:t>
            </a:r>
          </a:p>
          <a:p>
            <a:pPr>
              <a:buNone/>
            </a:pPr>
            <a:r>
              <a:rPr lang="en-US" sz="1800" dirty="0" smtClean="0">
                <a:latin typeface="+mn-lt"/>
              </a:rPr>
              <a:t>(P 8) A program that asks the user for a positive integer value n and prints odd numbers between 0 and n (including n if n is odd).</a:t>
            </a:r>
          </a:p>
          <a:p>
            <a:pPr>
              <a:buNone/>
            </a:pPr>
            <a:r>
              <a:rPr lang="en-US" sz="1800" dirty="0" smtClean="0">
                <a:latin typeface="+mn-lt"/>
              </a:rPr>
              <a:t>(P9) A program that takes as input a string that consists of numbers separated by commas. The program should output the numbers in increasing order.</a:t>
            </a:r>
          </a:p>
          <a:p>
            <a:pPr>
              <a:buNone/>
            </a:pPr>
            <a:r>
              <a:rPr lang="en-US" sz="1800" dirty="0" smtClean="0">
                <a:latin typeface="+mn-lt"/>
              </a:rPr>
              <a:t>(P10) A program that draws a circle on the screen.</a:t>
            </a:r>
          </a:p>
          <a:p>
            <a:pPr>
              <a:buNone/>
            </a:pPr>
            <a:r>
              <a:rPr lang="en-US" sz="1800" dirty="0" smtClean="0">
                <a:latin typeface="+mn-lt"/>
              </a:rPr>
              <a:t>(P11) A program that takes two strings as input and checks if they are equal.</a:t>
            </a:r>
            <a:endParaRPr lang="en-US" sz="1800" dirty="0" err="1" smtClean="0">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a:t>RQ1: How Large Are </a:t>
            </a:r>
            <a:r>
              <a:rPr lang="en-US" dirty="0" smtClean="0"/>
              <a:t>TouchDevelop apps</a:t>
            </a:r>
            <a:r>
              <a:rPr lang="en-US" dirty="0"/>
              <a:t>?</a:t>
            </a:r>
          </a:p>
        </p:txBody>
      </p:sp>
      <p:sp>
        <p:nvSpPr>
          <p:cNvPr id="6" name="Text Placeholder 5"/>
          <p:cNvSpPr>
            <a:spLocks noGrp="1"/>
          </p:cNvSpPr>
          <p:nvPr>
            <p:ph type="body" sz="quarter" idx="1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dirty="0" smtClean="0"/>
              <a:t>Result: TouchDevelop Apps Are Small</a:t>
            </a:r>
            <a:endParaRPr lang="en-US" dirty="0"/>
          </a:p>
        </p:txBody>
      </p:sp>
      <p:sp>
        <p:nvSpPr>
          <p:cNvPr id="8" name="Text Placeholder 7"/>
          <p:cNvSpPr>
            <a:spLocks noGrp="1"/>
          </p:cNvSpPr>
          <p:nvPr>
            <p:ph type="body" sz="quarter" idx="11"/>
          </p:nvPr>
        </p:nvSpPr>
        <p:spPr>
          <a:xfrm>
            <a:off x="1541929" y="1201961"/>
            <a:ext cx="10126196" cy="387798"/>
          </a:xfrm>
        </p:spPr>
        <p:txBody>
          <a:bodyPr/>
          <a:lstStyle/>
          <a:p>
            <a:r>
              <a:rPr lang="en-US" dirty="0" smtClean="0"/>
              <a:t>2,081 apps in the TouchDevelop cloud (17 Feb 2012) </a:t>
            </a:r>
            <a:endParaRPr lang="en-US" dirty="0"/>
          </a:p>
        </p:txBody>
      </p:sp>
      <p:pic>
        <p:nvPicPr>
          <p:cNvPr id="2" name="Picture 1"/>
          <p:cNvPicPr>
            <a:picLocks noChangeAspect="1"/>
          </p:cNvPicPr>
          <p:nvPr/>
        </p:nvPicPr>
        <p:blipFill>
          <a:blip r:embed="rId3"/>
          <a:stretch>
            <a:fillRect/>
          </a:stretch>
        </p:blipFill>
        <p:spPr>
          <a:xfrm>
            <a:off x="504824" y="1704059"/>
            <a:ext cx="11168062" cy="5004269"/>
          </a:xfrm>
          <a:prstGeom prst="rect">
            <a:avLst/>
          </a:prstGeom>
        </p:spPr>
      </p:pic>
      <p:sp>
        <p:nvSpPr>
          <p:cNvPr id="6" name="Text Placeholder 5"/>
          <p:cNvSpPr>
            <a:spLocks noGrp="1"/>
          </p:cNvSpPr>
          <p:nvPr>
            <p:ph type="body" sz="quarter" idx="10"/>
          </p:nvPr>
        </p:nvSpPr>
        <p:spPr>
          <a:xfrm>
            <a:off x="6170612" y="1704059"/>
            <a:ext cx="5562600" cy="249299"/>
          </a:xfrm>
          <a:solidFill>
            <a:schemeClr val="bg1"/>
          </a:solidFill>
        </p:spPr>
        <p:txBody>
          <a:bodyPr/>
          <a:lstStyle/>
          <a:p>
            <a:pPr marL="284162" lvl="1" indent="0" algn="r">
              <a:buNone/>
            </a:pPr>
            <a:r>
              <a:rPr lang="en-US" sz="1800" dirty="0" smtClean="0"/>
              <a:t>Two largest apps of 1,742 and 1,675 LOC not shown</a:t>
            </a:r>
            <a:endParaRPr lang="en-US" sz="1800" dirty="0"/>
          </a:p>
        </p:txBody>
      </p:sp>
      <p:sp>
        <p:nvSpPr>
          <p:cNvPr id="9" name="Rounded Rectangular Callout 8"/>
          <p:cNvSpPr/>
          <p:nvPr/>
        </p:nvSpPr>
        <p:spPr bwMode="auto">
          <a:xfrm>
            <a:off x="2208212" y="1981200"/>
            <a:ext cx="2057400" cy="685800"/>
          </a:xfrm>
          <a:prstGeom prst="wedgeRoundRectCallout">
            <a:avLst>
              <a:gd name="adj1" fmla="val -66991"/>
              <a:gd name="adj2" fmla="val 58086"/>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47% are ≤ 9 LOC</a:t>
            </a:r>
          </a:p>
          <a:p>
            <a:pPr algn="ctr" defTabSz="914099" fontAlgn="base">
              <a:spcBef>
                <a:spcPct val="0"/>
              </a:spcBef>
              <a:spcAft>
                <a:spcPct val="0"/>
              </a:spcAft>
            </a:pPr>
            <a:r>
              <a:rPr lang="en-US" dirty="0" smtClean="0"/>
              <a:t> 60% are ≤ 19 LOC</a:t>
            </a:r>
            <a:endParaRPr lang="en-US" dirty="0"/>
          </a:p>
        </p:txBody>
      </p:sp>
    </p:spTree>
    <p:extLst>
      <p:ext uri="{BB962C8B-B14F-4D97-AF65-F5344CB8AC3E}">
        <p14:creationId xmlns="" xmlns:p14="http://schemas.microsoft.com/office/powerpoint/2010/main" val="40451349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RQ2: For Given Task: TouchDevelop LOC vs. Android LOC</a:t>
            </a:r>
            <a:endParaRPr lang="en-US" dirty="0"/>
          </a:p>
        </p:txBody>
      </p:sp>
      <p:sp>
        <p:nvSpPr>
          <p:cNvPr id="7" name="Text Placeholder 6"/>
          <p:cNvSpPr>
            <a:spLocks noGrp="1"/>
          </p:cNvSpPr>
          <p:nvPr>
            <p:ph type="body" sz="quarter" idx="1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fr-FR" dirty="0" smtClean="0"/>
              <a:t>On </a:t>
            </a:r>
            <a:r>
              <a:rPr lang="fr-FR" dirty="0" err="1" smtClean="0"/>
              <a:t>Same</a:t>
            </a:r>
            <a:r>
              <a:rPr lang="fr-FR" dirty="0" smtClean="0"/>
              <a:t> </a:t>
            </a:r>
            <a:r>
              <a:rPr lang="fr-FR" dirty="0" err="1" smtClean="0"/>
              <a:t>Task</a:t>
            </a:r>
            <a:r>
              <a:rPr lang="fr-FR" dirty="0" smtClean="0"/>
              <a:t>: TD-LOC &lt; </a:t>
            </a:r>
            <a:r>
              <a:rPr lang="fr-FR" dirty="0" err="1" smtClean="0"/>
              <a:t>Android</a:t>
            </a:r>
            <a:r>
              <a:rPr lang="fr-FR" dirty="0" smtClean="0"/>
              <a:t>-LOC</a:t>
            </a:r>
            <a:endParaRPr lang="en-US" dirty="0"/>
          </a:p>
        </p:txBody>
      </p:sp>
      <p:sp>
        <p:nvSpPr>
          <p:cNvPr id="5" name="Text Placeholder 4"/>
          <p:cNvSpPr>
            <a:spLocks noGrp="1"/>
          </p:cNvSpPr>
          <p:nvPr>
            <p:ph type="body" sz="quarter" idx="10"/>
          </p:nvPr>
        </p:nvSpPr>
        <p:spPr>
          <a:xfrm>
            <a:off x="519112" y="1830988"/>
            <a:ext cx="11149013" cy="249299"/>
          </a:xfrm>
        </p:spPr>
        <p:txBody>
          <a:bodyPr/>
          <a:lstStyle/>
          <a:p>
            <a:pPr lvl="1">
              <a:buNone/>
            </a:pPr>
            <a:r>
              <a:rPr lang="en-US" sz="1800" dirty="0" smtClean="0"/>
              <a:t>Correctness judged manually, width is proportional to #correct solutions we received</a:t>
            </a:r>
            <a:endParaRPr lang="en-US" sz="1800" dirty="0"/>
          </a:p>
        </p:txBody>
      </p:sp>
      <p:sp>
        <p:nvSpPr>
          <p:cNvPr id="8" name="Text Placeholder 7"/>
          <p:cNvSpPr>
            <a:spLocks noGrp="1"/>
          </p:cNvSpPr>
          <p:nvPr>
            <p:ph type="body" sz="quarter" idx="11"/>
          </p:nvPr>
        </p:nvSpPr>
        <p:spPr>
          <a:xfrm>
            <a:off x="1541929" y="1201961"/>
            <a:ext cx="10126196" cy="387798"/>
          </a:xfrm>
        </p:spPr>
        <p:txBody>
          <a:bodyPr/>
          <a:lstStyle/>
          <a:p>
            <a:r>
              <a:rPr lang="en-US" dirty="0" smtClean="0"/>
              <a:t>Correct solutions: TouchDevelop-LOC ≈ 4 Android-LOC</a:t>
            </a:r>
          </a:p>
        </p:txBody>
      </p:sp>
      <p:pic>
        <p:nvPicPr>
          <p:cNvPr id="1026" name="Picture 2" descr="F:\joint-work\touch-develop\paper\gnuplot\correct_solution_LOC.emf"/>
          <p:cNvPicPr>
            <a:picLocks noChangeAspect="1" noChangeArrowheads="1"/>
          </p:cNvPicPr>
          <p:nvPr/>
        </p:nvPicPr>
        <p:blipFill>
          <a:blip r:embed="rId3"/>
          <a:srcRect/>
          <a:stretch>
            <a:fillRect/>
          </a:stretch>
        </p:blipFill>
        <p:spPr bwMode="auto">
          <a:xfrm>
            <a:off x="-687388" y="2590800"/>
            <a:ext cx="14107881" cy="4114800"/>
          </a:xfrm>
          <a:prstGeom prst="rect">
            <a:avLst/>
          </a:prstGeom>
          <a:noFill/>
        </p:spPr>
      </p:pic>
    </p:spTree>
    <p:extLst>
      <p:ext uri="{BB962C8B-B14F-4D97-AF65-F5344CB8AC3E}">
        <p14:creationId xmlns="" xmlns:p14="http://schemas.microsoft.com/office/powerpoint/2010/main" val="35070729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TouchDevelop App Has Less Code</a:t>
            </a:r>
            <a:endParaRPr lang="en-US" dirty="0"/>
          </a:p>
        </p:txBody>
      </p:sp>
      <p:sp>
        <p:nvSpPr>
          <p:cNvPr id="7" name="Text Placeholder 6"/>
          <p:cNvSpPr>
            <a:spLocks noGrp="1"/>
          </p:cNvSpPr>
          <p:nvPr>
            <p:ph type="body" sz="quarter" idx="11"/>
          </p:nvPr>
        </p:nvSpPr>
        <p:spPr>
          <a:xfrm>
            <a:off x="1541929" y="1201961"/>
            <a:ext cx="10126196" cy="394980"/>
          </a:xfrm>
        </p:spPr>
        <p:txBody>
          <a:bodyPr/>
          <a:lstStyle/>
          <a:p>
            <a:r>
              <a:rPr lang="en-US" dirty="0" smtClean="0">
                <a:gradFill>
                  <a:gsLst>
                    <a:gs pos="2917">
                      <a:schemeClr val="tx1"/>
                    </a:gs>
                    <a:gs pos="30000">
                      <a:schemeClr val="tx1"/>
                    </a:gs>
                  </a:gsLst>
                  <a:lin ang="5400000" scaled="0"/>
                </a:gradFill>
              </a:rPr>
              <a:t>Example: Convert </a:t>
            </a:r>
            <a:r>
              <a:rPr lang="en-US" dirty="0">
                <a:gradFill>
                  <a:gsLst>
                    <a:gs pos="2917">
                      <a:schemeClr val="tx1"/>
                    </a:gs>
                    <a:gs pos="30000">
                      <a:schemeClr val="tx1"/>
                    </a:gs>
                  </a:gsLst>
                  <a:lin ang="5400000" scaled="0"/>
                </a:gradFill>
              </a:rPr>
              <a:t>degrees Fahrenheit to </a:t>
            </a:r>
            <a:r>
              <a:rPr lang="en-US" dirty="0" smtClean="0">
                <a:gradFill>
                  <a:gsLst>
                    <a:gs pos="2917">
                      <a:schemeClr val="tx1"/>
                    </a:gs>
                    <a:gs pos="30000">
                      <a:schemeClr val="tx1"/>
                    </a:gs>
                  </a:gsLst>
                  <a:lin ang="5400000" scaled="0"/>
                </a:gradFill>
              </a:rPr>
              <a:t>degrees Celsius</a:t>
            </a:r>
            <a:endParaRPr lang="en-US" dirty="0"/>
          </a:p>
        </p:txBody>
      </p:sp>
      <p:sp>
        <p:nvSpPr>
          <p:cNvPr id="15" name="TextBox 14"/>
          <p:cNvSpPr txBox="1"/>
          <p:nvPr/>
        </p:nvSpPr>
        <p:spPr>
          <a:xfrm>
            <a:off x="1541929" y="1886635"/>
            <a:ext cx="2037883" cy="369332"/>
          </a:xfrm>
          <a:prstGeom prst="rect">
            <a:avLst/>
          </a:prstGeom>
          <a:noFill/>
        </p:spPr>
        <p:txBody>
          <a:bodyPr wrap="square" lIns="0" tIns="0" rIns="0" bIns="0" rtlCol="0">
            <a:spAutoFit/>
          </a:bodyPr>
          <a:lstStyle/>
          <a:p>
            <a:pPr algn="ctr"/>
            <a:r>
              <a:rPr lang="en-US" sz="2400" dirty="0" smtClean="0">
                <a:solidFill>
                  <a:schemeClr val="tx2"/>
                </a:solidFill>
              </a:rPr>
              <a:t>TouchDevelop</a:t>
            </a:r>
          </a:p>
        </p:txBody>
      </p:sp>
      <p:sp>
        <p:nvSpPr>
          <p:cNvPr id="17" name="TextBox 16"/>
          <p:cNvSpPr txBox="1"/>
          <p:nvPr/>
        </p:nvSpPr>
        <p:spPr>
          <a:xfrm>
            <a:off x="7868408" y="1886635"/>
            <a:ext cx="1338559" cy="369332"/>
          </a:xfrm>
          <a:prstGeom prst="rect">
            <a:avLst/>
          </a:prstGeom>
          <a:noFill/>
        </p:spPr>
        <p:txBody>
          <a:bodyPr wrap="square" lIns="0" tIns="0" rIns="0" bIns="0" rtlCol="0">
            <a:spAutoFit/>
          </a:bodyPr>
          <a:lstStyle/>
          <a:p>
            <a:pPr algn="ctr"/>
            <a:r>
              <a:rPr lang="en-US" sz="2400" dirty="0" smtClean="0">
                <a:solidFill>
                  <a:srgbClr val="00BCF2"/>
                </a:solidFill>
              </a:rPr>
              <a:t>Android</a:t>
            </a:r>
          </a:p>
        </p:txBody>
      </p:sp>
      <p:pic>
        <p:nvPicPr>
          <p:cNvPr id="14" name="Picture 13"/>
          <p:cNvPicPr>
            <a:picLocks noChangeAspect="1"/>
          </p:cNvPicPr>
          <p:nvPr/>
        </p:nvPicPr>
        <p:blipFill>
          <a:blip r:embed="rId2"/>
          <a:stretch>
            <a:fillRect/>
          </a:stretch>
        </p:blipFill>
        <p:spPr>
          <a:xfrm>
            <a:off x="953530" y="2403497"/>
            <a:ext cx="3226017" cy="4174845"/>
          </a:xfrm>
          <a:prstGeom prst="rect">
            <a:avLst/>
          </a:prstGeom>
        </p:spPr>
      </p:pic>
      <p:sp>
        <p:nvSpPr>
          <p:cNvPr id="8" name="TextBox 7"/>
          <p:cNvSpPr txBox="1"/>
          <p:nvPr/>
        </p:nvSpPr>
        <p:spPr>
          <a:xfrm>
            <a:off x="455612" y="4495800"/>
            <a:ext cx="3124199" cy="1107996"/>
          </a:xfrm>
          <a:prstGeom prst="rect">
            <a:avLst/>
          </a:prstGeom>
          <a:solidFill>
            <a:schemeClr val="bg1"/>
          </a:solidFill>
        </p:spPr>
        <p:txBody>
          <a:bodyPr wrap="square" lIns="0" tIns="0" rIns="0" bIns="0" rtlCol="0">
            <a:spAutoFit/>
          </a:bodyPr>
          <a:lstStyle/>
          <a:p>
            <a:pPr marL="0" lvl="1"/>
            <a:r>
              <a:rPr lang="en-US" dirty="0" smtClean="0">
                <a:gradFill>
                  <a:gsLst>
                    <a:gs pos="1250">
                      <a:schemeClr val="tx1"/>
                    </a:gs>
                    <a:gs pos="100000">
                      <a:schemeClr val="tx1"/>
                    </a:gs>
                  </a:gsLst>
                  <a:lin ang="5400000" scaled="0"/>
                </a:gradFill>
              </a:rPr>
              <a:t>Less general, focused on basic mobile device functions</a:t>
            </a:r>
            <a:br>
              <a:rPr lang="en-US" dirty="0" smtClean="0">
                <a:gradFill>
                  <a:gsLst>
                    <a:gs pos="1250">
                      <a:schemeClr val="tx1"/>
                    </a:gs>
                    <a:gs pos="100000">
                      <a:schemeClr val="tx1"/>
                    </a:gs>
                  </a:gsLst>
                  <a:lin ang="5400000" scaled="0"/>
                </a:gradFill>
              </a:rPr>
            </a:br>
            <a:r>
              <a:rPr lang="en-US" dirty="0" smtClean="0">
                <a:gradFill>
                  <a:gsLst>
                    <a:gs pos="1250">
                      <a:schemeClr val="tx1"/>
                    </a:gs>
                    <a:gs pos="100000">
                      <a:schemeClr val="tx1"/>
                    </a:gs>
                  </a:gsLst>
                  <a:lin ang="5400000" scaled="0"/>
                </a:gradFill>
              </a:rPr>
              <a:t>+ Less configuration</a:t>
            </a:r>
            <a:br>
              <a:rPr lang="en-US" dirty="0" smtClean="0">
                <a:gradFill>
                  <a:gsLst>
                    <a:gs pos="1250">
                      <a:schemeClr val="tx1"/>
                    </a:gs>
                    <a:gs pos="100000">
                      <a:schemeClr val="tx1"/>
                    </a:gs>
                  </a:gsLst>
                  <a:lin ang="5400000" scaled="0"/>
                </a:gradFill>
              </a:rPr>
            </a:br>
            <a:r>
              <a:rPr lang="en-US" spc="-70" dirty="0" smtClean="0">
                <a:gradFill>
                  <a:gsLst>
                    <a:gs pos="1250">
                      <a:schemeClr val="tx1"/>
                    </a:gs>
                    <a:gs pos="100000">
                      <a:schemeClr val="tx1"/>
                    </a:gs>
                  </a:gsLst>
                  <a:lin ang="5400000" scaled="0"/>
                </a:gradFill>
              </a:rPr>
              <a:t>+ Less code</a:t>
            </a:r>
            <a:endParaRPr lang="en-US" spc="-70" dirty="0" smtClean="0">
              <a:gradFill>
                <a:gsLst>
                  <a:gs pos="2917">
                    <a:schemeClr val="tx1"/>
                  </a:gs>
                  <a:gs pos="30000">
                    <a:schemeClr val="tx1"/>
                  </a:gs>
                </a:gsLst>
                <a:lin ang="5400000" scaled="0"/>
              </a:gradFill>
            </a:endParaRPr>
          </a:p>
        </p:txBody>
      </p:sp>
      <p:pic>
        <p:nvPicPr>
          <p:cNvPr id="9" name="Picture 8" descr="Screen Shot 2012-07-06 at 11.11.32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89612" y="2368020"/>
            <a:ext cx="5562600" cy="4334245"/>
          </a:xfrm>
          <a:prstGeom prst="rect">
            <a:avLst/>
          </a:prstGeom>
        </p:spPr>
      </p:pic>
    </p:spTree>
    <p:extLst>
      <p:ext uri="{BB962C8B-B14F-4D97-AF65-F5344CB8AC3E}">
        <p14:creationId xmlns="" xmlns:p14="http://schemas.microsoft.com/office/powerpoint/2010/main" val="12411578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RQ3: </a:t>
            </a:r>
            <a:r>
              <a:rPr lang="en-US" dirty="0"/>
              <a:t>Programmer </a:t>
            </a:r>
            <a:r>
              <a:rPr lang="en-US" dirty="0" smtClean="0"/>
              <a:t>Productivity: </a:t>
            </a:r>
            <a:r>
              <a:rPr lang="en-US" dirty="0"/>
              <a:t>TouchDevelop </a:t>
            </a:r>
            <a:r>
              <a:rPr lang="en-US" dirty="0" smtClean="0"/>
              <a:t>vs. Android</a:t>
            </a:r>
            <a:endParaRPr lang="en-US" dirty="0"/>
          </a:p>
        </p:txBody>
      </p:sp>
      <p:sp>
        <p:nvSpPr>
          <p:cNvPr id="7" name="Text Placeholder 6"/>
          <p:cNvSpPr>
            <a:spLocks noGrp="1"/>
          </p:cNvSpPr>
          <p:nvPr>
            <p:ph type="body" sz="quarter" idx="1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0812" y="2743200"/>
            <a:ext cx="12064242"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itle 16"/>
          <p:cNvSpPr>
            <a:spLocks noGrp="1"/>
          </p:cNvSpPr>
          <p:nvPr>
            <p:ph type="title"/>
          </p:nvPr>
        </p:nvSpPr>
        <p:spPr/>
        <p:txBody>
          <a:bodyPr>
            <a:normAutofit fontScale="90000"/>
          </a:bodyPr>
          <a:lstStyle/>
          <a:p>
            <a:r>
              <a:rPr lang="en-US" dirty="0" smtClean="0"/>
              <a:t>TouchDevelop-Productivity &gt; Android-Productivity</a:t>
            </a:r>
            <a:endParaRPr lang="en-US" dirty="0"/>
          </a:p>
        </p:txBody>
      </p:sp>
      <p:sp>
        <p:nvSpPr>
          <p:cNvPr id="7" name="Text Placeholder 6"/>
          <p:cNvSpPr>
            <a:spLocks noGrp="1"/>
          </p:cNvSpPr>
          <p:nvPr>
            <p:ph type="body" sz="quarter" idx="11"/>
          </p:nvPr>
        </p:nvSpPr>
        <p:spPr/>
        <p:txBody>
          <a:bodyPr/>
          <a:lstStyle/>
          <a:p>
            <a:r>
              <a:rPr lang="en-US" dirty="0" smtClean="0"/>
              <a:t>TouchDevelop subjects on average started and finished more apps</a:t>
            </a:r>
            <a:endParaRPr lang="en-US" dirty="0"/>
          </a:p>
        </p:txBody>
      </p:sp>
      <p:graphicFrame>
        <p:nvGraphicFramePr>
          <p:cNvPr id="2" name="Table 1"/>
          <p:cNvGraphicFramePr>
            <a:graphicFrameLocks noGrp="1"/>
          </p:cNvGraphicFramePr>
          <p:nvPr>
            <p:extLst>
              <p:ext uri="{D42A27DB-BD31-4B8C-83A1-F6EECF244321}">
                <p14:modId xmlns="" xmlns:p14="http://schemas.microsoft.com/office/powerpoint/2010/main" val="1731463244"/>
              </p:ext>
            </p:extLst>
          </p:nvPr>
        </p:nvGraphicFramePr>
        <p:xfrm>
          <a:off x="3333069" y="1676400"/>
          <a:ext cx="5428343" cy="1474470"/>
        </p:xfrm>
        <a:graphic>
          <a:graphicData uri="http://schemas.openxmlformats.org/drawingml/2006/table">
            <a:tbl>
              <a:tblPr bandRow="1">
                <a:tableStyleId>{5C22544A-7EE6-4342-B048-85BDC9FD1C3A}</a:tableStyleId>
              </a:tblPr>
              <a:tblGrid>
                <a:gridCol w="1719042"/>
                <a:gridCol w="1156799"/>
                <a:gridCol w="1546590"/>
                <a:gridCol w="1005912"/>
              </a:tblGrid>
              <a:tr h="282929">
                <a:tc rowSpan="2">
                  <a:txBody>
                    <a:bodyPr/>
                    <a:lstStyle/>
                    <a:p>
                      <a:pPr marL="0" algn="ctr" defTabSz="914363" rtl="0" eaLnBrk="1" latinLnBrk="0" hangingPunct="1"/>
                      <a:r>
                        <a:rPr lang="en-US" sz="1800" b="1" kern="1200" dirty="0" smtClean="0">
                          <a:solidFill>
                            <a:schemeClr val="lt1"/>
                          </a:solidFill>
                          <a:latin typeface="+mn-lt"/>
                          <a:ea typeface="+mn-ea"/>
                          <a:cs typeface="+mn-cs"/>
                        </a:rPr>
                        <a:t>System</a:t>
                      </a:r>
                      <a:endParaRPr lang="en-US" sz="1800" b="1" kern="1200" dirty="0">
                        <a:solidFill>
                          <a:schemeClr val="lt1"/>
                        </a:solidFill>
                        <a:latin typeface="+mn-lt"/>
                        <a:ea typeface="+mn-ea"/>
                        <a:cs typeface="+mn-cs"/>
                      </a:endParaRPr>
                    </a:p>
                  </a:txBody>
                  <a:tcPr anchor="ctr">
                    <a:solidFill>
                      <a:schemeClr val="accent1"/>
                    </a:solidFill>
                  </a:tcPr>
                </a:tc>
                <a:tc rowSpan="2">
                  <a:txBody>
                    <a:bodyPr/>
                    <a:lstStyle/>
                    <a:p>
                      <a:pPr marL="0" algn="ctr" defTabSz="914363" rtl="0" eaLnBrk="1" latinLnBrk="0" hangingPunct="1"/>
                      <a:r>
                        <a:rPr lang="en-US" sz="1800" b="1" kern="1200" dirty="0" smtClean="0">
                          <a:solidFill>
                            <a:schemeClr val="lt1"/>
                          </a:solidFill>
                          <a:latin typeface="+mn-lt"/>
                          <a:ea typeface="+mn-ea"/>
                          <a:cs typeface="+mn-cs"/>
                        </a:rPr>
                        <a:t>Subjects</a:t>
                      </a:r>
                      <a:endParaRPr lang="en-US" sz="1800" b="1" kern="1200" dirty="0">
                        <a:solidFill>
                          <a:schemeClr val="lt1"/>
                        </a:solidFill>
                        <a:latin typeface="+mn-lt"/>
                        <a:ea typeface="+mn-ea"/>
                        <a:cs typeface="+mn-cs"/>
                      </a:endParaRPr>
                    </a:p>
                  </a:txBody>
                  <a:tcPr anchor="ctr">
                    <a:solidFill>
                      <a:schemeClr val="accent1"/>
                    </a:solidFill>
                  </a:tcPr>
                </a:tc>
                <a:tc gridSpan="2">
                  <a:txBody>
                    <a:bodyPr/>
                    <a:lstStyle/>
                    <a:p>
                      <a:pPr marL="0" algn="ctr" defTabSz="914363" rtl="0" eaLnBrk="1" latinLnBrk="0" hangingPunct="1"/>
                      <a:r>
                        <a:rPr lang="en-US" sz="1800" b="1" kern="1200" dirty="0" smtClean="0">
                          <a:solidFill>
                            <a:schemeClr val="lt1"/>
                          </a:solidFill>
                          <a:latin typeface="+mn-lt"/>
                          <a:ea typeface="+mn-ea"/>
                          <a:cs typeface="+mn-cs"/>
                        </a:rPr>
                        <a:t>Apps / subject</a:t>
                      </a:r>
                      <a:endParaRPr lang="en-US" sz="1800" b="1" kern="1200" dirty="0">
                        <a:solidFill>
                          <a:schemeClr val="lt1"/>
                        </a:solidFill>
                        <a:latin typeface="+mn-lt"/>
                        <a:ea typeface="+mn-ea"/>
                        <a:cs typeface="+mn-cs"/>
                      </a:endParaRPr>
                    </a:p>
                  </a:txBody>
                  <a:tcPr>
                    <a:solidFill>
                      <a:schemeClr val="accent1"/>
                    </a:solidFill>
                  </a:tcPr>
                </a:tc>
                <a:tc hMerge="1">
                  <a:txBody>
                    <a:bodyPr/>
                    <a:lstStyle/>
                    <a:p>
                      <a:endParaRPr lang="en-US" dirty="0"/>
                    </a:p>
                  </a:txBody>
                  <a:tcPr/>
                </a:tc>
              </a:tr>
              <a:tr h="369570">
                <a:tc vMerge="1">
                  <a:txBody>
                    <a:bodyPr/>
                    <a:lstStyle/>
                    <a:p>
                      <a:pPr marL="0" algn="ctr" defTabSz="914363" rtl="0" eaLnBrk="1" latinLnBrk="0" hangingPunct="1"/>
                      <a:endParaRPr lang="en-US" sz="1800" b="1" kern="1200" dirty="0">
                        <a:solidFill>
                          <a:schemeClr val="lt1"/>
                        </a:solidFill>
                        <a:latin typeface="+mn-lt"/>
                        <a:ea typeface="+mn-ea"/>
                        <a:cs typeface="+mn-cs"/>
                      </a:endParaRPr>
                    </a:p>
                  </a:txBody>
                  <a:tcPr>
                    <a:solidFill>
                      <a:schemeClr val="accent1"/>
                    </a:solidFill>
                  </a:tcPr>
                </a:tc>
                <a:tc vMerge="1">
                  <a:txBody>
                    <a:bodyPr/>
                    <a:lstStyle/>
                    <a:p>
                      <a:pPr marL="0" algn="ctr" defTabSz="914363" rtl="0" eaLnBrk="1" latinLnBrk="0" hangingPunct="1"/>
                      <a:endParaRPr lang="en-US" sz="1800" b="1" kern="1200" dirty="0">
                        <a:solidFill>
                          <a:schemeClr val="lt1"/>
                        </a:solidFill>
                        <a:latin typeface="+mn-lt"/>
                        <a:ea typeface="+mn-ea"/>
                        <a:cs typeface="+mn-cs"/>
                      </a:endParaRPr>
                    </a:p>
                  </a:txBody>
                  <a:tcPr>
                    <a:solidFill>
                      <a:schemeClr val="accent1"/>
                    </a:solidFill>
                  </a:tcPr>
                </a:tc>
                <a:tc>
                  <a:txBody>
                    <a:bodyPr/>
                    <a:lstStyle/>
                    <a:p>
                      <a:pPr marL="0" algn="ctr" defTabSz="914363" rtl="0" eaLnBrk="1" latinLnBrk="0" hangingPunct="1"/>
                      <a:r>
                        <a:rPr lang="en-US" sz="1800" b="1" kern="1200" dirty="0" smtClean="0">
                          <a:solidFill>
                            <a:schemeClr val="lt1"/>
                          </a:solidFill>
                          <a:latin typeface="+mn-lt"/>
                          <a:ea typeface="+mn-ea"/>
                          <a:cs typeface="+mn-cs"/>
                        </a:rPr>
                        <a:t>Some code</a:t>
                      </a:r>
                      <a:endParaRPr lang="en-US" sz="1800" b="1" kern="1200" dirty="0">
                        <a:solidFill>
                          <a:schemeClr val="lt1"/>
                        </a:solidFill>
                        <a:latin typeface="+mn-lt"/>
                        <a:ea typeface="+mn-ea"/>
                        <a:cs typeface="+mn-cs"/>
                      </a:endParaRPr>
                    </a:p>
                  </a:txBody>
                  <a:tcPr>
                    <a:solidFill>
                      <a:schemeClr val="accent1"/>
                    </a:solidFill>
                  </a:tcPr>
                </a:tc>
                <a:tc>
                  <a:txBody>
                    <a:bodyPr/>
                    <a:lstStyle/>
                    <a:p>
                      <a:pPr marL="0" algn="ctr" defTabSz="914363" rtl="0" eaLnBrk="1" latinLnBrk="0" hangingPunct="1"/>
                      <a:r>
                        <a:rPr lang="en-US" sz="1800" b="1" kern="1200" dirty="0" smtClean="0">
                          <a:solidFill>
                            <a:schemeClr val="lt1"/>
                          </a:solidFill>
                          <a:latin typeface="+mn-lt"/>
                          <a:ea typeface="+mn-ea"/>
                          <a:cs typeface="+mn-cs"/>
                        </a:rPr>
                        <a:t>Correct</a:t>
                      </a:r>
                      <a:endParaRPr lang="en-US" sz="1800" b="1" kern="1200" dirty="0">
                        <a:solidFill>
                          <a:schemeClr val="lt1"/>
                        </a:solidFill>
                        <a:latin typeface="+mn-lt"/>
                        <a:ea typeface="+mn-ea"/>
                        <a:cs typeface="+mn-cs"/>
                      </a:endParaRPr>
                    </a:p>
                  </a:txBody>
                  <a:tcPr>
                    <a:solidFill>
                      <a:schemeClr val="accent1"/>
                    </a:solidFill>
                  </a:tcPr>
                </a:tc>
              </a:tr>
              <a:tr h="369570">
                <a:tc>
                  <a:txBody>
                    <a:bodyPr/>
                    <a:lstStyle/>
                    <a:p>
                      <a:r>
                        <a:rPr lang="en-US" sz="1800" kern="1200" dirty="0" smtClean="0">
                          <a:effectLst/>
                        </a:rPr>
                        <a:t>TouchDevelop</a:t>
                      </a:r>
                      <a:endParaRPr lang="en-US" dirty="0"/>
                    </a:p>
                  </a:txBody>
                  <a:tcPr/>
                </a:tc>
                <a:tc>
                  <a:txBody>
                    <a:bodyPr/>
                    <a:lstStyle/>
                    <a:p>
                      <a:pPr algn="ctr"/>
                      <a:r>
                        <a:rPr lang="en-US" dirty="0" smtClean="0"/>
                        <a:t>10</a:t>
                      </a:r>
                      <a:endParaRPr lang="en-US" dirty="0"/>
                    </a:p>
                  </a:txBody>
                  <a:tcPr/>
                </a:tc>
                <a:tc>
                  <a:txBody>
                    <a:bodyPr/>
                    <a:lstStyle/>
                    <a:p>
                      <a:pPr algn="ctr"/>
                      <a:r>
                        <a:rPr lang="en-US" dirty="0" smtClean="0"/>
                        <a:t>3.7</a:t>
                      </a:r>
                      <a:endParaRPr lang="en-US" dirty="0"/>
                    </a:p>
                  </a:txBody>
                  <a:tcPr/>
                </a:tc>
                <a:tc>
                  <a:txBody>
                    <a:bodyPr/>
                    <a:lstStyle/>
                    <a:p>
                      <a:pPr algn="ctr"/>
                      <a:r>
                        <a:rPr lang="en-US" dirty="0" smtClean="0"/>
                        <a:t>2.4</a:t>
                      </a:r>
                      <a:endParaRPr lang="en-US" dirty="0"/>
                    </a:p>
                  </a:txBody>
                  <a:tcPr/>
                </a:tc>
              </a:tr>
              <a:tr h="369570">
                <a:tc>
                  <a:txBody>
                    <a:bodyPr/>
                    <a:lstStyle/>
                    <a:p>
                      <a:r>
                        <a:rPr lang="en-US" sz="1800" kern="1200" dirty="0" smtClean="0">
                          <a:effectLst/>
                        </a:rPr>
                        <a:t>Android</a:t>
                      </a:r>
                      <a:endParaRPr lang="en-US" dirty="0"/>
                    </a:p>
                  </a:txBody>
                  <a:tcPr/>
                </a:tc>
                <a:tc>
                  <a:txBody>
                    <a:bodyPr/>
                    <a:lstStyle/>
                    <a:p>
                      <a:pPr algn="ctr"/>
                      <a:r>
                        <a:rPr lang="en-US" dirty="0" smtClean="0"/>
                        <a:t>15</a:t>
                      </a:r>
                      <a:endParaRPr lang="en-US" dirty="0"/>
                    </a:p>
                  </a:txBody>
                  <a:tcPr/>
                </a:tc>
                <a:tc>
                  <a:txBody>
                    <a:bodyPr/>
                    <a:lstStyle/>
                    <a:p>
                      <a:pPr algn="ctr"/>
                      <a:r>
                        <a:rPr lang="en-US" dirty="0" smtClean="0"/>
                        <a:t>3.2</a:t>
                      </a:r>
                      <a:endParaRPr lang="en-US" dirty="0"/>
                    </a:p>
                  </a:txBody>
                  <a:tcPr/>
                </a:tc>
                <a:tc>
                  <a:txBody>
                    <a:bodyPr/>
                    <a:lstStyle/>
                    <a:p>
                      <a:pPr algn="ctr"/>
                      <a:r>
                        <a:rPr lang="en-US" dirty="0" smtClean="0"/>
                        <a:t>1.7</a:t>
                      </a:r>
                      <a:endParaRPr lang="en-US" dirty="0"/>
                    </a:p>
                  </a:txBody>
                  <a:tcPr/>
                </a:tc>
              </a:tr>
            </a:tbl>
          </a:graphicData>
        </a:graphic>
      </p:graphicFrame>
    </p:spTree>
    <p:extLst>
      <p:ext uri="{BB962C8B-B14F-4D97-AF65-F5344CB8AC3E}">
        <p14:creationId xmlns="" xmlns:p14="http://schemas.microsoft.com/office/powerpoint/2010/main" val="689497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 </a:t>
            </a:r>
            <a:r>
              <a:rPr lang="en-US" sz="4000" dirty="0" smtClean="0"/>
              <a:t>Experiment </a:t>
            </a:r>
            <a:r>
              <a:rPr lang="en-US" sz="4000" dirty="0"/>
              <a:t>in </a:t>
            </a:r>
            <a:r>
              <a:rPr lang="en-US" sz="4000" dirty="0" smtClean="0"/>
              <a:t>Developing Small Mobile Phone Applications: Comparing On-Phone </a:t>
            </a:r>
            <a:r>
              <a:rPr lang="en-US" sz="4000" dirty="0"/>
              <a:t>to </a:t>
            </a:r>
            <a:r>
              <a:rPr lang="en-US" sz="4000" dirty="0" smtClean="0"/>
              <a:t>Off-Phone Development</a:t>
            </a:r>
            <a:endParaRPr lang="en-US" sz="4000" dirty="0"/>
          </a:p>
        </p:txBody>
      </p:sp>
      <p:sp>
        <p:nvSpPr>
          <p:cNvPr id="3" name="Text Placeholder 2"/>
          <p:cNvSpPr>
            <a:spLocks noGrp="1"/>
          </p:cNvSpPr>
          <p:nvPr>
            <p:ph type="body" sz="quarter" idx="12"/>
          </p:nvPr>
        </p:nvSpPr>
        <p:spPr/>
        <p:txBody>
          <a:bodyPr/>
          <a:lstStyle/>
          <a:p>
            <a:r>
              <a:rPr lang="en-US" dirty="0" smtClean="0"/>
              <a:t>Tuan A. Nguyen,</a:t>
            </a:r>
            <a:br>
              <a:rPr lang="en-US" dirty="0" smtClean="0"/>
            </a:br>
            <a:r>
              <a:rPr lang="en-US" dirty="0" smtClean="0"/>
              <a:t>Sarker T.A. Rumee, </a:t>
            </a:r>
            <a:br>
              <a:rPr lang="en-US" dirty="0" smtClean="0"/>
            </a:br>
            <a:r>
              <a:rPr lang="en-US" dirty="0" smtClean="0"/>
              <a:t>Christoph Csallner </a:t>
            </a:r>
          </a:p>
          <a:p>
            <a:r>
              <a:rPr lang="en-US" dirty="0" smtClean="0"/>
              <a:t>(University of Texas at Arlington) </a:t>
            </a:r>
          </a:p>
          <a:p>
            <a:r>
              <a:rPr lang="en-US" dirty="0" smtClean="0"/>
              <a:t/>
            </a:r>
            <a:br>
              <a:rPr lang="en-US" dirty="0" smtClean="0"/>
            </a:br>
            <a:r>
              <a:rPr lang="en-US" dirty="0" smtClean="0"/>
              <a:t>Nikolai Tillmann </a:t>
            </a:r>
            <a:br>
              <a:rPr lang="en-US" dirty="0" smtClean="0"/>
            </a:br>
            <a:r>
              <a:rPr lang="en-US" dirty="0" smtClean="0"/>
              <a:t>(Microsoft Research)</a:t>
            </a:r>
            <a:endParaRPr lang="en-US" dirty="0">
              <a:solidFill>
                <a:schemeClr val="tx1"/>
              </a:solidFill>
            </a:endParaRPr>
          </a:p>
        </p:txBody>
      </p:sp>
      <p:sp>
        <p:nvSpPr>
          <p:cNvPr id="6" name="Text Placeholder 2"/>
          <p:cNvSpPr txBox="1">
            <a:spLocks/>
          </p:cNvSpPr>
          <p:nvPr/>
        </p:nvSpPr>
        <p:spPr>
          <a:xfrm>
            <a:off x="4383314" y="4343400"/>
            <a:ext cx="6833167" cy="498598"/>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0"/>
              </a:spcBef>
              <a:spcAft>
                <a:spcPts val="0"/>
              </a:spcAft>
              <a:buClrTx/>
              <a:buSzPct val="90000"/>
              <a:buFont typeface="Arial" pitchFamily="34" charset="0"/>
              <a:buNone/>
              <a:tabLst/>
              <a:defRPr sz="3600" kern="1200" spc="-70" baseline="0">
                <a:solidFill>
                  <a:schemeClr val="tx2">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solidFill>
                <a:schemeClr val="tx1">
                  <a:alpha val="99000"/>
                </a:schemeClr>
              </a:solidFill>
            </a:endParaRPr>
          </a:p>
          <a:p>
            <a:endParaRPr lang="en-US" sz="2400" dirty="0" smtClean="0">
              <a:solidFill>
                <a:schemeClr val="tx1">
                  <a:alpha val="99000"/>
                </a:schemeClr>
              </a:solidFill>
            </a:endParaRPr>
          </a:p>
          <a:p>
            <a:endParaRPr lang="en-US" sz="2400" dirty="0" smtClean="0">
              <a:solidFill>
                <a:schemeClr val="tx1">
                  <a:alpha val="99000"/>
                </a:schemeClr>
              </a:solidFill>
            </a:endParaRPr>
          </a:p>
          <a:p>
            <a:endParaRPr lang="en-US" sz="2400" dirty="0" smtClean="0">
              <a:solidFill>
                <a:schemeClr val="tx1">
                  <a:alpha val="99000"/>
                </a:schemeClr>
              </a:solidFill>
            </a:endParaRPr>
          </a:p>
          <a:p>
            <a:endParaRPr lang="en-US" sz="2400" dirty="0" smtClean="0">
              <a:solidFill>
                <a:schemeClr val="tx1">
                  <a:alpha val="99000"/>
                </a:schemeClr>
              </a:solidFill>
            </a:endParaRPr>
          </a:p>
          <a:p>
            <a:endParaRPr lang="en-US" sz="2400" dirty="0" smtClean="0">
              <a:solidFill>
                <a:schemeClr val="tx1">
                  <a:alpha val="99000"/>
                </a:schemeClr>
              </a:solidFill>
            </a:endParaRPr>
          </a:p>
          <a:p>
            <a:pPr algn="r"/>
            <a:r>
              <a:rPr lang="en-US" sz="2400" dirty="0" smtClean="0">
                <a:solidFill>
                  <a:schemeClr val="tx1">
                    <a:alpha val="99000"/>
                  </a:schemeClr>
                </a:solidFill>
              </a:rPr>
              <a:t>Monday, July 16</a:t>
            </a:r>
            <a:endParaRPr lang="en-US" sz="2400" dirty="0">
              <a:solidFill>
                <a:schemeClr val="tx1">
                  <a:alpha val="99000"/>
                </a:schemeClr>
              </a:solidFill>
            </a:endParaRPr>
          </a:p>
        </p:txBody>
      </p:sp>
      <p:pic>
        <p:nvPicPr>
          <p:cNvPr id="5" name="Picture 2" descr="C:\Users\Christoph\Desktop\tuan.jpg"/>
          <p:cNvPicPr>
            <a:picLocks noChangeAspect="1" noChangeArrowheads="1"/>
          </p:cNvPicPr>
          <p:nvPr/>
        </p:nvPicPr>
        <p:blipFill>
          <a:blip r:embed="rId3"/>
          <a:srcRect/>
          <a:stretch>
            <a:fillRect/>
          </a:stretch>
        </p:blipFill>
        <p:spPr bwMode="auto">
          <a:xfrm>
            <a:off x="10285412" y="2306649"/>
            <a:ext cx="1304178" cy="1739754"/>
          </a:xfrm>
          <a:prstGeom prst="rect">
            <a:avLst/>
          </a:prstGeom>
          <a:noFill/>
        </p:spPr>
      </p:pic>
      <p:pic>
        <p:nvPicPr>
          <p:cNvPr id="7" name="Picture 4" descr="C:\Users\Christoph\Desktop\Rumee.jpg"/>
          <p:cNvPicPr>
            <a:picLocks noChangeAspect="1" noChangeArrowheads="1"/>
          </p:cNvPicPr>
          <p:nvPr/>
        </p:nvPicPr>
        <p:blipFill>
          <a:blip r:embed="rId4"/>
          <a:srcRect/>
          <a:stretch>
            <a:fillRect/>
          </a:stretch>
        </p:blipFill>
        <p:spPr bwMode="auto">
          <a:xfrm>
            <a:off x="10298493" y="4046403"/>
            <a:ext cx="1291097" cy="1956910"/>
          </a:xfrm>
          <a:prstGeom prst="rect">
            <a:avLst/>
          </a:prstGeom>
          <a:noFill/>
        </p:spPr>
      </p:pic>
      <p:cxnSp>
        <p:nvCxnSpPr>
          <p:cNvPr id="9" name="Straight Arrow Connector 8"/>
          <p:cNvCxnSpPr/>
          <p:nvPr/>
        </p:nvCxnSpPr>
        <p:spPr>
          <a:xfrm>
            <a:off x="7237412" y="3429000"/>
            <a:ext cx="2895600" cy="0"/>
          </a:xfrm>
          <a:prstGeom prst="straightConnector1">
            <a:avLst/>
          </a:prstGeom>
          <a:ln w="12700">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89812" y="3810000"/>
            <a:ext cx="2743200" cy="685800"/>
          </a:xfrm>
          <a:prstGeom prst="straightConnector1">
            <a:avLst/>
          </a:prstGeom>
          <a:ln w="12700">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7787" y="5028962"/>
            <a:ext cx="3959225" cy="1600438"/>
          </a:xfrm>
          <a:prstGeom prst="rect">
            <a:avLst/>
          </a:prstGeom>
        </p:spPr>
        <p:txBody>
          <a:bodyPr wrap="square">
            <a:spAutoFit/>
          </a:bodyPr>
          <a:lstStyle/>
          <a:p>
            <a:r>
              <a:rPr lang="en-US" sz="1400" dirty="0" smtClean="0">
                <a:gradFill>
                  <a:gsLst>
                    <a:gs pos="100000">
                      <a:schemeClr val="tx1"/>
                    </a:gs>
                    <a:gs pos="6000">
                      <a:schemeClr val="tx1"/>
                    </a:gs>
                  </a:gsLst>
                  <a:lin ang="5400000" scaled="0"/>
                </a:gradFill>
              </a:rPr>
              <a:t>This material is based upon work supported by the National Science Foundation under Grants No. 1017305 and 1117369. Any opinions, findings, and conclusions or recommendations expressed in this material are those of the author(s) and do not necessarily reflect the views of the National Science Foundation.</a:t>
            </a:r>
            <a:endParaRPr lang="en-US" sz="1400" dirty="0"/>
          </a:p>
        </p:txBody>
      </p:sp>
    </p:spTree>
    <p:extLst>
      <p:ext uri="{BB962C8B-B14F-4D97-AF65-F5344CB8AC3E}">
        <p14:creationId xmlns="" xmlns:p14="http://schemas.microsoft.com/office/powerpoint/2010/main" val="265585569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Were TD Subjects More Productive?</a:t>
            </a:r>
            <a:endParaRPr lang="en-US" dirty="0"/>
          </a:p>
        </p:txBody>
      </p:sp>
      <p:sp>
        <p:nvSpPr>
          <p:cNvPr id="3" name="Text Placeholder 2"/>
          <p:cNvSpPr>
            <a:spLocks noGrp="1"/>
          </p:cNvSpPr>
          <p:nvPr>
            <p:ph type="body" sz="quarter" idx="10"/>
          </p:nvPr>
        </p:nvSpPr>
        <p:spPr>
          <a:xfrm>
            <a:off x="519112" y="1830988"/>
            <a:ext cx="11149013" cy="3262432"/>
          </a:xfrm>
        </p:spPr>
        <p:txBody>
          <a:bodyPr/>
          <a:lstStyle/>
          <a:p>
            <a:pPr>
              <a:buNone/>
            </a:pPr>
            <a:r>
              <a:rPr lang="en-US" dirty="0" smtClean="0">
                <a:solidFill>
                  <a:schemeClr val="tx2"/>
                </a:solidFill>
              </a:rPr>
              <a:t>TouchDevelop is more focused on tasks</a:t>
            </a:r>
          </a:p>
          <a:p>
            <a:pPr lvl="1">
              <a:buNone/>
            </a:pPr>
            <a:r>
              <a:rPr lang="en-US" sz="2000" dirty="0" smtClean="0">
                <a:solidFill>
                  <a:schemeClr val="tx1"/>
                </a:solidFill>
              </a:rPr>
              <a:t>Less configuration and setup in TouchDevelop</a:t>
            </a:r>
          </a:p>
          <a:p>
            <a:pPr>
              <a:buNone/>
            </a:pPr>
            <a:r>
              <a:rPr lang="en-US" dirty="0" smtClean="0">
                <a:solidFill>
                  <a:schemeClr val="tx2"/>
                </a:solidFill>
              </a:rPr>
              <a:t>Modern language features: Type-inference</a:t>
            </a:r>
          </a:p>
          <a:p>
            <a:pPr lvl="1">
              <a:buNone/>
            </a:pPr>
            <a:r>
              <a:rPr lang="en-US" sz="2000" dirty="0" smtClean="0">
                <a:solidFill>
                  <a:schemeClr val="tx1"/>
                </a:solidFill>
              </a:rPr>
              <a:t>Convenient for small tasks</a:t>
            </a:r>
            <a:endParaRPr lang="en-US" sz="2000" dirty="0" smtClean="0">
              <a:solidFill>
                <a:schemeClr val="tx1"/>
              </a:solidFill>
              <a:latin typeface="+mn-lt"/>
            </a:endParaRPr>
          </a:p>
          <a:p>
            <a:pPr>
              <a:buNone/>
            </a:pPr>
            <a:r>
              <a:rPr lang="en-US" dirty="0" smtClean="0">
                <a:solidFill>
                  <a:schemeClr val="tx2"/>
                </a:solidFill>
              </a:rPr>
              <a:t>Semi-structured TouchDevelop IDE</a:t>
            </a:r>
          </a:p>
          <a:p>
            <a:pPr lvl="1">
              <a:buNone/>
            </a:pPr>
            <a:r>
              <a:rPr lang="en-US" sz="2000" dirty="0" smtClean="0">
                <a:latin typeface="+mn-lt"/>
              </a:rPr>
              <a:t>Why traditional IDEs </a:t>
            </a:r>
            <a:r>
              <a:rPr lang="en-US" sz="2000" dirty="0" smtClean="0"/>
              <a:t>do not </a:t>
            </a:r>
            <a:r>
              <a:rPr lang="en-US" sz="2000" dirty="0" smtClean="0">
                <a:latin typeface="+mn-lt"/>
              </a:rPr>
              <a:t>have this feature?</a:t>
            </a:r>
          </a:p>
          <a:p>
            <a:pPr lvl="1">
              <a:buNone/>
            </a:pPr>
            <a:r>
              <a:rPr lang="en-US" sz="2000" dirty="0" smtClean="0"/>
              <a:t>Traditional development may benefit from semi-structured IDEs</a:t>
            </a:r>
          </a:p>
        </p:txBody>
      </p:sp>
      <p:sp>
        <p:nvSpPr>
          <p:cNvPr id="4" name="Text Placeholder 3"/>
          <p:cNvSpPr>
            <a:spLocks noGrp="1"/>
          </p:cNvSpPr>
          <p:nvPr>
            <p:ph type="body" sz="quarter" idx="11"/>
          </p:nvPr>
        </p:nvSpPr>
        <p:spPr/>
        <p:txBody>
          <a:bodyPr/>
          <a:lstStyle/>
          <a:p>
            <a:r>
              <a:rPr lang="en-US" smtClean="0"/>
              <a:t>Possible explanations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5102935"/>
          </a:xfrm>
        </p:spPr>
        <p:txBody>
          <a:bodyPr/>
          <a:lstStyle/>
          <a:p>
            <a:r>
              <a:rPr lang="en-US" sz="3600" dirty="0" smtClean="0"/>
              <a:t>Our </a:t>
            </a:r>
            <a:r>
              <a:rPr lang="en-US" sz="3600" dirty="0"/>
              <a:t>subjects are not a random </a:t>
            </a:r>
            <a:r>
              <a:rPr lang="en-US" sz="3600" dirty="0" smtClean="0"/>
              <a:t>sample</a:t>
            </a:r>
          </a:p>
          <a:p>
            <a:pPr lvl="1"/>
            <a:r>
              <a:rPr lang="en-US" sz="1800" dirty="0"/>
              <a:t>Study may not generalize well to </a:t>
            </a:r>
            <a:r>
              <a:rPr lang="en-US" sz="1800" dirty="0" smtClean="0"/>
              <a:t>novice or hobbyist programmers </a:t>
            </a:r>
            <a:r>
              <a:rPr lang="en-US" sz="1800" dirty="0"/>
              <a:t>world wide</a:t>
            </a:r>
          </a:p>
          <a:p>
            <a:pPr lvl="1"/>
            <a:r>
              <a:rPr lang="en-US" sz="1800" dirty="0"/>
              <a:t>Subjects </a:t>
            </a:r>
            <a:r>
              <a:rPr lang="en-US" sz="1800" dirty="0" smtClean="0"/>
              <a:t>all UTA students </a:t>
            </a:r>
          </a:p>
          <a:p>
            <a:pPr lvl="1"/>
            <a:r>
              <a:rPr lang="en-US" sz="1800" dirty="0" smtClean="0"/>
              <a:t>Subjects self-selected graduate software engineer course that has a large Android project</a:t>
            </a:r>
          </a:p>
          <a:p>
            <a:pPr lvl="1"/>
            <a:r>
              <a:rPr lang="en-US" sz="1800" dirty="0" smtClean="0">
                <a:sym typeface="Wingdings" pitchFamily="2" charset="2"/>
              </a:rPr>
              <a:t> But </a:t>
            </a:r>
            <a:r>
              <a:rPr lang="en-US" sz="1800" dirty="0" smtClean="0"/>
              <a:t>subjects </a:t>
            </a:r>
            <a:r>
              <a:rPr lang="en-US" sz="1800" dirty="0"/>
              <a:t>were not aware of this </a:t>
            </a:r>
            <a:r>
              <a:rPr lang="en-US" sz="1800" dirty="0" smtClean="0"/>
              <a:t>experiment</a:t>
            </a:r>
          </a:p>
          <a:p>
            <a:r>
              <a:rPr lang="en-US" sz="3600" dirty="0"/>
              <a:t>Hands-off administration of </a:t>
            </a:r>
            <a:r>
              <a:rPr lang="en-US" sz="3600" dirty="0" smtClean="0"/>
              <a:t>tasks</a:t>
            </a:r>
          </a:p>
          <a:p>
            <a:pPr lvl="1"/>
            <a:r>
              <a:rPr lang="en-US" sz="1800" dirty="0"/>
              <a:t>Did not instruct subjects on how to work on the given tasks</a:t>
            </a:r>
          </a:p>
          <a:p>
            <a:pPr lvl="1"/>
            <a:r>
              <a:rPr lang="en-US" sz="1800" dirty="0" smtClean="0"/>
              <a:t>Time limits for each task may </a:t>
            </a:r>
            <a:r>
              <a:rPr lang="en-US" sz="1800" dirty="0"/>
              <a:t>produce results that are easier to </a:t>
            </a:r>
            <a:r>
              <a:rPr lang="en-US" sz="1800" dirty="0" smtClean="0"/>
              <a:t>compare, but prevents subjects from switching back to earlier tasks and reusing later solutions in earlier tasks</a:t>
            </a:r>
            <a:endParaRPr lang="en-US" sz="1800" dirty="0"/>
          </a:p>
          <a:p>
            <a:r>
              <a:rPr lang="en-US" sz="3600" dirty="0" smtClean="0"/>
              <a:t>Results </a:t>
            </a:r>
            <a:r>
              <a:rPr lang="en-US" sz="3600" dirty="0"/>
              <a:t>may not generalize to larger </a:t>
            </a:r>
            <a:r>
              <a:rPr lang="en-US" sz="3600" dirty="0" smtClean="0"/>
              <a:t>programs</a:t>
            </a:r>
          </a:p>
          <a:p>
            <a:pPr lvl="1"/>
            <a:r>
              <a:rPr lang="en-US" sz="1800" dirty="0" smtClean="0"/>
              <a:t>Limited </a:t>
            </a:r>
            <a:r>
              <a:rPr lang="en-US" sz="1800" dirty="0"/>
              <a:t>mobile phone screen size and the limited amount of time </a:t>
            </a:r>
            <a:endParaRPr lang="en-US" sz="1800" dirty="0" smtClean="0"/>
          </a:p>
          <a:p>
            <a:pPr lvl="1"/>
            <a:r>
              <a:rPr lang="en-US" sz="1800" dirty="0" smtClean="0"/>
              <a:t>Designed </a:t>
            </a:r>
            <a:r>
              <a:rPr lang="en-US" sz="1800" dirty="0"/>
              <a:t>all tasks to be </a:t>
            </a:r>
            <a:r>
              <a:rPr lang="en-US" sz="1800" dirty="0" smtClean="0"/>
              <a:t>simple, small, and solvable with both Android and TouchDevelop</a:t>
            </a:r>
            <a:endParaRPr lang="en-US" sz="1800" dirty="0"/>
          </a:p>
          <a:p>
            <a:pPr lvl="1"/>
            <a:r>
              <a:rPr lang="en-US" sz="1800" dirty="0" smtClean="0"/>
              <a:t>Program </a:t>
            </a:r>
            <a:r>
              <a:rPr lang="en-US" sz="1800" dirty="0"/>
              <a:t>size increases </a:t>
            </a:r>
            <a:r>
              <a:rPr lang="en-US" sz="1800" dirty="0" smtClean="0">
                <a:sym typeface="Wingdings" pitchFamily="2" charset="2"/>
              </a:rPr>
              <a:t></a:t>
            </a:r>
            <a:r>
              <a:rPr lang="en-US" sz="1800" dirty="0" smtClean="0"/>
              <a:t> TouchDevelop may need more scrolling &amp; </a:t>
            </a:r>
            <a:r>
              <a:rPr lang="en-US" sz="1800" dirty="0" smtClean="0"/>
              <a:t>navigation </a:t>
            </a:r>
            <a:r>
              <a:rPr lang="en-US" sz="1800" dirty="0" smtClean="0">
                <a:sym typeface="Wingdings" pitchFamily="2" charset="2"/>
              </a:rPr>
              <a:t></a:t>
            </a:r>
            <a:r>
              <a:rPr lang="en-US" sz="1800" dirty="0" smtClean="0"/>
              <a:t> </a:t>
            </a:r>
            <a:r>
              <a:rPr lang="en-US" sz="1800" dirty="0" smtClean="0"/>
              <a:t>lower productivity</a:t>
            </a:r>
            <a:endParaRPr lang="en-US" sz="1800" dirty="0"/>
          </a:p>
        </p:txBody>
      </p:sp>
      <p:sp>
        <p:nvSpPr>
          <p:cNvPr id="2" name="Title 1"/>
          <p:cNvSpPr>
            <a:spLocks noGrp="1"/>
          </p:cNvSpPr>
          <p:nvPr>
            <p:ph type="title"/>
          </p:nvPr>
        </p:nvSpPr>
        <p:spPr/>
        <p:txBody>
          <a:bodyPr/>
          <a:lstStyle/>
          <a:p>
            <a:r>
              <a:rPr lang="en-US" dirty="0"/>
              <a:t>Threats to Validity</a:t>
            </a:r>
          </a:p>
        </p:txBody>
      </p:sp>
    </p:spTree>
    <p:extLst>
      <p:ext uri="{BB962C8B-B14F-4D97-AF65-F5344CB8AC3E}">
        <p14:creationId xmlns="" xmlns:p14="http://schemas.microsoft.com/office/powerpoint/2010/main" val="2465310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Conclusions </a:t>
            </a:r>
            <a:br>
              <a:rPr lang="en-US" dirty="0" smtClean="0"/>
            </a:br>
            <a:r>
              <a:rPr lang="en-US" dirty="0" smtClean="0"/>
              <a:t>&amp; Future Work</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3831818"/>
          </a:xfrm>
        </p:spPr>
        <p:txBody>
          <a:bodyPr/>
          <a:lstStyle/>
          <a:p>
            <a:r>
              <a:rPr lang="en-US" sz="3600" dirty="0">
                <a:solidFill>
                  <a:schemeClr val="tx2"/>
                </a:solidFill>
              </a:rPr>
              <a:t>P</a:t>
            </a:r>
            <a:r>
              <a:rPr lang="en-US" sz="3600" dirty="0" smtClean="0">
                <a:solidFill>
                  <a:schemeClr val="tx2"/>
                </a:solidFill>
              </a:rPr>
              <a:t>rogrammers </a:t>
            </a:r>
            <a:r>
              <a:rPr lang="en-US" sz="3600" dirty="0">
                <a:solidFill>
                  <a:schemeClr val="tx2"/>
                </a:solidFill>
              </a:rPr>
              <a:t>so far have written </a:t>
            </a:r>
            <a:r>
              <a:rPr lang="en-US" sz="3600" dirty="0" smtClean="0">
                <a:solidFill>
                  <a:schemeClr val="tx2"/>
                </a:solidFill>
              </a:rPr>
              <a:t>small TouchDevelop apps</a:t>
            </a:r>
          </a:p>
          <a:p>
            <a:r>
              <a:rPr lang="en-US" sz="3600" dirty="0" smtClean="0">
                <a:solidFill>
                  <a:schemeClr val="tx2"/>
                </a:solidFill>
              </a:rPr>
              <a:t>Experiment comparing on-phone to off-phone development</a:t>
            </a:r>
          </a:p>
          <a:p>
            <a:pPr lvl="2"/>
            <a:r>
              <a:rPr lang="en-US" sz="1800" dirty="0" smtClean="0">
                <a:solidFill>
                  <a:srgbClr val="000000"/>
                </a:solidFill>
              </a:rPr>
              <a:t>Small programming tasks</a:t>
            </a:r>
          </a:p>
          <a:p>
            <a:pPr lvl="2"/>
            <a:r>
              <a:rPr lang="en-US" sz="1800" dirty="0" smtClean="0">
                <a:solidFill>
                  <a:srgbClr val="000000"/>
                </a:solidFill>
              </a:rPr>
              <a:t>Student subjects</a:t>
            </a:r>
          </a:p>
          <a:p>
            <a:pPr lvl="2"/>
            <a:r>
              <a:rPr lang="en-US" sz="1800" dirty="0" smtClean="0">
                <a:solidFill>
                  <a:srgbClr val="000000"/>
                </a:solidFill>
              </a:rPr>
              <a:t>Subject </a:t>
            </a:r>
            <a:r>
              <a:rPr lang="en-US" sz="1800" dirty="0" smtClean="0">
                <a:solidFill>
                  <a:srgbClr val="000000"/>
                </a:solidFill>
              </a:rPr>
              <a:t>training: Android &gt; TouchDevelop</a:t>
            </a:r>
          </a:p>
          <a:p>
            <a:r>
              <a:rPr lang="en-US" sz="3600" dirty="0" smtClean="0">
                <a:solidFill>
                  <a:schemeClr val="tx2"/>
                </a:solidFill>
                <a:sym typeface="Wingdings" pitchFamily="2" charset="2"/>
              </a:rPr>
              <a:t>	 </a:t>
            </a:r>
            <a:r>
              <a:rPr lang="en-US" sz="3600" dirty="0" smtClean="0">
                <a:solidFill>
                  <a:schemeClr val="tx2"/>
                </a:solidFill>
              </a:rPr>
              <a:t>TouchDevelop LOC &lt; Android LOC</a:t>
            </a:r>
          </a:p>
          <a:p>
            <a:r>
              <a:rPr lang="en-US" sz="3600" dirty="0" smtClean="0">
                <a:solidFill>
                  <a:schemeClr val="tx2"/>
                </a:solidFill>
                <a:sym typeface="Wingdings" pitchFamily="2" charset="2"/>
              </a:rPr>
              <a:t>	 </a:t>
            </a:r>
            <a:r>
              <a:rPr lang="en-US" sz="3600" dirty="0" smtClean="0">
                <a:solidFill>
                  <a:schemeClr val="tx2"/>
                </a:solidFill>
              </a:rPr>
              <a:t>TouchDevelop productivity &gt; Android productivity</a:t>
            </a:r>
            <a:endParaRPr lang="en-US" sz="3600" dirty="0" smtClean="0">
              <a:solidFill>
                <a:srgbClr val="000000"/>
              </a:solidFill>
            </a:endParaRPr>
          </a:p>
        </p:txBody>
      </p:sp>
      <p:sp>
        <p:nvSpPr>
          <p:cNvPr id="2" name="Title 1"/>
          <p:cNvSpPr>
            <a:spLocks noGrp="1"/>
          </p:cNvSpPr>
          <p:nvPr>
            <p:ph type="title"/>
          </p:nvPr>
        </p:nvSpPr>
        <p:spPr/>
        <p:txBody>
          <a:bodyPr/>
          <a:lstStyle/>
          <a:p>
            <a:r>
              <a:rPr lang="en-US" dirty="0" smtClean="0"/>
              <a:t>Conclusions</a:t>
            </a:r>
            <a:endParaRPr lang="en-US" dirty="0"/>
          </a:p>
        </p:txBody>
      </p:sp>
    </p:spTree>
    <p:extLst>
      <p:ext uri="{BB962C8B-B14F-4D97-AF65-F5344CB8AC3E}">
        <p14:creationId xmlns="" xmlns:p14="http://schemas.microsoft.com/office/powerpoint/2010/main" val="3748866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1447799"/>
            <a:ext cx="11149013" cy="4832092"/>
          </a:xfrm>
        </p:spPr>
        <p:txBody>
          <a:bodyPr/>
          <a:lstStyle/>
          <a:p>
            <a:r>
              <a:rPr lang="en-US" dirty="0" smtClean="0"/>
              <a:t>Why were TouchDevelop subjects more productive?</a:t>
            </a:r>
          </a:p>
          <a:p>
            <a:pPr lvl="1"/>
            <a:r>
              <a:rPr lang="en-US" dirty="0" smtClean="0"/>
              <a:t>How large is the impact of the semi-structured IDE vs. the other TouchDevelop components?</a:t>
            </a:r>
          </a:p>
          <a:p>
            <a:pPr lvl="1"/>
            <a:r>
              <a:rPr lang="en-US" dirty="0" smtClean="0"/>
              <a:t>E.g.: Observe programmers on semi-structured IDE vs. on un-structured version of same IDE</a:t>
            </a:r>
          </a:p>
          <a:p>
            <a:r>
              <a:rPr lang="en-US" dirty="0" smtClean="0"/>
              <a:t>What happens for larger programs?</a:t>
            </a:r>
          </a:p>
          <a:p>
            <a:pPr lvl="1"/>
            <a:r>
              <a:rPr lang="en-US" dirty="0" smtClean="0"/>
              <a:t>Challenging to write large programs on small screen</a:t>
            </a:r>
          </a:p>
          <a:p>
            <a:r>
              <a:rPr lang="en-US" dirty="0" smtClean="0"/>
              <a:t>Are TouchDevelop maintainers also more productive?</a:t>
            </a:r>
          </a:p>
          <a:p>
            <a:pPr lvl="1"/>
            <a:r>
              <a:rPr lang="en-US" dirty="0" smtClean="0"/>
              <a:t>Observe subjects </a:t>
            </a:r>
            <a:r>
              <a:rPr lang="en-US" dirty="0" smtClean="0"/>
              <a:t>as they add/change </a:t>
            </a:r>
            <a:r>
              <a:rPr lang="en-US" dirty="0" smtClean="0"/>
              <a:t>a small feature in an third-party TouchDevelop app</a:t>
            </a:r>
          </a:p>
          <a:p>
            <a:r>
              <a:rPr lang="en-US" dirty="0" smtClean="0"/>
              <a:t>Are TouchDevelop testers also more productive?</a:t>
            </a:r>
          </a:p>
          <a:p>
            <a:pPr lvl="1"/>
            <a:r>
              <a:rPr lang="en-US" dirty="0" smtClean="0"/>
              <a:t>How do you debug and test code on a phone?</a:t>
            </a:r>
            <a:endParaRPr lang="en-US" dirty="0" smtClean="0">
              <a:latin typeface="+mn-lt"/>
            </a:endParaRPr>
          </a:p>
        </p:txBody>
      </p:sp>
      <p:sp>
        <p:nvSpPr>
          <p:cNvPr id="3" name="Title 2"/>
          <p:cNvSpPr>
            <a:spLocks noGrp="1"/>
          </p:cNvSpPr>
          <p:nvPr>
            <p:ph type="title"/>
          </p:nvPr>
        </p:nvSpPr>
        <p:spPr/>
        <p:txBody>
          <a:bodyPr/>
          <a:lstStyle/>
          <a:p>
            <a:r>
              <a:rPr lang="en-US" dirty="0" smtClean="0"/>
              <a:t>Future Work</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Text Placeholder 3"/>
          <p:cNvSpPr>
            <a:spLocks noGrp="1"/>
          </p:cNvSpPr>
          <p:nvPr>
            <p:ph type="body" sz="quarter" idx="10"/>
          </p:nvPr>
        </p:nvSpPr>
        <p:spPr>
          <a:xfrm>
            <a:off x="519112" y="1447800"/>
            <a:ext cx="11149013" cy="3856440"/>
          </a:xfrm>
        </p:spPr>
        <p:txBody>
          <a:bodyPr/>
          <a:lstStyle/>
          <a:p>
            <a:pPr lvl="0"/>
            <a:r>
              <a:rPr lang="en-US" sz="3600" dirty="0" smtClean="0"/>
              <a:t>Technical paper</a:t>
            </a:r>
            <a:br>
              <a:rPr lang="en-US" sz="3600" dirty="0" smtClean="0"/>
            </a:br>
            <a:r>
              <a:rPr lang="en-US" sz="1800" dirty="0" smtClean="0">
                <a:gradFill>
                  <a:gsLst>
                    <a:gs pos="100000">
                      <a:schemeClr val="tx1"/>
                    </a:gs>
                    <a:gs pos="6000">
                      <a:schemeClr val="tx1"/>
                    </a:gs>
                  </a:gsLst>
                  <a:lin ang="5400000" scaled="0"/>
                </a:gradFill>
                <a:latin typeface="+mn-lt"/>
              </a:rPr>
              <a:t>”An experiment in developing small mobile phone applications comparing on-phone to off-phone development”</a:t>
            </a:r>
            <a:br>
              <a:rPr lang="en-US" sz="1800" dirty="0" smtClean="0">
                <a:gradFill>
                  <a:gsLst>
                    <a:gs pos="100000">
                      <a:schemeClr val="tx1"/>
                    </a:gs>
                    <a:gs pos="6000">
                      <a:schemeClr val="tx1"/>
                    </a:gs>
                  </a:gsLst>
                  <a:lin ang="5400000" scaled="0"/>
                </a:gradFill>
                <a:latin typeface="+mn-lt"/>
              </a:rPr>
            </a:br>
            <a:r>
              <a:rPr lang="en-US" sz="1800" dirty="0" smtClean="0">
                <a:gradFill>
                  <a:gsLst>
                    <a:gs pos="100000">
                      <a:schemeClr val="tx1"/>
                    </a:gs>
                    <a:gs pos="6000">
                      <a:schemeClr val="tx1"/>
                    </a:gs>
                  </a:gsLst>
                  <a:lin ang="5400000" scaled="0"/>
                </a:gradFill>
                <a:latin typeface="+mn-lt"/>
              </a:rPr>
              <a:t>By Tuan A. Nguyen, Sarker T.A. Rumee, Christoph Csallner, and Nikolai Tillmann. </a:t>
            </a:r>
            <a:br>
              <a:rPr lang="en-US" sz="1800" dirty="0" smtClean="0">
                <a:gradFill>
                  <a:gsLst>
                    <a:gs pos="100000">
                      <a:schemeClr val="tx1"/>
                    </a:gs>
                    <a:gs pos="6000">
                      <a:schemeClr val="tx1"/>
                    </a:gs>
                  </a:gsLst>
                  <a:lin ang="5400000" scaled="0"/>
                </a:gradFill>
                <a:latin typeface="+mn-lt"/>
              </a:rPr>
            </a:br>
            <a:r>
              <a:rPr lang="en-US" sz="1800" dirty="0" smtClean="0">
                <a:gradFill>
                  <a:gsLst>
                    <a:gs pos="100000">
                      <a:schemeClr val="tx1"/>
                    </a:gs>
                    <a:gs pos="6000">
                      <a:schemeClr val="tx1"/>
                    </a:gs>
                  </a:gsLst>
                  <a:lin ang="5400000" scaled="0"/>
                </a:gradFill>
                <a:latin typeface="+mn-lt"/>
              </a:rPr>
              <a:t>In Proc. 1st International Workshop on User Evaluation for Software Engineering Researchers (USER), June 2012, pp. 9-12.</a:t>
            </a:r>
            <a:endParaRPr lang="en-US" sz="1800" spc="0" dirty="0" smtClean="0">
              <a:gradFill>
                <a:gsLst>
                  <a:gs pos="100000">
                    <a:schemeClr val="tx1"/>
                  </a:gs>
                  <a:gs pos="6000">
                    <a:schemeClr val="tx1"/>
                  </a:gs>
                </a:gsLst>
                <a:lin ang="5400000" scaled="0"/>
              </a:gradFill>
              <a:latin typeface="+mn-lt"/>
            </a:endParaRPr>
          </a:p>
          <a:p>
            <a:r>
              <a:rPr lang="en-US" sz="3600" dirty="0" smtClean="0"/>
              <a:t>Corpus of TouchDevelop apps, </a:t>
            </a:r>
            <a:br>
              <a:rPr lang="en-US" sz="3600" dirty="0" smtClean="0"/>
            </a:br>
            <a:r>
              <a:rPr lang="en-US" sz="3600" dirty="0" smtClean="0"/>
              <a:t>Experiment tasks &amp; resulting TouchDevelop &amp; Android apps, </a:t>
            </a:r>
            <a:br>
              <a:rPr lang="en-US" sz="3600" dirty="0" smtClean="0"/>
            </a:br>
            <a:r>
              <a:rPr lang="en-US" sz="3600" dirty="0" smtClean="0"/>
              <a:t>Questionnaire, tools:</a:t>
            </a:r>
          </a:p>
          <a:p>
            <a:pPr lvl="1">
              <a:spcBef>
                <a:spcPts val="2400"/>
              </a:spcBef>
            </a:pPr>
            <a:r>
              <a:rPr lang="en-US" sz="3600" spc="-70" dirty="0" smtClean="0">
                <a:gradFill>
                  <a:gsLst>
                    <a:gs pos="100000">
                      <a:schemeClr val="tx2"/>
                    </a:gs>
                    <a:gs pos="0">
                      <a:schemeClr val="tx2"/>
                    </a:gs>
                  </a:gsLst>
                  <a:lin ang="5400000" scaled="0"/>
                </a:gradFill>
                <a:latin typeface="+mj-lt"/>
              </a:rPr>
              <a:t>	</a:t>
            </a:r>
            <a:r>
              <a:rPr lang="en-US" sz="3600" spc="-70" dirty="0" smtClean="0">
                <a:gradFill>
                  <a:gsLst>
                    <a:gs pos="100000">
                      <a:schemeClr val="tx2"/>
                    </a:gs>
                    <a:gs pos="0">
                      <a:schemeClr val="tx2"/>
                    </a:gs>
                  </a:gsLst>
                  <a:lin ang="5400000" scaled="0"/>
                </a:gradFill>
                <a:latin typeface="+mj-lt"/>
                <a:sym typeface="Wingdings" pitchFamily="2" charset="2"/>
              </a:rPr>
              <a:t> </a:t>
            </a:r>
            <a:r>
              <a:rPr lang="en-US" sz="3600" spc="-70" dirty="0" smtClean="0">
                <a:gradFill>
                  <a:gsLst>
                    <a:gs pos="100000">
                      <a:schemeClr val="tx2"/>
                    </a:gs>
                    <a:gs pos="0">
                      <a:schemeClr val="tx2"/>
                    </a:gs>
                  </a:gsLst>
                  <a:lin ang="5400000" scaled="0"/>
                </a:gradFill>
                <a:latin typeface="+mj-lt"/>
                <a:hlinkClick r:id="rId2"/>
              </a:rPr>
              <a:t>http://cseweb.uta.edu/~tuan/tdexp/</a:t>
            </a:r>
            <a:endParaRPr lang="en-US" sz="3600" spc="-70" dirty="0" smtClean="0">
              <a:gradFill>
                <a:gsLst>
                  <a:gs pos="100000">
                    <a:schemeClr val="tx2"/>
                  </a:gs>
                  <a:gs pos="0">
                    <a:schemeClr val="tx2"/>
                  </a:gs>
                </a:gsLst>
                <a:lin ang="5400000" scaled="0"/>
              </a:gradFill>
              <a:latin typeface="+mj-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More Details</a:t>
            </a:r>
            <a:endParaRPr lang="en-US" dirty="0"/>
          </a:p>
        </p:txBody>
      </p:sp>
      <p:sp>
        <p:nvSpPr>
          <p:cNvPr id="6" name="Text Placeholder 5"/>
          <p:cNvSpPr>
            <a:spLocks noGrp="1"/>
          </p:cNvSpPr>
          <p:nvPr>
            <p:ph type="body" sz="quarter" idx="1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9112" y="1447798"/>
            <a:ext cx="11149013" cy="4493538"/>
          </a:xfrm>
        </p:spPr>
        <p:txBody>
          <a:bodyPr/>
          <a:lstStyle/>
          <a:p>
            <a:pPr>
              <a:buNone/>
            </a:pPr>
            <a:r>
              <a:rPr lang="en-US" dirty="0" smtClean="0"/>
              <a:t>Csallner’s programming experience mostly Java</a:t>
            </a:r>
          </a:p>
          <a:p>
            <a:pPr>
              <a:buNone/>
            </a:pPr>
            <a:r>
              <a:rPr lang="en-US" dirty="0" smtClean="0"/>
              <a:t>Teaches project-based Software Engineering course</a:t>
            </a:r>
          </a:p>
          <a:p>
            <a:pPr lvl="1">
              <a:buNone/>
            </a:pPr>
            <a:r>
              <a:rPr lang="en-US" dirty="0" smtClean="0"/>
              <a:t>Team project, each team develops piece of software, covers major development phases</a:t>
            </a:r>
          </a:p>
          <a:p>
            <a:pPr lvl="1">
              <a:buNone/>
            </a:pPr>
            <a:r>
              <a:rPr lang="en-US" dirty="0" smtClean="0"/>
              <a:t>Current hot topic: Mobile app development skills</a:t>
            </a:r>
          </a:p>
          <a:p>
            <a:pPr lvl="1">
              <a:buNone/>
            </a:pPr>
            <a:r>
              <a:rPr lang="en-US" dirty="0" smtClean="0"/>
              <a:t>Pick Android as it is a major platform and matches instructor’s Java experience</a:t>
            </a:r>
          </a:p>
          <a:p>
            <a:pPr>
              <a:buNone/>
            </a:pPr>
            <a:r>
              <a:rPr lang="en-US" dirty="0" smtClean="0"/>
              <a:t>TouchDevelop comes along</a:t>
            </a:r>
          </a:p>
          <a:p>
            <a:pPr lvl="1">
              <a:buNone/>
            </a:pPr>
            <a:r>
              <a:rPr lang="en-US" dirty="0" smtClean="0"/>
              <a:t>Radical new approach to mobile app development</a:t>
            </a:r>
          </a:p>
          <a:p>
            <a:pPr>
              <a:buNone/>
            </a:pPr>
            <a:r>
              <a:rPr lang="en-US" dirty="0" smtClean="0"/>
              <a:t>What are the trade-offs?</a:t>
            </a:r>
          </a:p>
        </p:txBody>
      </p:sp>
      <p:sp>
        <p:nvSpPr>
          <p:cNvPr id="5" name="Title 4"/>
          <p:cNvSpPr>
            <a:spLocks noGrp="1"/>
          </p:cNvSpPr>
          <p:nvPr>
            <p:ph type="title"/>
          </p:nvPr>
        </p:nvSpPr>
        <p:spPr/>
        <p:txBody>
          <a:bodyPr>
            <a:normAutofit/>
          </a:bodyPr>
          <a:lstStyle/>
          <a:p>
            <a:r>
              <a:rPr lang="en-US" dirty="0" smtClean="0"/>
              <a:t>Background of This Experiment</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2-07-06 at 10.51.07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28583" y="2459736"/>
            <a:ext cx="5270697" cy="4398264"/>
          </a:xfrm>
          <a:prstGeom prst="rect">
            <a:avLst/>
          </a:prstGeom>
        </p:spPr>
      </p:pic>
      <p:sp>
        <p:nvSpPr>
          <p:cNvPr id="5" name="Title 4"/>
          <p:cNvSpPr>
            <a:spLocks noGrp="1"/>
          </p:cNvSpPr>
          <p:nvPr>
            <p:ph type="title"/>
          </p:nvPr>
        </p:nvSpPr>
        <p:spPr/>
        <p:txBody>
          <a:bodyPr>
            <a:normAutofit/>
          </a:bodyPr>
          <a:lstStyle/>
          <a:p>
            <a:r>
              <a:rPr lang="en-US" dirty="0" smtClean="0"/>
              <a:t>Counting LOC: </a:t>
            </a:r>
            <a:r>
              <a:rPr lang="en-US" dirty="0" smtClean="0">
                <a:sym typeface="Wingdings" pitchFamily="2" charset="2"/>
              </a:rPr>
              <a:t>L</a:t>
            </a:r>
            <a:r>
              <a:rPr lang="en-US" dirty="0" smtClean="0"/>
              <a:t>ogical Source Statements </a:t>
            </a:r>
            <a:endParaRPr lang="en-US" dirty="0"/>
          </a:p>
        </p:txBody>
      </p:sp>
      <p:sp>
        <p:nvSpPr>
          <p:cNvPr id="53" name="Text Placeholder 52"/>
          <p:cNvSpPr>
            <a:spLocks noGrp="1"/>
          </p:cNvSpPr>
          <p:nvPr>
            <p:ph type="body" sz="quarter" idx="11"/>
          </p:nvPr>
        </p:nvSpPr>
        <p:spPr>
          <a:xfrm>
            <a:off x="1541929" y="1201961"/>
            <a:ext cx="10126196" cy="775597"/>
          </a:xfrm>
        </p:spPr>
        <p:txBody>
          <a:bodyPr/>
          <a:lstStyle/>
          <a:p>
            <a:r>
              <a:rPr lang="en-US" dirty="0" smtClean="0"/>
              <a:t>Example: Input an integer number and </a:t>
            </a:r>
            <a:r>
              <a:rPr lang="en-US" dirty="0" smtClean="0"/>
              <a:t>print </a:t>
            </a:r>
            <a:r>
              <a:rPr lang="en-US" dirty="0" smtClean="0"/>
              <a:t>"even" if it is an even number and "odd" if it is an odd number.</a:t>
            </a:r>
          </a:p>
        </p:txBody>
      </p:sp>
      <p:sp>
        <p:nvSpPr>
          <p:cNvPr id="15" name="TextBox 14"/>
          <p:cNvSpPr txBox="1"/>
          <p:nvPr/>
        </p:nvSpPr>
        <p:spPr>
          <a:xfrm>
            <a:off x="836612" y="1992868"/>
            <a:ext cx="3505200" cy="369332"/>
          </a:xfrm>
          <a:prstGeom prst="rect">
            <a:avLst/>
          </a:prstGeom>
          <a:noFill/>
        </p:spPr>
        <p:txBody>
          <a:bodyPr wrap="square" lIns="0" tIns="0" rIns="0" bIns="0" rtlCol="0">
            <a:spAutoFit/>
          </a:bodyPr>
          <a:lstStyle/>
          <a:p>
            <a:pPr algn="ctr"/>
            <a:r>
              <a:rPr lang="en-US" sz="2400" dirty="0" smtClean="0">
                <a:solidFill>
                  <a:schemeClr val="tx2"/>
                </a:solidFill>
              </a:rPr>
              <a:t>TouchDevelop LSS: 8</a:t>
            </a:r>
            <a:endParaRPr lang="en-US" sz="2400" dirty="0" smtClean="0">
              <a:solidFill>
                <a:schemeClr val="tx2"/>
              </a:solidFill>
            </a:endParaRPr>
          </a:p>
        </p:txBody>
      </p:sp>
      <p:sp>
        <p:nvSpPr>
          <p:cNvPr id="17" name="TextBox 16"/>
          <p:cNvSpPr txBox="1"/>
          <p:nvPr/>
        </p:nvSpPr>
        <p:spPr>
          <a:xfrm>
            <a:off x="7542212" y="1992868"/>
            <a:ext cx="2514600" cy="369332"/>
          </a:xfrm>
          <a:prstGeom prst="rect">
            <a:avLst/>
          </a:prstGeom>
          <a:noFill/>
        </p:spPr>
        <p:txBody>
          <a:bodyPr wrap="square" lIns="0" tIns="0" rIns="0" bIns="0" rtlCol="0">
            <a:spAutoFit/>
          </a:bodyPr>
          <a:lstStyle/>
          <a:p>
            <a:pPr algn="ctr"/>
            <a:r>
              <a:rPr lang="en-US" sz="2400" dirty="0" smtClean="0">
                <a:solidFill>
                  <a:srgbClr val="00BCF2"/>
                </a:solidFill>
              </a:rPr>
              <a:t>Android </a:t>
            </a:r>
            <a:r>
              <a:rPr lang="en-US" sz="2400" dirty="0" smtClean="0">
                <a:solidFill>
                  <a:srgbClr val="00BCF2"/>
                </a:solidFill>
              </a:rPr>
              <a:t>LSS: 25</a:t>
            </a:r>
            <a:endParaRPr lang="en-US" sz="2400" dirty="0" smtClean="0">
              <a:solidFill>
                <a:srgbClr val="00BCF2"/>
              </a:solidFill>
            </a:endParaRPr>
          </a:p>
        </p:txBody>
      </p:sp>
      <p:sp>
        <p:nvSpPr>
          <p:cNvPr id="4" name="Rectangle 3"/>
          <p:cNvSpPr/>
          <p:nvPr/>
        </p:nvSpPr>
        <p:spPr bwMode="auto">
          <a:xfrm>
            <a:off x="7713991" y="2776155"/>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a:solidFill>
                  <a:schemeClr val="accent3"/>
                </a:solidFill>
                <a:ea typeface="Segoe UI" pitchFamily="34" charset="0"/>
                <a:cs typeface="Segoe UI" pitchFamily="34" charset="0"/>
              </a:rPr>
              <a:t>1</a:t>
            </a:r>
            <a:endParaRPr lang="en-US" sz="1000" b="1" dirty="0" smtClean="0">
              <a:solidFill>
                <a:schemeClr val="accent3"/>
              </a:solidFill>
              <a:ea typeface="Segoe UI" pitchFamily="34" charset="0"/>
              <a:cs typeface="Segoe UI" pitchFamily="34" charset="0"/>
            </a:endParaRPr>
          </a:p>
        </p:txBody>
      </p:sp>
      <p:sp>
        <p:nvSpPr>
          <p:cNvPr id="11" name="Rectangle 10"/>
          <p:cNvSpPr/>
          <p:nvPr/>
        </p:nvSpPr>
        <p:spPr bwMode="auto">
          <a:xfrm>
            <a:off x="7713991" y="2888594"/>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a:solidFill>
                  <a:schemeClr val="accent3"/>
                </a:solidFill>
                <a:ea typeface="Segoe UI" pitchFamily="34" charset="0"/>
                <a:cs typeface="Segoe UI" pitchFamily="34" charset="0"/>
              </a:rPr>
              <a:t>2</a:t>
            </a:r>
          </a:p>
        </p:txBody>
      </p:sp>
      <p:sp>
        <p:nvSpPr>
          <p:cNvPr id="12" name="Rectangle 11"/>
          <p:cNvSpPr/>
          <p:nvPr/>
        </p:nvSpPr>
        <p:spPr bwMode="auto">
          <a:xfrm>
            <a:off x="7713991" y="3001033"/>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3</a:t>
            </a:r>
            <a:endParaRPr lang="en-US" sz="1000" b="1" dirty="0">
              <a:solidFill>
                <a:schemeClr val="accent3"/>
              </a:solidFill>
              <a:ea typeface="Segoe UI" pitchFamily="34" charset="0"/>
              <a:cs typeface="Segoe UI" pitchFamily="34" charset="0"/>
            </a:endParaRPr>
          </a:p>
        </p:txBody>
      </p:sp>
      <p:sp>
        <p:nvSpPr>
          <p:cNvPr id="13" name="Rectangle 12"/>
          <p:cNvSpPr/>
          <p:nvPr/>
        </p:nvSpPr>
        <p:spPr bwMode="auto">
          <a:xfrm>
            <a:off x="7713991" y="3113472"/>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a:solidFill>
                  <a:schemeClr val="accent3"/>
                </a:solidFill>
                <a:ea typeface="Segoe UI" pitchFamily="34" charset="0"/>
                <a:cs typeface="Segoe UI" pitchFamily="34" charset="0"/>
              </a:rPr>
              <a:t>4</a:t>
            </a:r>
          </a:p>
        </p:txBody>
      </p:sp>
      <p:sp>
        <p:nvSpPr>
          <p:cNvPr id="16" name="Rectangle 15"/>
          <p:cNvSpPr/>
          <p:nvPr/>
        </p:nvSpPr>
        <p:spPr bwMode="auto">
          <a:xfrm>
            <a:off x="7713991" y="3225911"/>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5</a:t>
            </a:r>
            <a:endParaRPr lang="en-US" sz="1000" b="1" dirty="0">
              <a:solidFill>
                <a:schemeClr val="accent3"/>
              </a:solidFill>
              <a:ea typeface="Segoe UI" pitchFamily="34" charset="0"/>
              <a:cs typeface="Segoe UI" pitchFamily="34" charset="0"/>
            </a:endParaRPr>
          </a:p>
        </p:txBody>
      </p:sp>
      <p:sp>
        <p:nvSpPr>
          <p:cNvPr id="19" name="Rectangle 18"/>
          <p:cNvSpPr/>
          <p:nvPr/>
        </p:nvSpPr>
        <p:spPr bwMode="auto">
          <a:xfrm>
            <a:off x="7713991" y="3338350"/>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6</a:t>
            </a:r>
            <a:endParaRPr lang="en-US" sz="1000" b="1" dirty="0">
              <a:solidFill>
                <a:schemeClr val="accent3"/>
              </a:solidFill>
              <a:ea typeface="Segoe UI" pitchFamily="34" charset="0"/>
              <a:cs typeface="Segoe UI" pitchFamily="34" charset="0"/>
            </a:endParaRPr>
          </a:p>
        </p:txBody>
      </p:sp>
      <p:sp>
        <p:nvSpPr>
          <p:cNvPr id="20" name="Rectangle 19"/>
          <p:cNvSpPr/>
          <p:nvPr/>
        </p:nvSpPr>
        <p:spPr bwMode="auto">
          <a:xfrm>
            <a:off x="7713991" y="3450789"/>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7</a:t>
            </a:r>
            <a:endParaRPr lang="en-US" sz="1000" b="1" dirty="0">
              <a:solidFill>
                <a:schemeClr val="accent3"/>
              </a:solidFill>
              <a:ea typeface="Segoe UI" pitchFamily="34" charset="0"/>
              <a:cs typeface="Segoe UI" pitchFamily="34" charset="0"/>
            </a:endParaRPr>
          </a:p>
        </p:txBody>
      </p:sp>
      <p:sp>
        <p:nvSpPr>
          <p:cNvPr id="21" name="Rectangle 20"/>
          <p:cNvSpPr/>
          <p:nvPr/>
        </p:nvSpPr>
        <p:spPr bwMode="auto">
          <a:xfrm>
            <a:off x="7713991" y="3563228"/>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8</a:t>
            </a:r>
            <a:endParaRPr lang="en-US" sz="1000" b="1" dirty="0">
              <a:solidFill>
                <a:schemeClr val="accent3"/>
              </a:solidFill>
              <a:ea typeface="Segoe UI" pitchFamily="34" charset="0"/>
              <a:cs typeface="Segoe UI" pitchFamily="34" charset="0"/>
            </a:endParaRPr>
          </a:p>
        </p:txBody>
      </p:sp>
      <p:sp>
        <p:nvSpPr>
          <p:cNvPr id="22" name="Rectangle 21"/>
          <p:cNvSpPr/>
          <p:nvPr/>
        </p:nvSpPr>
        <p:spPr bwMode="auto">
          <a:xfrm>
            <a:off x="7713991" y="3809410"/>
            <a:ext cx="169522"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9</a:t>
            </a:r>
            <a:endParaRPr lang="en-US" sz="1000" b="1" dirty="0">
              <a:solidFill>
                <a:schemeClr val="accent3"/>
              </a:solidFill>
              <a:ea typeface="Segoe UI" pitchFamily="34" charset="0"/>
              <a:cs typeface="Segoe UI" pitchFamily="34" charset="0"/>
            </a:endParaRPr>
          </a:p>
        </p:txBody>
      </p:sp>
      <p:sp>
        <p:nvSpPr>
          <p:cNvPr id="23" name="Rectangle 22"/>
          <p:cNvSpPr/>
          <p:nvPr/>
        </p:nvSpPr>
        <p:spPr bwMode="auto">
          <a:xfrm>
            <a:off x="7313612" y="4021076"/>
            <a:ext cx="599440"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10</a:t>
            </a:r>
            <a:endParaRPr lang="en-US" sz="1000" b="1" dirty="0">
              <a:solidFill>
                <a:schemeClr val="accent3"/>
              </a:solidFill>
              <a:ea typeface="Segoe UI" pitchFamily="34" charset="0"/>
              <a:cs typeface="Segoe UI" pitchFamily="34" charset="0"/>
            </a:endParaRPr>
          </a:p>
        </p:txBody>
      </p:sp>
      <p:sp>
        <p:nvSpPr>
          <p:cNvPr id="30" name="Rectangle 29"/>
          <p:cNvSpPr/>
          <p:nvPr/>
        </p:nvSpPr>
        <p:spPr bwMode="auto">
          <a:xfrm>
            <a:off x="7313612" y="4140200"/>
            <a:ext cx="599440" cy="762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11</a:t>
            </a:r>
            <a:endParaRPr lang="en-US" sz="1000" b="1" dirty="0">
              <a:solidFill>
                <a:schemeClr val="accent3"/>
              </a:solidFill>
              <a:ea typeface="Segoe UI" pitchFamily="34" charset="0"/>
              <a:cs typeface="Segoe UI" pitchFamily="34" charset="0"/>
            </a:endParaRPr>
          </a:p>
        </p:txBody>
      </p:sp>
      <p:sp>
        <p:nvSpPr>
          <p:cNvPr id="31" name="Rectangle 30"/>
          <p:cNvSpPr/>
          <p:nvPr/>
        </p:nvSpPr>
        <p:spPr bwMode="auto">
          <a:xfrm>
            <a:off x="7237412" y="4249676"/>
            <a:ext cx="675640" cy="1413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12</a:t>
            </a:r>
            <a:endParaRPr lang="en-US" sz="1000" b="1" dirty="0">
              <a:solidFill>
                <a:schemeClr val="accent3"/>
              </a:solidFill>
              <a:ea typeface="Segoe UI" pitchFamily="34" charset="0"/>
              <a:cs typeface="Segoe UI" pitchFamily="34" charset="0"/>
            </a:endParaRPr>
          </a:p>
        </p:txBody>
      </p:sp>
      <p:sp>
        <p:nvSpPr>
          <p:cNvPr id="32" name="Rectangle 31"/>
          <p:cNvSpPr/>
          <p:nvPr/>
        </p:nvSpPr>
        <p:spPr bwMode="auto">
          <a:xfrm>
            <a:off x="7237412" y="4459006"/>
            <a:ext cx="675640" cy="1170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13</a:t>
            </a:r>
            <a:endParaRPr lang="en-US" sz="1000" b="1" dirty="0">
              <a:solidFill>
                <a:schemeClr val="accent3"/>
              </a:solidFill>
              <a:ea typeface="Segoe UI" pitchFamily="34" charset="0"/>
              <a:cs typeface="Segoe UI" pitchFamily="34" charset="0"/>
            </a:endParaRPr>
          </a:p>
        </p:txBody>
      </p:sp>
      <p:sp>
        <p:nvSpPr>
          <p:cNvPr id="33" name="Rectangle 32"/>
          <p:cNvSpPr/>
          <p:nvPr/>
        </p:nvSpPr>
        <p:spPr bwMode="auto">
          <a:xfrm>
            <a:off x="7313612" y="4576052"/>
            <a:ext cx="599440" cy="1170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14</a:t>
            </a:r>
            <a:endParaRPr lang="en-US" sz="1000" b="1" dirty="0">
              <a:solidFill>
                <a:schemeClr val="accent3"/>
              </a:solidFill>
              <a:ea typeface="Segoe UI" pitchFamily="34" charset="0"/>
              <a:cs typeface="Segoe UI" pitchFamily="34" charset="0"/>
            </a:endParaRPr>
          </a:p>
        </p:txBody>
      </p:sp>
      <p:sp>
        <p:nvSpPr>
          <p:cNvPr id="34" name="Rectangle 33"/>
          <p:cNvSpPr/>
          <p:nvPr/>
        </p:nvSpPr>
        <p:spPr bwMode="auto">
          <a:xfrm>
            <a:off x="7466012" y="4693098"/>
            <a:ext cx="447040" cy="1170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15</a:t>
            </a:r>
            <a:endParaRPr lang="en-US" sz="1000" b="1" dirty="0">
              <a:solidFill>
                <a:schemeClr val="accent3"/>
              </a:solidFill>
              <a:ea typeface="Segoe UI" pitchFamily="34" charset="0"/>
              <a:cs typeface="Segoe UI" pitchFamily="34" charset="0"/>
            </a:endParaRPr>
          </a:p>
        </p:txBody>
      </p:sp>
      <p:sp>
        <p:nvSpPr>
          <p:cNvPr id="35" name="Rectangle 34"/>
          <p:cNvSpPr/>
          <p:nvPr/>
        </p:nvSpPr>
        <p:spPr bwMode="auto">
          <a:xfrm>
            <a:off x="7313612" y="4810144"/>
            <a:ext cx="599440" cy="1170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16</a:t>
            </a:r>
            <a:endParaRPr lang="en-US" sz="1000" b="1" dirty="0">
              <a:solidFill>
                <a:schemeClr val="accent3"/>
              </a:solidFill>
              <a:ea typeface="Segoe UI" pitchFamily="34" charset="0"/>
              <a:cs typeface="Segoe UI" pitchFamily="34" charset="0"/>
            </a:endParaRPr>
          </a:p>
        </p:txBody>
      </p:sp>
      <p:sp>
        <p:nvSpPr>
          <p:cNvPr id="36" name="Rectangle 35"/>
          <p:cNvSpPr/>
          <p:nvPr/>
        </p:nvSpPr>
        <p:spPr bwMode="auto">
          <a:xfrm>
            <a:off x="7466012" y="4927190"/>
            <a:ext cx="447040" cy="1170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17</a:t>
            </a:r>
            <a:endParaRPr lang="en-US" sz="1000" b="1" dirty="0">
              <a:solidFill>
                <a:schemeClr val="accent3"/>
              </a:solidFill>
              <a:ea typeface="Segoe UI" pitchFamily="34" charset="0"/>
              <a:cs typeface="Segoe UI" pitchFamily="34" charset="0"/>
            </a:endParaRPr>
          </a:p>
        </p:txBody>
      </p:sp>
      <p:sp>
        <p:nvSpPr>
          <p:cNvPr id="37" name="Rectangle 36"/>
          <p:cNvSpPr/>
          <p:nvPr/>
        </p:nvSpPr>
        <p:spPr bwMode="auto">
          <a:xfrm>
            <a:off x="7313612" y="5044236"/>
            <a:ext cx="599440" cy="1170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18</a:t>
            </a:r>
            <a:endParaRPr lang="en-US" sz="1000" b="1" dirty="0">
              <a:solidFill>
                <a:schemeClr val="accent3"/>
              </a:solidFill>
              <a:ea typeface="Segoe UI" pitchFamily="34" charset="0"/>
              <a:cs typeface="Segoe UI" pitchFamily="34" charset="0"/>
            </a:endParaRPr>
          </a:p>
        </p:txBody>
      </p:sp>
      <p:sp>
        <p:nvSpPr>
          <p:cNvPr id="38" name="Rectangle 37"/>
          <p:cNvSpPr/>
          <p:nvPr/>
        </p:nvSpPr>
        <p:spPr bwMode="auto">
          <a:xfrm>
            <a:off x="7466012" y="5161280"/>
            <a:ext cx="447040"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19</a:t>
            </a:r>
            <a:endParaRPr lang="en-US" sz="1000" b="1" dirty="0">
              <a:solidFill>
                <a:schemeClr val="accent3"/>
              </a:solidFill>
              <a:ea typeface="Segoe UI" pitchFamily="34" charset="0"/>
              <a:cs typeface="Segoe UI" pitchFamily="34" charset="0"/>
            </a:endParaRPr>
          </a:p>
        </p:txBody>
      </p:sp>
      <p:sp>
        <p:nvSpPr>
          <p:cNvPr id="39" name="Rectangle 38"/>
          <p:cNvSpPr/>
          <p:nvPr/>
        </p:nvSpPr>
        <p:spPr bwMode="auto">
          <a:xfrm>
            <a:off x="7466012" y="5514596"/>
            <a:ext cx="447040"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20</a:t>
            </a:r>
            <a:endParaRPr lang="en-US" sz="1000" b="1" dirty="0">
              <a:solidFill>
                <a:schemeClr val="accent3"/>
              </a:solidFill>
              <a:ea typeface="Segoe UI" pitchFamily="34" charset="0"/>
              <a:cs typeface="Segoe UI" pitchFamily="34" charset="0"/>
            </a:endParaRPr>
          </a:p>
        </p:txBody>
      </p:sp>
      <p:sp>
        <p:nvSpPr>
          <p:cNvPr id="40" name="Rectangle 39"/>
          <p:cNvSpPr/>
          <p:nvPr/>
        </p:nvSpPr>
        <p:spPr bwMode="auto">
          <a:xfrm>
            <a:off x="7313612" y="5730240"/>
            <a:ext cx="599440"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21</a:t>
            </a:r>
            <a:endParaRPr lang="en-US" sz="1000" b="1" dirty="0">
              <a:solidFill>
                <a:schemeClr val="accent3"/>
              </a:solidFill>
              <a:ea typeface="Segoe UI" pitchFamily="34" charset="0"/>
              <a:cs typeface="Segoe UI" pitchFamily="34" charset="0"/>
            </a:endParaRPr>
          </a:p>
        </p:txBody>
      </p:sp>
      <p:sp>
        <p:nvSpPr>
          <p:cNvPr id="41" name="Rectangle 40"/>
          <p:cNvSpPr/>
          <p:nvPr/>
        </p:nvSpPr>
        <p:spPr bwMode="auto">
          <a:xfrm>
            <a:off x="7466012" y="5848266"/>
            <a:ext cx="447040"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22</a:t>
            </a:r>
            <a:endParaRPr lang="en-US" sz="1000" b="1" dirty="0">
              <a:solidFill>
                <a:schemeClr val="accent3"/>
              </a:solidFill>
              <a:ea typeface="Segoe UI" pitchFamily="34" charset="0"/>
              <a:cs typeface="Segoe UI" pitchFamily="34" charset="0"/>
            </a:endParaRPr>
          </a:p>
        </p:txBody>
      </p:sp>
      <p:sp>
        <p:nvSpPr>
          <p:cNvPr id="42" name="Rectangle 41"/>
          <p:cNvSpPr/>
          <p:nvPr/>
        </p:nvSpPr>
        <p:spPr bwMode="auto">
          <a:xfrm>
            <a:off x="7313612" y="5966292"/>
            <a:ext cx="599440" cy="152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23</a:t>
            </a:r>
            <a:endParaRPr lang="en-US" sz="1000" b="1" dirty="0">
              <a:solidFill>
                <a:schemeClr val="accent3"/>
              </a:solidFill>
              <a:ea typeface="Segoe UI" pitchFamily="34" charset="0"/>
              <a:cs typeface="Segoe UI" pitchFamily="34" charset="0"/>
            </a:endParaRPr>
          </a:p>
        </p:txBody>
      </p:sp>
      <p:sp>
        <p:nvSpPr>
          <p:cNvPr id="43" name="Rectangle 42"/>
          <p:cNvSpPr/>
          <p:nvPr/>
        </p:nvSpPr>
        <p:spPr bwMode="auto">
          <a:xfrm>
            <a:off x="7313612" y="6084318"/>
            <a:ext cx="599440" cy="1202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000" b="1" dirty="0" smtClean="0">
                <a:solidFill>
                  <a:schemeClr val="accent3"/>
                </a:solidFill>
                <a:ea typeface="Segoe UI" pitchFamily="34" charset="0"/>
                <a:cs typeface="Segoe UI" pitchFamily="34" charset="0"/>
              </a:rPr>
              <a:t>24</a:t>
            </a:r>
            <a:endParaRPr lang="en-US" sz="1000" b="1" dirty="0">
              <a:solidFill>
                <a:schemeClr val="accent3"/>
              </a:solidFill>
              <a:ea typeface="Segoe UI" pitchFamily="34" charset="0"/>
              <a:cs typeface="Segoe UI" pitchFamily="34" charset="0"/>
            </a:endParaRPr>
          </a:p>
        </p:txBody>
      </p:sp>
      <p:sp>
        <p:nvSpPr>
          <p:cNvPr id="44" name="Rectangle 43"/>
          <p:cNvSpPr/>
          <p:nvPr/>
        </p:nvSpPr>
        <p:spPr bwMode="auto">
          <a:xfrm>
            <a:off x="7466012" y="6204529"/>
            <a:ext cx="471043" cy="12007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defTabSz="914099" fontAlgn="base">
              <a:lnSpc>
                <a:spcPct val="50000"/>
              </a:lnSpc>
              <a:spcBef>
                <a:spcPct val="0"/>
              </a:spcBef>
              <a:spcAft>
                <a:spcPct val="0"/>
              </a:spcAft>
            </a:pPr>
            <a:r>
              <a:rPr lang="en-US" sz="1200" b="1" dirty="0" smtClean="0">
                <a:solidFill>
                  <a:srgbClr val="7FBA00"/>
                </a:solidFill>
                <a:ea typeface="Segoe UI" pitchFamily="34" charset="0"/>
                <a:cs typeface="Segoe UI" pitchFamily="34" charset="0"/>
              </a:rPr>
              <a:t>25</a:t>
            </a:r>
            <a:endParaRPr lang="en-US" sz="1200" b="1" dirty="0">
              <a:solidFill>
                <a:srgbClr val="7FBA00"/>
              </a:solidFill>
              <a:ea typeface="Segoe UI" pitchFamily="34" charset="0"/>
              <a:cs typeface="Segoe UI" pitchFamily="34" charset="0"/>
            </a:endParaRPr>
          </a:p>
        </p:txBody>
      </p:sp>
      <p:pic>
        <p:nvPicPr>
          <p:cNvPr id="2" name="Picture 1" descr="intro_17.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65238" y="2454320"/>
            <a:ext cx="2619374" cy="4398264"/>
          </a:xfrm>
          <a:prstGeom prst="rect">
            <a:avLst/>
          </a:prstGeom>
        </p:spPr>
      </p:pic>
      <p:sp>
        <p:nvSpPr>
          <p:cNvPr id="45" name="Rectangle 44"/>
          <p:cNvSpPr/>
          <p:nvPr/>
        </p:nvSpPr>
        <p:spPr bwMode="auto">
          <a:xfrm>
            <a:off x="1075331" y="294110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1</a:t>
            </a:r>
            <a:endParaRPr lang="en-US" sz="1200" b="1" dirty="0" smtClean="0">
              <a:solidFill>
                <a:schemeClr val="accent3"/>
              </a:solidFill>
              <a:ea typeface="Segoe UI" pitchFamily="34" charset="0"/>
              <a:cs typeface="Segoe UI" pitchFamily="34" charset="0"/>
            </a:endParaRPr>
          </a:p>
        </p:txBody>
      </p:sp>
      <p:sp>
        <p:nvSpPr>
          <p:cNvPr id="46" name="Rectangle 45"/>
          <p:cNvSpPr/>
          <p:nvPr/>
        </p:nvSpPr>
        <p:spPr bwMode="auto">
          <a:xfrm>
            <a:off x="1075331" y="309880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2</a:t>
            </a:r>
            <a:endParaRPr lang="en-US" sz="1200" b="1" dirty="0" smtClean="0">
              <a:solidFill>
                <a:schemeClr val="accent3"/>
              </a:solidFill>
              <a:ea typeface="Segoe UI" pitchFamily="34" charset="0"/>
              <a:cs typeface="Segoe UI" pitchFamily="34" charset="0"/>
            </a:endParaRPr>
          </a:p>
        </p:txBody>
      </p:sp>
      <p:sp>
        <p:nvSpPr>
          <p:cNvPr id="47" name="Rectangle 46"/>
          <p:cNvSpPr/>
          <p:nvPr/>
        </p:nvSpPr>
        <p:spPr bwMode="auto">
          <a:xfrm>
            <a:off x="1075331" y="343535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3</a:t>
            </a:r>
            <a:endParaRPr lang="en-US" sz="1200" b="1" dirty="0" smtClean="0">
              <a:solidFill>
                <a:schemeClr val="accent3"/>
              </a:solidFill>
              <a:ea typeface="Segoe UI" pitchFamily="34" charset="0"/>
              <a:cs typeface="Segoe UI" pitchFamily="34" charset="0"/>
            </a:endParaRPr>
          </a:p>
        </p:txBody>
      </p:sp>
      <p:sp>
        <p:nvSpPr>
          <p:cNvPr id="48" name="Rectangle 47"/>
          <p:cNvSpPr/>
          <p:nvPr/>
        </p:nvSpPr>
        <p:spPr bwMode="auto">
          <a:xfrm>
            <a:off x="1075331" y="360785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4</a:t>
            </a:r>
            <a:endParaRPr lang="en-US" sz="1200" b="1" dirty="0" smtClean="0">
              <a:solidFill>
                <a:schemeClr val="accent3"/>
              </a:solidFill>
              <a:ea typeface="Segoe UI" pitchFamily="34" charset="0"/>
              <a:cs typeface="Segoe UI" pitchFamily="34" charset="0"/>
            </a:endParaRPr>
          </a:p>
        </p:txBody>
      </p:sp>
      <p:sp>
        <p:nvSpPr>
          <p:cNvPr id="49" name="Rectangle 48"/>
          <p:cNvSpPr/>
          <p:nvPr/>
        </p:nvSpPr>
        <p:spPr bwMode="auto">
          <a:xfrm>
            <a:off x="1075331" y="376025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5</a:t>
            </a:r>
            <a:endParaRPr lang="en-US" sz="1200" b="1" dirty="0" smtClean="0">
              <a:solidFill>
                <a:schemeClr val="accent3"/>
              </a:solidFill>
              <a:ea typeface="Segoe UI" pitchFamily="34" charset="0"/>
              <a:cs typeface="Segoe UI" pitchFamily="34" charset="0"/>
            </a:endParaRPr>
          </a:p>
        </p:txBody>
      </p:sp>
      <p:sp>
        <p:nvSpPr>
          <p:cNvPr id="50" name="Rectangle 49"/>
          <p:cNvSpPr/>
          <p:nvPr/>
        </p:nvSpPr>
        <p:spPr bwMode="auto">
          <a:xfrm>
            <a:off x="1075331" y="391265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6</a:t>
            </a:r>
            <a:endParaRPr lang="en-US" sz="1200" b="1" dirty="0" smtClean="0">
              <a:solidFill>
                <a:schemeClr val="accent3"/>
              </a:solidFill>
              <a:ea typeface="Segoe UI" pitchFamily="34" charset="0"/>
              <a:cs typeface="Segoe UI" pitchFamily="34" charset="0"/>
            </a:endParaRPr>
          </a:p>
        </p:txBody>
      </p:sp>
      <p:sp>
        <p:nvSpPr>
          <p:cNvPr id="51" name="Rectangle 50"/>
          <p:cNvSpPr/>
          <p:nvPr/>
        </p:nvSpPr>
        <p:spPr bwMode="auto">
          <a:xfrm>
            <a:off x="1075331" y="4114800"/>
            <a:ext cx="14010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200" b="1" dirty="0">
                <a:solidFill>
                  <a:schemeClr val="accent3"/>
                </a:solidFill>
                <a:ea typeface="Segoe UI" pitchFamily="34" charset="0"/>
                <a:cs typeface="Segoe UI" pitchFamily="34" charset="0"/>
              </a:rPr>
              <a:t>7</a:t>
            </a:r>
            <a:endParaRPr lang="en-US" sz="1200" b="1" dirty="0" smtClean="0">
              <a:solidFill>
                <a:schemeClr val="accent3"/>
              </a:solidFill>
              <a:ea typeface="Segoe UI" pitchFamily="34" charset="0"/>
              <a:cs typeface="Segoe UI" pitchFamily="34" charset="0"/>
            </a:endParaRPr>
          </a:p>
        </p:txBody>
      </p:sp>
      <p:sp>
        <p:nvSpPr>
          <p:cNvPr id="52" name="Rectangle 51"/>
          <p:cNvSpPr/>
          <p:nvPr/>
        </p:nvSpPr>
        <p:spPr bwMode="auto">
          <a:xfrm>
            <a:off x="1042821" y="4265100"/>
            <a:ext cx="205121" cy="125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lnSpc>
                <a:spcPct val="50000"/>
              </a:lnSpc>
              <a:spcBef>
                <a:spcPct val="0"/>
              </a:spcBef>
              <a:spcAft>
                <a:spcPct val="0"/>
              </a:spcAft>
            </a:pPr>
            <a:r>
              <a:rPr lang="en-US" sz="1400" b="1" dirty="0">
                <a:solidFill>
                  <a:schemeClr val="accent2"/>
                </a:solidFill>
                <a:ea typeface="Segoe UI" pitchFamily="34" charset="0"/>
                <a:cs typeface="Segoe UI" pitchFamily="34" charset="0"/>
              </a:rPr>
              <a:t>8</a:t>
            </a:r>
            <a:endParaRPr lang="en-US" sz="1400" b="1" dirty="0" smtClean="0">
              <a:solidFill>
                <a:schemeClr val="accent2"/>
              </a:solidFill>
              <a:ea typeface="Segoe UI" pitchFamily="34" charset="0"/>
              <a:cs typeface="Segoe UI" pitchFamily="34" charset="0"/>
            </a:endParaRPr>
          </a:p>
        </p:txBody>
      </p:sp>
    </p:spTree>
    <p:extLst>
      <p:ext uri="{BB962C8B-B14F-4D97-AF65-F5344CB8AC3E}">
        <p14:creationId xmlns:p14="http://schemas.microsoft.com/office/powerpoint/2010/main" xmlns="" val="16268629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553998"/>
          </a:xfrm>
        </p:spPr>
        <p:txBody>
          <a:bodyPr/>
          <a:lstStyle/>
          <a:p>
            <a:pPr lvl="1"/>
            <a:r>
              <a:rPr lang="en-US" sz="1800" dirty="0" smtClean="0"/>
              <a:t>Higher percentage </a:t>
            </a:r>
            <a:r>
              <a:rPr lang="en-US" sz="1800" dirty="0"/>
              <a:t>of TouchDevelop </a:t>
            </a:r>
            <a:r>
              <a:rPr lang="en-US" sz="1800" dirty="0" smtClean="0"/>
              <a:t>subjects finish 1,2,3 apps</a:t>
            </a:r>
            <a:endParaRPr lang="en-US" sz="1800" dirty="0"/>
          </a:p>
          <a:p>
            <a:pPr lvl="1"/>
            <a:r>
              <a:rPr lang="en-US" sz="1800" dirty="0" smtClean="0"/>
              <a:t>Higher percentage of Android subjects finish 4 apps</a:t>
            </a:r>
            <a:endParaRPr lang="en-US" sz="1800" dirty="0"/>
          </a:p>
        </p:txBody>
      </p:sp>
      <p:sp>
        <p:nvSpPr>
          <p:cNvPr id="17" name="Title 16"/>
          <p:cNvSpPr>
            <a:spLocks noGrp="1"/>
          </p:cNvSpPr>
          <p:nvPr>
            <p:ph type="title"/>
          </p:nvPr>
        </p:nvSpPr>
        <p:spPr/>
        <p:txBody>
          <a:bodyPr>
            <a:normAutofit/>
          </a:bodyPr>
          <a:lstStyle/>
          <a:p>
            <a:r>
              <a:rPr lang="en-US" dirty="0" smtClean="0"/>
              <a:t>Correct Apps Per Subject </a:t>
            </a:r>
            <a:endParaRPr lang="en-US" dirty="0"/>
          </a:p>
        </p:txBody>
      </p:sp>
      <p:pic>
        <p:nvPicPr>
          <p:cNvPr id="5" name="Picture 4"/>
          <p:cNvPicPr>
            <a:picLocks noChangeAspect="1"/>
          </p:cNvPicPr>
          <p:nvPr/>
        </p:nvPicPr>
        <p:blipFill>
          <a:blip r:embed="rId3"/>
          <a:stretch>
            <a:fillRect/>
          </a:stretch>
        </p:blipFill>
        <p:spPr>
          <a:xfrm>
            <a:off x="836612" y="2281641"/>
            <a:ext cx="10439400" cy="4347759"/>
          </a:xfrm>
          <a:prstGeom prst="rect">
            <a:avLst/>
          </a:prstGeom>
        </p:spPr>
      </p:pic>
    </p:spTree>
    <p:extLst>
      <p:ext uri="{BB962C8B-B14F-4D97-AF65-F5344CB8AC3E}">
        <p14:creationId xmlns="" xmlns:p14="http://schemas.microsoft.com/office/powerpoint/2010/main" val="30978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Development Style: On-Phone</a:t>
            </a:r>
            <a:endParaRPr lang="en-US" dirty="0"/>
          </a:p>
        </p:txBody>
      </p:sp>
      <p:pic>
        <p:nvPicPr>
          <p:cNvPr id="6" name="Picture 5"/>
          <p:cNvPicPr>
            <a:picLocks noChangeAspect="1"/>
          </p:cNvPicPr>
          <p:nvPr/>
        </p:nvPicPr>
        <p:blipFill>
          <a:blip r:embed="rId2"/>
          <a:stretch>
            <a:fillRect/>
          </a:stretch>
        </p:blipFill>
        <p:spPr>
          <a:xfrm>
            <a:off x="810995" y="1939873"/>
            <a:ext cx="3226017" cy="4174845"/>
          </a:xfrm>
          <a:prstGeom prst="rect">
            <a:avLst/>
          </a:prstGeom>
        </p:spPr>
      </p:pic>
      <p:pic>
        <p:nvPicPr>
          <p:cNvPr id="8" name="Picture 7"/>
          <p:cNvPicPr>
            <a:picLocks noChangeAspect="1"/>
          </p:cNvPicPr>
          <p:nvPr/>
        </p:nvPicPr>
        <p:blipFill>
          <a:blip r:embed="rId3"/>
          <a:stretch>
            <a:fillRect/>
          </a:stretch>
        </p:blipFill>
        <p:spPr>
          <a:xfrm>
            <a:off x="8151812" y="1939873"/>
            <a:ext cx="3229079" cy="4178808"/>
          </a:xfrm>
          <a:prstGeom prst="rect">
            <a:avLst/>
          </a:prstGeom>
        </p:spPr>
      </p:pic>
      <p:sp>
        <p:nvSpPr>
          <p:cNvPr id="9" name="Curved Down Arrow 8"/>
          <p:cNvSpPr/>
          <p:nvPr/>
        </p:nvSpPr>
        <p:spPr bwMode="auto">
          <a:xfrm>
            <a:off x="2208212" y="1600200"/>
            <a:ext cx="7696200" cy="76200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Curved Down Arrow 10"/>
          <p:cNvSpPr/>
          <p:nvPr/>
        </p:nvSpPr>
        <p:spPr bwMode="auto">
          <a:xfrm flipH="1" flipV="1">
            <a:off x="2208212" y="5733718"/>
            <a:ext cx="7696200" cy="76200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1541929" y="4832866"/>
            <a:ext cx="1752600" cy="553998"/>
          </a:xfrm>
          <a:prstGeom prst="rect">
            <a:avLst/>
          </a:prstGeom>
          <a:solidFill>
            <a:schemeClr val="bg1"/>
          </a:solidFill>
        </p:spPr>
        <p:txBody>
          <a:bodyPr wrap="square" lIns="0" tIns="0" rIns="0" bIns="0" rtlCol="0">
            <a:spAutoFit/>
          </a:bodyPr>
          <a:lstStyle/>
          <a:p>
            <a:pPr marL="0" lvl="1" algn="ctr"/>
            <a:r>
              <a:rPr lang="en-US" dirty="0" smtClean="0">
                <a:gradFill>
                  <a:gsLst>
                    <a:gs pos="1250">
                      <a:schemeClr val="tx1"/>
                    </a:gs>
                    <a:gs pos="100000">
                      <a:schemeClr val="tx1"/>
                    </a:gs>
                  </a:gsLst>
                  <a:lin ang="5400000" scaled="0"/>
                </a:gradFill>
              </a:rPr>
              <a:t>Semi-structured </a:t>
            </a:r>
            <a:br>
              <a:rPr lang="en-US" dirty="0" smtClean="0">
                <a:gradFill>
                  <a:gsLst>
                    <a:gs pos="1250">
                      <a:schemeClr val="tx1"/>
                    </a:gs>
                    <a:gs pos="100000">
                      <a:schemeClr val="tx1"/>
                    </a:gs>
                  </a:gsLst>
                  <a:lin ang="5400000" scaled="0"/>
                </a:gradFill>
              </a:rPr>
            </a:br>
            <a:r>
              <a:rPr lang="en-US" dirty="0" smtClean="0">
                <a:gradFill>
                  <a:gsLst>
                    <a:gs pos="1250">
                      <a:schemeClr val="tx1"/>
                    </a:gs>
                    <a:gs pos="100000">
                      <a:schemeClr val="tx1"/>
                    </a:gs>
                  </a:gsLst>
                  <a:lin ang="5400000" scaled="0"/>
                </a:gradFill>
              </a:rPr>
              <a:t>multi-touch IDE</a:t>
            </a:r>
            <a:endParaRPr lang="en-US" spc="-70" dirty="0" smtClean="0">
              <a:gradFill>
                <a:gsLst>
                  <a:gs pos="2917">
                    <a:schemeClr val="tx1"/>
                  </a:gs>
                  <a:gs pos="30000">
                    <a:schemeClr val="tx1"/>
                  </a:gs>
                </a:gsLst>
                <a:lin ang="5400000" scaled="0"/>
              </a:gradFill>
            </a:endParaRPr>
          </a:p>
        </p:txBody>
      </p:sp>
      <p:sp>
        <p:nvSpPr>
          <p:cNvPr id="14" name="TextBox 13"/>
          <p:cNvSpPr txBox="1"/>
          <p:nvPr/>
        </p:nvSpPr>
        <p:spPr>
          <a:xfrm>
            <a:off x="8837612" y="4832866"/>
            <a:ext cx="1752600" cy="553998"/>
          </a:xfrm>
          <a:prstGeom prst="rect">
            <a:avLst/>
          </a:prstGeom>
          <a:solidFill>
            <a:schemeClr val="bg1"/>
          </a:solidFill>
        </p:spPr>
        <p:txBody>
          <a:bodyPr wrap="square" lIns="0" tIns="0" rIns="0" bIns="0" rtlCol="0">
            <a:spAutoFit/>
          </a:bodyPr>
          <a:lstStyle/>
          <a:p>
            <a:pPr marL="0" lvl="1" algn="ctr"/>
            <a:r>
              <a:rPr lang="en-US" dirty="0" smtClean="0">
                <a:gradFill>
                  <a:gsLst>
                    <a:gs pos="1250">
                      <a:schemeClr val="tx1"/>
                    </a:gs>
                    <a:gs pos="100000">
                      <a:schemeClr val="tx1"/>
                    </a:gs>
                  </a:gsLst>
                  <a:lin ang="5400000" scaled="0"/>
                </a:gradFill>
              </a:rPr>
              <a:t>Interpreter </a:t>
            </a:r>
            <a:br>
              <a:rPr lang="en-US" dirty="0" smtClean="0">
                <a:gradFill>
                  <a:gsLst>
                    <a:gs pos="1250">
                      <a:schemeClr val="tx1"/>
                    </a:gs>
                    <a:gs pos="100000">
                      <a:schemeClr val="tx1"/>
                    </a:gs>
                  </a:gsLst>
                  <a:lin ang="5400000" scaled="0"/>
                </a:gradFill>
              </a:rPr>
            </a:br>
            <a:r>
              <a:rPr lang="en-US" dirty="0" smtClean="0">
                <a:gradFill>
                  <a:gsLst>
                    <a:gs pos="1250">
                      <a:schemeClr val="tx1"/>
                    </a:gs>
                    <a:gs pos="100000">
                      <a:schemeClr val="tx1"/>
                    </a:gs>
                  </a:gsLst>
                  <a:lin ang="5400000" scaled="0"/>
                </a:gradFill>
              </a:rPr>
              <a:t>within IDE</a:t>
            </a:r>
            <a:endParaRPr lang="en-US" spc="-70" dirty="0" smtClean="0">
              <a:gradFill>
                <a:gsLst>
                  <a:gs pos="2917">
                    <a:schemeClr val="tx1"/>
                  </a:gs>
                  <a:gs pos="30000">
                    <a:schemeClr val="tx1"/>
                  </a:gs>
                </a:gsLst>
                <a:lin ang="5400000" scaled="0"/>
              </a:gradFill>
            </a:endParaRPr>
          </a:p>
        </p:txBody>
      </p:sp>
      <p:pic>
        <p:nvPicPr>
          <p:cNvPr id="2050" name="Picture 2" descr="C:\Users\Christoph\AppData\Local\Microsoft\Windows\Temporary Internet Files\Content.IE5\1E0H0FZ9\MC900436075[1].wmf"/>
          <p:cNvPicPr>
            <a:picLocks noChangeAspect="1" noChangeArrowheads="1"/>
          </p:cNvPicPr>
          <p:nvPr/>
        </p:nvPicPr>
        <p:blipFill>
          <a:blip r:embed="rId4"/>
          <a:srcRect/>
          <a:stretch>
            <a:fillRect/>
          </a:stretch>
        </p:blipFill>
        <p:spPr bwMode="auto">
          <a:xfrm>
            <a:off x="4418012" y="1902125"/>
            <a:ext cx="3352800" cy="427007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2-07-06 at 7.44.09 P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0812" y="1880986"/>
            <a:ext cx="11887200" cy="2998669"/>
          </a:xfrm>
          <a:prstGeom prst="rect">
            <a:avLst/>
          </a:prstGeom>
        </p:spPr>
      </p:pic>
      <p:sp>
        <p:nvSpPr>
          <p:cNvPr id="17" name="Title 16"/>
          <p:cNvSpPr>
            <a:spLocks noGrp="1"/>
          </p:cNvSpPr>
          <p:nvPr>
            <p:ph type="title"/>
          </p:nvPr>
        </p:nvSpPr>
        <p:spPr/>
        <p:txBody>
          <a:bodyPr>
            <a:normAutofit/>
          </a:bodyPr>
          <a:lstStyle/>
          <a:p>
            <a:r>
              <a:rPr lang="en-US" dirty="0" smtClean="0"/>
              <a:t>Subject Reusing Android Apps Between Tasks</a:t>
            </a:r>
          </a:p>
        </p:txBody>
      </p:sp>
      <p:sp>
        <p:nvSpPr>
          <p:cNvPr id="9" name="Text Placeholder 8"/>
          <p:cNvSpPr>
            <a:spLocks noGrp="1"/>
          </p:cNvSpPr>
          <p:nvPr>
            <p:ph type="body" sz="quarter" idx="11"/>
          </p:nvPr>
        </p:nvSpPr>
        <p:spPr>
          <a:xfrm>
            <a:off x="1541929" y="1201961"/>
            <a:ext cx="10126196" cy="387798"/>
          </a:xfrm>
        </p:spPr>
        <p:txBody>
          <a:bodyPr/>
          <a:lstStyle/>
          <a:p>
            <a:r>
              <a:rPr lang="en-US" dirty="0" smtClean="0"/>
              <a:t>“Hello world” template (left) vs. “Print CSE 5324” (right)</a:t>
            </a:r>
          </a:p>
        </p:txBody>
      </p:sp>
      <p:sp>
        <p:nvSpPr>
          <p:cNvPr id="8" name="Rounded Rectangular Callout 7"/>
          <p:cNvSpPr/>
          <p:nvPr/>
        </p:nvSpPr>
        <p:spPr bwMode="auto">
          <a:xfrm>
            <a:off x="3275012" y="5005186"/>
            <a:ext cx="2971799" cy="709814"/>
          </a:xfrm>
          <a:prstGeom prst="wedgeRoundRectCallout">
            <a:avLst>
              <a:gd name="adj1" fmla="val 46350"/>
              <a:gd name="adj2" fmla="val -154568"/>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Lookup text view and change text to ``</a:t>
            </a:r>
            <a:r>
              <a:rPr lang="en-US" dirty="0"/>
              <a:t>CSE 5324'' </a:t>
            </a:r>
            <a:r>
              <a:rPr lang="en-US" dirty="0" smtClean="0"/>
              <a:t> </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ular Callout 5"/>
          <p:cNvSpPr/>
          <p:nvPr/>
        </p:nvSpPr>
        <p:spPr bwMode="auto">
          <a:xfrm>
            <a:off x="7085011" y="5005186"/>
            <a:ext cx="4583113" cy="938414"/>
          </a:xfrm>
          <a:prstGeom prst="wedgeRoundRectCallout">
            <a:avLst>
              <a:gd name="adj1" fmla="val -23316"/>
              <a:gd name="adj2" fmla="val -130262"/>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Could have implemented this change without changing code, just replace “Hello World” string in XML configuration file</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 xmlns:p14="http://schemas.microsoft.com/office/powerpoint/2010/main" val="41468633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2-07-06 at 8.25.39 P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7401" y="1589759"/>
            <a:ext cx="11723538" cy="5192042"/>
          </a:xfrm>
          <a:prstGeom prst="rect">
            <a:avLst/>
          </a:prstGeom>
        </p:spPr>
      </p:pic>
      <p:sp>
        <p:nvSpPr>
          <p:cNvPr id="13" name="Rounded Rectangular Callout 12"/>
          <p:cNvSpPr/>
          <p:nvPr/>
        </p:nvSpPr>
        <p:spPr bwMode="auto">
          <a:xfrm>
            <a:off x="4875212" y="2743200"/>
            <a:ext cx="1365385" cy="672563"/>
          </a:xfrm>
          <a:prstGeom prst="wedgeRoundRectCallout">
            <a:avLst>
              <a:gd name="adj1" fmla="val 86238"/>
              <a:gd name="adj2" fmla="val 277139"/>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914099" fontAlgn="base">
              <a:spcBef>
                <a:spcPct val="0"/>
              </a:spcBef>
              <a:spcAft>
                <a:spcPct val="0"/>
              </a:spcAft>
            </a:pPr>
            <a:endParaRPr lang="en-US" sz="1400" dirty="0"/>
          </a:p>
        </p:txBody>
      </p:sp>
      <p:sp>
        <p:nvSpPr>
          <p:cNvPr id="17" name="Title 16"/>
          <p:cNvSpPr>
            <a:spLocks noGrp="1"/>
          </p:cNvSpPr>
          <p:nvPr>
            <p:ph type="title"/>
          </p:nvPr>
        </p:nvSpPr>
        <p:spPr/>
        <p:txBody>
          <a:bodyPr>
            <a:normAutofit/>
          </a:bodyPr>
          <a:lstStyle/>
          <a:p>
            <a:r>
              <a:rPr lang="en-US" dirty="0" smtClean="0"/>
              <a:t>Subject Reusing Android Apps Between Tasks</a:t>
            </a:r>
          </a:p>
        </p:txBody>
      </p:sp>
      <p:sp>
        <p:nvSpPr>
          <p:cNvPr id="15" name="Text Placeholder 14"/>
          <p:cNvSpPr>
            <a:spLocks noGrp="1"/>
          </p:cNvSpPr>
          <p:nvPr>
            <p:ph type="body" sz="quarter" idx="11"/>
          </p:nvPr>
        </p:nvSpPr>
        <p:spPr>
          <a:xfrm>
            <a:off x="1541929" y="1201961"/>
            <a:ext cx="10126196" cy="387798"/>
          </a:xfrm>
        </p:spPr>
        <p:txBody>
          <a:bodyPr/>
          <a:lstStyle/>
          <a:p>
            <a:r>
              <a:rPr lang="en-US" dirty="0" smtClean="0"/>
              <a:t>°F to °C conversion (left) vs. Tip Calculator (right)</a:t>
            </a:r>
          </a:p>
        </p:txBody>
      </p:sp>
      <p:sp>
        <p:nvSpPr>
          <p:cNvPr id="7" name="Rounded Rectangular Callout 6"/>
          <p:cNvSpPr/>
          <p:nvPr/>
        </p:nvSpPr>
        <p:spPr bwMode="auto">
          <a:xfrm>
            <a:off x="4341812" y="5000764"/>
            <a:ext cx="1832641" cy="714236"/>
          </a:xfrm>
          <a:prstGeom prst="wedgeRoundRectCallout">
            <a:avLst>
              <a:gd name="adj1" fmla="val 82721"/>
              <a:gd name="adj2" fmla="val 123555"/>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Modify result expression</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6856412" y="6019800"/>
            <a:ext cx="5094527" cy="406747"/>
          </a:xfrm>
          <a:prstGeom prst="rect">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ular Callout 9"/>
          <p:cNvSpPr/>
          <p:nvPr/>
        </p:nvSpPr>
        <p:spPr bwMode="auto">
          <a:xfrm>
            <a:off x="4875212" y="2629188"/>
            <a:ext cx="1365385" cy="786575"/>
          </a:xfrm>
          <a:prstGeom prst="wedgeRoundRectCallout">
            <a:avLst>
              <a:gd name="adj1" fmla="val 65913"/>
              <a:gd name="adj2" fmla="val 82745"/>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a:t>add </a:t>
            </a:r>
            <a:r>
              <a:rPr lang="en-US" dirty="0" smtClean="0"/>
              <a:t>e2 </a:t>
            </a:r>
            <a:r>
              <a:rPr lang="en-US" dirty="0"/>
              <a:t>edit text </a:t>
            </a:r>
            <a:r>
              <a:rPr lang="en-US" dirty="0" smtClean="0"/>
              <a:t>box</a:t>
            </a:r>
            <a:endParaRPr lang="en-US" dirty="0"/>
          </a:p>
        </p:txBody>
      </p:sp>
      <p:sp>
        <p:nvSpPr>
          <p:cNvPr id="11" name="Rectangle 10"/>
          <p:cNvSpPr/>
          <p:nvPr/>
        </p:nvSpPr>
        <p:spPr bwMode="auto">
          <a:xfrm>
            <a:off x="7466012" y="3581400"/>
            <a:ext cx="304800" cy="197802"/>
          </a:xfrm>
          <a:prstGeom prst="rect">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6780212" y="4876800"/>
            <a:ext cx="3200400" cy="197802"/>
          </a:xfrm>
          <a:prstGeom prst="rect">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ular Callout 15"/>
          <p:cNvSpPr/>
          <p:nvPr/>
        </p:nvSpPr>
        <p:spPr bwMode="auto">
          <a:xfrm>
            <a:off x="9458085" y="3415762"/>
            <a:ext cx="2579927" cy="983981"/>
          </a:xfrm>
          <a:prstGeom prst="wedgeRoundRectCallout">
            <a:avLst>
              <a:gd name="adj1" fmla="val -29794"/>
              <a:gd name="adj2" fmla="val 104233"/>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Requires addition to XML configuration file (not shown)</a:t>
            </a:r>
            <a:endParaRPr lang="en-US" dirty="0"/>
          </a:p>
        </p:txBody>
      </p:sp>
    </p:spTree>
    <p:extLst>
      <p:ext uri="{BB962C8B-B14F-4D97-AF65-F5344CB8AC3E}">
        <p14:creationId xmlns="" xmlns:p14="http://schemas.microsoft.com/office/powerpoint/2010/main" val="3420158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Prior Experience </a:t>
            </a:r>
            <a:r>
              <a:rPr lang="en-US" dirty="0" smtClean="0">
                <a:sym typeface="Wingdings" pitchFamily="2" charset="2"/>
              </a:rPr>
              <a:t>vs.</a:t>
            </a:r>
            <a:r>
              <a:rPr lang="en-US" dirty="0" smtClean="0"/>
              <a:t> Success in Experiment</a:t>
            </a:r>
          </a:p>
        </p:txBody>
      </p:sp>
      <p:sp>
        <p:nvSpPr>
          <p:cNvPr id="6" name="Text Placeholder 5"/>
          <p:cNvSpPr>
            <a:spLocks noGrp="1"/>
          </p:cNvSpPr>
          <p:nvPr>
            <p:ph type="body" sz="quarter" idx="11"/>
          </p:nvPr>
        </p:nvSpPr>
        <p:spPr>
          <a:xfrm>
            <a:off x="1541929" y="1201961"/>
            <a:ext cx="10126196" cy="775597"/>
          </a:xfrm>
        </p:spPr>
        <p:txBody>
          <a:bodyPr/>
          <a:lstStyle/>
          <a:p>
            <a:r>
              <a:rPr lang="en-US" dirty="0" smtClean="0"/>
              <a:t>Relation between app success and prior experience was much stronger for Android subjects</a:t>
            </a:r>
          </a:p>
        </p:txBody>
      </p:sp>
      <p:pic>
        <p:nvPicPr>
          <p:cNvPr id="4" name="Picture 3"/>
          <p:cNvPicPr>
            <a:picLocks noChangeAspect="1"/>
          </p:cNvPicPr>
          <p:nvPr/>
        </p:nvPicPr>
        <p:blipFill>
          <a:blip r:embed="rId2"/>
          <a:stretch>
            <a:fillRect/>
          </a:stretch>
        </p:blipFill>
        <p:spPr>
          <a:xfrm>
            <a:off x="1370012" y="1977558"/>
            <a:ext cx="9382559" cy="4499442"/>
          </a:xfrm>
          <a:prstGeom prst="rect">
            <a:avLst/>
          </a:prstGeom>
        </p:spPr>
      </p:pic>
    </p:spTree>
    <p:extLst>
      <p:ext uri="{BB962C8B-B14F-4D97-AF65-F5344CB8AC3E}">
        <p14:creationId xmlns="" xmlns:p14="http://schemas.microsoft.com/office/powerpoint/2010/main" val="121673715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9112" y="1447799"/>
            <a:ext cx="11149013" cy="4154984"/>
          </a:xfrm>
        </p:spPr>
        <p:txBody>
          <a:bodyPr/>
          <a:lstStyle/>
          <a:p>
            <a:r>
              <a:rPr lang="en-US" dirty="0" smtClean="0"/>
              <a:t>How many of the following have you done before this exercise?</a:t>
            </a:r>
          </a:p>
          <a:p>
            <a:pPr lvl="1"/>
            <a:r>
              <a:rPr lang="en-US" dirty="0" smtClean="0">
                <a:latin typeface="+mn-lt"/>
              </a:rPr>
              <a:t>Lines of code written, counting all programming languages: __________</a:t>
            </a:r>
          </a:p>
          <a:p>
            <a:pPr lvl="1"/>
            <a:r>
              <a:rPr lang="en-US" dirty="0" smtClean="0">
                <a:latin typeface="+mn-lt"/>
              </a:rPr>
              <a:t>(do not include plain html, but include JavaScript, C, C++, C#, Java, etc.)</a:t>
            </a:r>
          </a:p>
          <a:p>
            <a:pPr lvl="1"/>
            <a:r>
              <a:rPr lang="en-US" dirty="0" smtClean="0">
                <a:latin typeface="+mn-lt"/>
              </a:rPr>
              <a:t>Lines of (non-Android) Java code written: __________</a:t>
            </a:r>
          </a:p>
          <a:p>
            <a:pPr lvl="1"/>
            <a:r>
              <a:rPr lang="en-US" dirty="0" smtClean="0">
                <a:latin typeface="+mn-lt"/>
              </a:rPr>
              <a:t>Lines of C# code written: __________</a:t>
            </a:r>
          </a:p>
          <a:p>
            <a:pPr lvl="1"/>
            <a:r>
              <a:rPr lang="en-US" dirty="0" smtClean="0">
                <a:latin typeface="+mn-lt"/>
              </a:rPr>
              <a:t>Lines of Java for Android code written: __________</a:t>
            </a:r>
          </a:p>
          <a:p>
            <a:pPr lvl="1"/>
            <a:r>
              <a:rPr lang="en-US" dirty="0" smtClean="0">
                <a:latin typeface="+mn-lt"/>
              </a:rPr>
              <a:t>Lines of TouchDevelop code written: __________</a:t>
            </a:r>
          </a:p>
          <a:p>
            <a:pPr lvl="1"/>
            <a:r>
              <a:rPr lang="en-US" dirty="0" smtClean="0">
                <a:latin typeface="+mn-lt"/>
              </a:rPr>
              <a:t>Hours spent working with Eclipse (write Java code, etc..): __________</a:t>
            </a:r>
          </a:p>
          <a:p>
            <a:pPr lvl="1"/>
            <a:r>
              <a:rPr lang="en-US" dirty="0" smtClean="0">
                <a:latin typeface="+mn-lt"/>
              </a:rPr>
              <a:t>Hours spent learning TouchDevelop (watch video, read website, </a:t>
            </a:r>
            <a:r>
              <a:rPr lang="en-US" dirty="0" err="1" smtClean="0">
                <a:latin typeface="+mn-lt"/>
              </a:rPr>
              <a:t>api</a:t>
            </a:r>
            <a:r>
              <a:rPr lang="en-US" dirty="0" smtClean="0">
                <a:latin typeface="+mn-lt"/>
              </a:rPr>
              <a:t>, etc.): __________</a:t>
            </a:r>
          </a:p>
          <a:p>
            <a:pPr lvl="1"/>
            <a:r>
              <a:rPr lang="en-US" dirty="0" smtClean="0">
                <a:latin typeface="+mn-lt"/>
              </a:rPr>
              <a:t>Hours spent learning Android (watch video, read website, </a:t>
            </a:r>
            <a:r>
              <a:rPr lang="en-US" dirty="0" err="1" smtClean="0">
                <a:latin typeface="+mn-lt"/>
              </a:rPr>
              <a:t>api</a:t>
            </a:r>
            <a:r>
              <a:rPr lang="en-US" dirty="0" smtClean="0">
                <a:latin typeface="+mn-lt"/>
              </a:rPr>
              <a:t>, etc.): __________</a:t>
            </a:r>
            <a:endParaRPr lang="en-US" dirty="0">
              <a:latin typeface="+mn-lt"/>
            </a:endParaRPr>
          </a:p>
        </p:txBody>
      </p:sp>
      <p:sp>
        <p:nvSpPr>
          <p:cNvPr id="5" name="Title 4"/>
          <p:cNvSpPr>
            <a:spLocks noGrp="1"/>
          </p:cNvSpPr>
          <p:nvPr>
            <p:ph type="title"/>
          </p:nvPr>
        </p:nvSpPr>
        <p:spPr/>
        <p:txBody>
          <a:bodyPr/>
          <a:lstStyle/>
          <a:p>
            <a:r>
              <a:rPr lang="en-US" dirty="0" smtClean="0"/>
              <a:t>Post-Experiment Questionnaire</a:t>
            </a:r>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9112" y="1447799"/>
            <a:ext cx="11149013" cy="5170646"/>
          </a:xfrm>
        </p:spPr>
        <p:txBody>
          <a:bodyPr/>
          <a:lstStyle/>
          <a:p>
            <a:r>
              <a:rPr lang="en-US" dirty="0" smtClean="0"/>
              <a:t>In completing this exercise, which problems did you encounter?</a:t>
            </a:r>
          </a:p>
          <a:p>
            <a:pPr lvl="1"/>
            <a:r>
              <a:rPr lang="en-US" dirty="0" smtClean="0">
                <a:latin typeface="+mn-lt"/>
              </a:rPr>
              <a:t>Preparing the IDE, emulator, etc.:</a:t>
            </a:r>
          </a:p>
          <a:p>
            <a:pPr lvl="1"/>
            <a:r>
              <a:rPr lang="en-US" dirty="0" smtClean="0">
                <a:latin typeface="+mn-lt"/>
              </a:rPr>
              <a:t>Developing particular apps:</a:t>
            </a:r>
          </a:p>
          <a:p>
            <a:pPr lvl="1"/>
            <a:r>
              <a:rPr lang="en-US" dirty="0" smtClean="0">
                <a:latin typeface="+mn-lt"/>
              </a:rPr>
              <a:t>Loading apps into the device:</a:t>
            </a:r>
          </a:p>
          <a:p>
            <a:pPr lvl="1"/>
            <a:r>
              <a:rPr lang="en-US" dirty="0" smtClean="0">
                <a:latin typeface="+mn-lt"/>
              </a:rPr>
              <a:t>Other (please elaborate):</a:t>
            </a:r>
          </a:p>
          <a:p>
            <a:pPr fontAlgn="base"/>
            <a:r>
              <a:rPr lang="en-US" dirty="0" smtClean="0"/>
              <a:t>In completing this exercise, which sources did you use (web sites, etc.)?</a:t>
            </a:r>
          </a:p>
          <a:p>
            <a:pPr lvl="1" fontAlgn="base"/>
            <a:r>
              <a:rPr lang="en-US" dirty="0" smtClean="0"/>
              <a:t>Samples that were part of the tool:</a:t>
            </a:r>
            <a:br>
              <a:rPr lang="en-US" dirty="0" smtClean="0"/>
            </a:br>
            <a:r>
              <a:rPr lang="en-US" dirty="0" smtClean="0"/>
              <a:t>Official API documentation:</a:t>
            </a:r>
          </a:p>
          <a:p>
            <a:pPr lvl="1" fontAlgn="base"/>
            <a:r>
              <a:rPr lang="en-US" dirty="0" smtClean="0"/>
              <a:t>Examples found on the web:</a:t>
            </a:r>
          </a:p>
          <a:p>
            <a:pPr lvl="1" fontAlgn="base"/>
            <a:r>
              <a:rPr lang="en-US" dirty="0" smtClean="0"/>
              <a:t>Other (please elaborate):</a:t>
            </a:r>
            <a:endParaRPr lang="en-US" dirty="0">
              <a:latin typeface="+mn-lt"/>
            </a:endParaRPr>
          </a:p>
        </p:txBody>
      </p:sp>
      <p:sp>
        <p:nvSpPr>
          <p:cNvPr id="5" name="Title 4"/>
          <p:cNvSpPr>
            <a:spLocks noGrp="1"/>
          </p:cNvSpPr>
          <p:nvPr>
            <p:ph type="title"/>
          </p:nvPr>
        </p:nvSpPr>
        <p:spPr/>
        <p:txBody>
          <a:bodyPr/>
          <a:lstStyle/>
          <a:p>
            <a:r>
              <a:rPr lang="en-US" dirty="0" smtClean="0"/>
              <a:t>Post-Experiment Questionnaire (2/3)</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9112" y="1447799"/>
            <a:ext cx="11149013" cy="4327338"/>
          </a:xfrm>
        </p:spPr>
        <p:txBody>
          <a:bodyPr/>
          <a:lstStyle/>
          <a:p>
            <a:r>
              <a:rPr lang="en-US" sz="3600" dirty="0" smtClean="0"/>
              <a:t>Comparing these sources with other documentation you have used in the past, how useful were the sources you used in this experiment?</a:t>
            </a:r>
          </a:p>
          <a:p>
            <a:pPr lvl="1"/>
            <a:r>
              <a:rPr lang="en-US" sz="1800" dirty="0" smtClean="0">
                <a:latin typeface="+mn-lt"/>
              </a:rPr>
              <a:t>Samples that were part of the tool:</a:t>
            </a:r>
          </a:p>
          <a:p>
            <a:pPr lvl="1"/>
            <a:r>
              <a:rPr lang="en-US" sz="1800" dirty="0" smtClean="0">
                <a:latin typeface="+mn-lt"/>
              </a:rPr>
              <a:t>Official API documentation:</a:t>
            </a:r>
          </a:p>
          <a:p>
            <a:pPr lvl="1"/>
            <a:r>
              <a:rPr lang="en-US" sz="1800" dirty="0" smtClean="0">
                <a:latin typeface="+mn-lt"/>
              </a:rPr>
              <a:t>Examples found on the web:</a:t>
            </a:r>
          </a:p>
          <a:p>
            <a:pPr lvl="1"/>
            <a:r>
              <a:rPr lang="en-US" sz="1800" dirty="0" smtClean="0">
                <a:latin typeface="+mn-lt"/>
              </a:rPr>
              <a:t>Other (please elaborate):</a:t>
            </a:r>
          </a:p>
          <a:p>
            <a:r>
              <a:rPr lang="en-US" sz="3600" dirty="0" smtClean="0"/>
              <a:t>Which aspects of this exercise did you particularly enjoy?</a:t>
            </a:r>
          </a:p>
          <a:p>
            <a:r>
              <a:rPr lang="en-US" sz="3600" dirty="0" smtClean="0"/>
              <a:t>Please let us know any additional comments you may have.</a:t>
            </a:r>
            <a:endParaRPr lang="en-US" sz="3600" dirty="0">
              <a:latin typeface="+mn-lt"/>
            </a:endParaRPr>
          </a:p>
        </p:txBody>
      </p:sp>
      <p:sp>
        <p:nvSpPr>
          <p:cNvPr id="5" name="Title 4"/>
          <p:cNvSpPr>
            <a:spLocks noGrp="1"/>
          </p:cNvSpPr>
          <p:nvPr>
            <p:ph type="title"/>
          </p:nvPr>
        </p:nvSpPr>
        <p:spPr/>
        <p:txBody>
          <a:bodyPr/>
          <a:lstStyle/>
          <a:p>
            <a:r>
              <a:rPr lang="en-US" dirty="0" smtClean="0"/>
              <a:t>Post-Experiment Questionnaire (3/3)</a:t>
            </a:r>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Used By Subjects During Experiment</a:t>
            </a:r>
            <a:endParaRPr lang="en-US" dirty="0"/>
          </a:p>
        </p:txBody>
      </p:sp>
      <p:sp>
        <p:nvSpPr>
          <p:cNvPr id="3" name="Text Placeholder 2"/>
          <p:cNvSpPr>
            <a:spLocks noGrp="1"/>
          </p:cNvSpPr>
          <p:nvPr>
            <p:ph type="body" sz="quarter" idx="10"/>
          </p:nvPr>
        </p:nvSpPr>
        <p:spPr>
          <a:xfrm>
            <a:off x="519112" y="1447799"/>
            <a:ext cx="11149013" cy="1107996"/>
          </a:xfrm>
        </p:spPr>
        <p:txBody>
          <a:bodyPr/>
          <a:lstStyle/>
          <a:p>
            <a:pPr marL="0" indent="0">
              <a:buNone/>
            </a:pPr>
            <a:r>
              <a:rPr lang="en-US" dirty="0" smtClean="0">
                <a:solidFill>
                  <a:schemeClr val="accent1"/>
                </a:solidFill>
              </a:rPr>
              <a:t>TouchDevelop subjects mainly used code samples Android subjects: API sources and web sources  </a:t>
            </a:r>
          </a:p>
        </p:txBody>
      </p:sp>
      <p:graphicFrame>
        <p:nvGraphicFramePr>
          <p:cNvPr id="7" name="Table 6"/>
          <p:cNvGraphicFramePr>
            <a:graphicFrameLocks noGrp="1"/>
          </p:cNvGraphicFramePr>
          <p:nvPr>
            <p:extLst>
              <p:ext uri="{D42A27DB-BD31-4B8C-83A1-F6EECF244321}">
                <p14:modId xmlns="" xmlns:p14="http://schemas.microsoft.com/office/powerpoint/2010/main" val="2512773626"/>
              </p:ext>
            </p:extLst>
          </p:nvPr>
        </p:nvGraphicFramePr>
        <p:xfrm>
          <a:off x="3579812" y="3046716"/>
          <a:ext cx="5029200" cy="2286000"/>
        </p:xfrm>
        <a:graphic>
          <a:graphicData uri="http://schemas.openxmlformats.org/drawingml/2006/table">
            <a:tbl>
              <a:tblPr firstRow="1" bandRow="1">
                <a:tableStyleId>{5C22544A-7EE6-4342-B048-85BDC9FD1C3A}</a:tableStyleId>
              </a:tblPr>
              <a:tblGrid>
                <a:gridCol w="1885950"/>
                <a:gridCol w="1257300"/>
                <a:gridCol w="1885950"/>
              </a:tblGrid>
              <a:tr h="370840">
                <a:tc>
                  <a:txBody>
                    <a:bodyPr/>
                    <a:lstStyle/>
                    <a:p>
                      <a:r>
                        <a:rPr lang="en-US" sz="2000" dirty="0" smtClean="0"/>
                        <a:t>Source used</a:t>
                      </a:r>
                      <a:endParaRPr lang="en-US" sz="2000" dirty="0"/>
                    </a:p>
                  </a:txBody>
                  <a:tcPr anchor="ctr"/>
                </a:tc>
                <a:tc>
                  <a:txBody>
                    <a:bodyPr/>
                    <a:lstStyle/>
                    <a:p>
                      <a:pPr algn="ctr"/>
                      <a:r>
                        <a:rPr lang="en-US" sz="2000" dirty="0" smtClean="0"/>
                        <a:t>Android </a:t>
                      </a:r>
                      <a:br>
                        <a:rPr lang="en-US" sz="2000" dirty="0" smtClean="0"/>
                      </a:br>
                      <a:r>
                        <a:rPr lang="en-US" sz="2000" dirty="0" smtClean="0"/>
                        <a:t>(%)</a:t>
                      </a:r>
                      <a:endParaRPr lang="en-US" sz="2000" dirty="0"/>
                    </a:p>
                  </a:txBody>
                  <a:tcPr/>
                </a:tc>
                <a:tc>
                  <a:txBody>
                    <a:bodyPr/>
                    <a:lstStyle/>
                    <a:p>
                      <a:pPr algn="ctr"/>
                      <a:r>
                        <a:rPr lang="en-US" sz="2000" dirty="0" smtClean="0"/>
                        <a:t>TouchDevelop </a:t>
                      </a:r>
                      <a:br>
                        <a:rPr lang="en-US" sz="2000" dirty="0" smtClean="0"/>
                      </a:br>
                      <a:r>
                        <a:rPr lang="en-US" sz="2000" dirty="0" smtClean="0"/>
                        <a:t>(%)</a:t>
                      </a:r>
                      <a:endParaRPr lang="en-US" sz="2000" dirty="0"/>
                    </a:p>
                  </a:txBody>
                  <a:tcPr/>
                </a:tc>
              </a:tr>
              <a:tr h="370840">
                <a:tc>
                  <a:txBody>
                    <a:bodyPr/>
                    <a:lstStyle/>
                    <a:p>
                      <a:r>
                        <a:rPr lang="en-US" sz="2000" kern="1200" dirty="0" smtClean="0">
                          <a:solidFill>
                            <a:schemeClr val="dk1"/>
                          </a:solidFill>
                          <a:effectLst/>
                          <a:latin typeface="+mn-lt"/>
                          <a:ea typeface="+mn-ea"/>
                          <a:cs typeface="+mn-cs"/>
                        </a:rPr>
                        <a:t>Code samples</a:t>
                      </a:r>
                      <a:endParaRPr lang="en-US" sz="2000" dirty="0"/>
                    </a:p>
                  </a:txBody>
                  <a:tcPr/>
                </a:tc>
                <a:tc>
                  <a:txBody>
                    <a:bodyPr/>
                    <a:lstStyle/>
                    <a:p>
                      <a:pPr algn="r"/>
                      <a:r>
                        <a:rPr lang="en-US" sz="2000" dirty="0" smtClean="0"/>
                        <a:t>13</a:t>
                      </a:r>
                      <a:endParaRPr lang="en-US" sz="2000" dirty="0"/>
                    </a:p>
                  </a:txBody>
                  <a:tcPr/>
                </a:tc>
                <a:tc>
                  <a:txBody>
                    <a:bodyPr/>
                    <a:lstStyle/>
                    <a:p>
                      <a:pPr algn="r"/>
                      <a:r>
                        <a:rPr lang="en-US" sz="2000" dirty="0" smtClean="0"/>
                        <a:t>80</a:t>
                      </a:r>
                      <a:endParaRPr lang="en-US" sz="2000" dirty="0"/>
                    </a:p>
                  </a:txBody>
                  <a:tcPr/>
                </a:tc>
              </a:tr>
              <a:tr h="370840">
                <a:tc>
                  <a:txBody>
                    <a:bodyPr/>
                    <a:lstStyle/>
                    <a:p>
                      <a:r>
                        <a:rPr lang="en-US" sz="2000" kern="1200" dirty="0" smtClean="0">
                          <a:solidFill>
                            <a:schemeClr val="dk1"/>
                          </a:solidFill>
                          <a:effectLst/>
                          <a:latin typeface="+mn-lt"/>
                          <a:ea typeface="+mn-ea"/>
                          <a:cs typeface="+mn-cs"/>
                        </a:rPr>
                        <a:t>API</a:t>
                      </a:r>
                      <a:endParaRPr lang="en-US" sz="2000" dirty="0"/>
                    </a:p>
                  </a:txBody>
                  <a:tcPr/>
                </a:tc>
                <a:tc>
                  <a:txBody>
                    <a:bodyPr/>
                    <a:lstStyle/>
                    <a:p>
                      <a:pPr algn="r"/>
                      <a:r>
                        <a:rPr lang="en-US" sz="2000" dirty="0" smtClean="0"/>
                        <a:t>53</a:t>
                      </a:r>
                      <a:endParaRPr lang="en-US" sz="2000" dirty="0"/>
                    </a:p>
                  </a:txBody>
                  <a:tcPr/>
                </a:tc>
                <a:tc>
                  <a:txBody>
                    <a:bodyPr/>
                    <a:lstStyle/>
                    <a:p>
                      <a:pPr algn="r"/>
                      <a:r>
                        <a:rPr lang="en-US" sz="2000" dirty="0" smtClean="0"/>
                        <a:t>0</a:t>
                      </a:r>
                      <a:endParaRPr lang="en-US" sz="2000" dirty="0"/>
                    </a:p>
                  </a:txBody>
                  <a:tcPr/>
                </a:tc>
              </a:tr>
              <a:tr h="370840">
                <a:tc>
                  <a:txBody>
                    <a:bodyPr/>
                    <a:lstStyle/>
                    <a:p>
                      <a:r>
                        <a:rPr lang="en-US" sz="2000" kern="1200" dirty="0" smtClean="0">
                          <a:solidFill>
                            <a:schemeClr val="dk1"/>
                          </a:solidFill>
                          <a:effectLst/>
                          <a:latin typeface="+mn-lt"/>
                          <a:ea typeface="+mn-ea"/>
                          <a:cs typeface="+mn-cs"/>
                        </a:rPr>
                        <a:t>Web sources</a:t>
                      </a:r>
                      <a:endParaRPr lang="en-US" sz="2000" dirty="0"/>
                    </a:p>
                  </a:txBody>
                  <a:tcPr/>
                </a:tc>
                <a:tc>
                  <a:txBody>
                    <a:bodyPr/>
                    <a:lstStyle/>
                    <a:p>
                      <a:pPr algn="r"/>
                      <a:r>
                        <a:rPr lang="en-US" sz="2000" dirty="0" smtClean="0"/>
                        <a:t>53</a:t>
                      </a:r>
                      <a:endParaRPr lang="en-US" sz="2000" dirty="0"/>
                    </a:p>
                  </a:txBody>
                  <a:tcPr/>
                </a:tc>
                <a:tc>
                  <a:txBody>
                    <a:bodyPr/>
                    <a:lstStyle/>
                    <a:p>
                      <a:pPr algn="r"/>
                      <a:r>
                        <a:rPr lang="en-US" sz="2000" dirty="0" smtClean="0"/>
                        <a:t>20</a:t>
                      </a:r>
                      <a:endParaRPr lang="en-US" sz="2000" dirty="0"/>
                    </a:p>
                  </a:txBody>
                  <a:tcPr/>
                </a:tc>
              </a:tr>
              <a:tr h="370840">
                <a:tc>
                  <a:txBody>
                    <a:bodyPr/>
                    <a:lstStyle/>
                    <a:p>
                      <a:r>
                        <a:rPr lang="en-US" sz="2000" dirty="0" smtClean="0"/>
                        <a:t>Other sources</a:t>
                      </a:r>
                      <a:endParaRPr lang="en-US" sz="2000" dirty="0"/>
                    </a:p>
                  </a:txBody>
                  <a:tcPr/>
                </a:tc>
                <a:tc>
                  <a:txBody>
                    <a:bodyPr/>
                    <a:lstStyle/>
                    <a:p>
                      <a:pPr algn="r"/>
                      <a:r>
                        <a:rPr lang="en-US" sz="2000" dirty="0" smtClean="0"/>
                        <a:t>7</a:t>
                      </a:r>
                      <a:endParaRPr lang="en-US" sz="2000" dirty="0"/>
                    </a:p>
                  </a:txBody>
                  <a:tcPr/>
                </a:tc>
                <a:tc>
                  <a:txBody>
                    <a:bodyPr/>
                    <a:lstStyle/>
                    <a:p>
                      <a:pPr algn="r"/>
                      <a:r>
                        <a:rPr lang="en-US" sz="2000" dirty="0" smtClean="0"/>
                        <a:t>20</a:t>
                      </a:r>
                      <a:endParaRPr lang="en-US" sz="2000" dirty="0"/>
                    </a:p>
                  </a:txBody>
                  <a:tcPr/>
                </a:tc>
              </a:tr>
            </a:tbl>
          </a:graphicData>
        </a:graphic>
      </p:graphicFrame>
      <p:sp>
        <p:nvSpPr>
          <p:cNvPr id="8" name="Rectangle 7"/>
          <p:cNvSpPr/>
          <p:nvPr/>
        </p:nvSpPr>
        <p:spPr bwMode="auto">
          <a:xfrm>
            <a:off x="6323012" y="4218858"/>
            <a:ext cx="364643" cy="716766"/>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8115332" y="3810175"/>
            <a:ext cx="493680" cy="358383"/>
          </a:xfrm>
          <a:prstGeom prst="rect">
            <a:avLst/>
          </a:prstGeom>
          <a:no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 xmlns:p14="http://schemas.microsoft.com/office/powerpoint/2010/main" val="252576232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Acknowledgements and Credits</a:t>
            </a:r>
            <a:endParaRPr lang="en-US" dirty="0"/>
          </a:p>
        </p:txBody>
      </p:sp>
      <p:pic>
        <p:nvPicPr>
          <p:cNvPr id="1026" name="Picture 2" descr="C:\Users\Christoph\Desktop\tuan.jpg"/>
          <p:cNvPicPr>
            <a:picLocks noChangeAspect="1" noChangeArrowheads="1"/>
          </p:cNvPicPr>
          <p:nvPr/>
        </p:nvPicPr>
        <p:blipFill>
          <a:blip r:embed="rId2"/>
          <a:srcRect/>
          <a:stretch>
            <a:fillRect/>
          </a:stretch>
        </p:blipFill>
        <p:spPr bwMode="auto">
          <a:xfrm>
            <a:off x="519112" y="3968734"/>
            <a:ext cx="1747827" cy="2331575"/>
          </a:xfrm>
          <a:prstGeom prst="rect">
            <a:avLst/>
          </a:prstGeom>
          <a:noFill/>
        </p:spPr>
      </p:pic>
      <p:pic>
        <p:nvPicPr>
          <p:cNvPr id="1028" name="Picture 4" descr="C:\Users\Christoph\Desktop\Rumee.jpg"/>
          <p:cNvPicPr>
            <a:picLocks noChangeAspect="1" noChangeArrowheads="1"/>
          </p:cNvPicPr>
          <p:nvPr/>
        </p:nvPicPr>
        <p:blipFill>
          <a:blip r:embed="rId3"/>
          <a:srcRect/>
          <a:stretch>
            <a:fillRect/>
          </a:stretch>
        </p:blipFill>
        <p:spPr bwMode="auto">
          <a:xfrm>
            <a:off x="4711341" y="3968734"/>
            <a:ext cx="1538288" cy="2331576"/>
          </a:xfrm>
          <a:prstGeom prst="rect">
            <a:avLst/>
          </a:prstGeom>
          <a:noFill/>
        </p:spPr>
      </p:pic>
      <p:pic>
        <p:nvPicPr>
          <p:cNvPr id="1029" name="Picture 5" descr="C:\Users\Christoph\Desktop\ntillmann.jpg"/>
          <p:cNvPicPr>
            <a:picLocks noChangeAspect="1" noChangeArrowheads="1"/>
          </p:cNvPicPr>
          <p:nvPr/>
        </p:nvPicPr>
        <p:blipFill>
          <a:blip r:embed="rId4"/>
          <a:srcRect/>
          <a:stretch>
            <a:fillRect/>
          </a:stretch>
        </p:blipFill>
        <p:spPr bwMode="auto">
          <a:xfrm>
            <a:off x="8806815" y="3968734"/>
            <a:ext cx="1748681" cy="2331575"/>
          </a:xfrm>
          <a:prstGeom prst="rect">
            <a:avLst/>
          </a:prstGeom>
          <a:noFill/>
        </p:spPr>
      </p:pic>
      <p:sp>
        <p:nvSpPr>
          <p:cNvPr id="8" name="TextBox 7"/>
          <p:cNvSpPr txBox="1"/>
          <p:nvPr/>
        </p:nvSpPr>
        <p:spPr>
          <a:xfrm>
            <a:off x="2474455" y="4870805"/>
            <a:ext cx="1269578" cy="1384995"/>
          </a:xfrm>
          <a:prstGeom prst="rect">
            <a:avLst/>
          </a:prstGeom>
          <a:noFill/>
        </p:spPr>
        <p:txBody>
          <a:bodyPr wrap="none" lIns="0" tIns="0" rIns="0" bIns="0" rtlCol="0">
            <a:spAutoFit/>
          </a:bodyPr>
          <a:lstStyle/>
          <a:p>
            <a:r>
              <a:rPr lang="en-US" spc="-70" dirty="0" smtClean="0">
                <a:gradFill>
                  <a:gsLst>
                    <a:gs pos="2917">
                      <a:schemeClr val="tx1"/>
                    </a:gs>
                    <a:gs pos="30000">
                      <a:schemeClr val="tx1"/>
                    </a:gs>
                  </a:gsLst>
                  <a:lin ang="5400000" scaled="0"/>
                </a:gradFill>
              </a:rPr>
              <a:t>Tuan (“Tony”)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A. Nguyen</a:t>
            </a:r>
          </a:p>
          <a:p>
            <a:r>
              <a:rPr lang="en-US" spc="-70" dirty="0" smtClean="0">
                <a:gradFill>
                  <a:gsLst>
                    <a:gs pos="2917">
                      <a:schemeClr val="tx1"/>
                    </a:gs>
                    <a:gs pos="30000">
                      <a:schemeClr val="tx1"/>
                    </a:gs>
                  </a:gsLst>
                  <a:lin ang="5400000" scaled="0"/>
                </a:gradFill>
              </a:rPr>
              <a:t>University of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Texas</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Arlington</a:t>
            </a:r>
          </a:p>
        </p:txBody>
      </p:sp>
      <p:sp>
        <p:nvSpPr>
          <p:cNvPr id="9" name="Rectangle 8"/>
          <p:cNvSpPr/>
          <p:nvPr/>
        </p:nvSpPr>
        <p:spPr>
          <a:xfrm>
            <a:off x="2333614" y="4939046"/>
            <a:ext cx="184731" cy="461665"/>
          </a:xfrm>
          <a:prstGeom prst="rect">
            <a:avLst/>
          </a:prstGeom>
        </p:spPr>
        <p:txBody>
          <a:bodyPr wrap="none">
            <a:spAutoFit/>
          </a:bodyPr>
          <a:lstStyle/>
          <a:p>
            <a:endParaRPr lang="en-US" sz="2400" dirty="0"/>
          </a:p>
        </p:txBody>
      </p:sp>
      <p:sp>
        <p:nvSpPr>
          <p:cNvPr id="10" name="TextBox 9"/>
          <p:cNvSpPr txBox="1"/>
          <p:nvPr/>
        </p:nvSpPr>
        <p:spPr>
          <a:xfrm>
            <a:off x="6431949" y="4870804"/>
            <a:ext cx="1202509" cy="1384995"/>
          </a:xfrm>
          <a:prstGeom prst="rect">
            <a:avLst/>
          </a:prstGeom>
          <a:noFill/>
        </p:spPr>
        <p:txBody>
          <a:bodyPr wrap="none" lIns="0" tIns="0" rIns="0" bIns="0" rtlCol="0">
            <a:spAutoFit/>
          </a:bodyPr>
          <a:lstStyle/>
          <a:p>
            <a:r>
              <a:rPr lang="en-US" spc="-70" dirty="0" smtClean="0">
                <a:gradFill>
                  <a:gsLst>
                    <a:gs pos="2917">
                      <a:schemeClr val="tx1"/>
                    </a:gs>
                    <a:gs pos="30000">
                      <a:schemeClr val="tx1"/>
                    </a:gs>
                  </a:gsLst>
                  <a:lin ang="5400000" scaled="0"/>
                </a:gradFill>
              </a:rPr>
              <a:t>Sarker T.A.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Rumee</a:t>
            </a:r>
          </a:p>
          <a:p>
            <a:r>
              <a:rPr lang="en-US" spc="-70" dirty="0" smtClean="0">
                <a:gradFill>
                  <a:gsLst>
                    <a:gs pos="2917">
                      <a:schemeClr val="tx1"/>
                    </a:gs>
                    <a:gs pos="30000">
                      <a:schemeClr val="tx1"/>
                    </a:gs>
                  </a:gsLst>
                  <a:lin ang="5400000" scaled="0"/>
                </a:gradFill>
              </a:rPr>
              <a:t>University of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Texas</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Arlington</a:t>
            </a:r>
          </a:p>
        </p:txBody>
      </p:sp>
      <p:sp>
        <p:nvSpPr>
          <p:cNvPr id="11" name="Text Placeholder 2"/>
          <p:cNvSpPr txBox="1">
            <a:spLocks/>
          </p:cNvSpPr>
          <p:nvPr/>
        </p:nvSpPr>
        <p:spPr>
          <a:xfrm>
            <a:off x="519112" y="1447799"/>
            <a:ext cx="11149013" cy="2357568"/>
          </a:xfrm>
          <a:prstGeom prst="rect">
            <a:avLst/>
          </a:prstGeom>
        </p:spPr>
        <p:txBody>
          <a:bodyPr vert="horz" lIns="0" tIns="0" rIns="0" bIns="0" rtlCol="0">
            <a:spAutoFit/>
          </a:bodyPr>
          <a:lstStyle/>
          <a:p>
            <a:pPr lvl="0">
              <a:lnSpc>
                <a:spcPct val="90000"/>
              </a:lnSpc>
              <a:spcBef>
                <a:spcPts val="2400"/>
              </a:spcBef>
              <a:buSzPct val="90000"/>
            </a:pPr>
            <a:r>
              <a:rPr lang="en-US" sz="3600" spc="-70" dirty="0" smtClean="0">
                <a:gradFill>
                  <a:gsLst>
                    <a:gs pos="100000">
                      <a:schemeClr val="tx2"/>
                    </a:gs>
                    <a:gs pos="0">
                      <a:schemeClr val="tx2"/>
                    </a:gs>
                  </a:gsLst>
                  <a:lin ang="5400000" scaled="0"/>
                </a:gradFill>
                <a:latin typeface="+mj-lt"/>
              </a:rPr>
              <a:t>Microsoft Research Connections </a:t>
            </a:r>
            <a:br>
              <a:rPr lang="en-US" sz="3600" spc="-70" dirty="0" smtClean="0">
                <a:gradFill>
                  <a:gsLst>
                    <a:gs pos="100000">
                      <a:schemeClr val="tx2"/>
                    </a:gs>
                    <a:gs pos="0">
                      <a:schemeClr val="tx2"/>
                    </a:gs>
                  </a:gsLst>
                  <a:lin ang="5400000" scaled="0"/>
                </a:gradFill>
                <a:latin typeface="+mj-lt"/>
              </a:rPr>
            </a:br>
            <a:r>
              <a:rPr lang="en-US" dirty="0" smtClean="0">
                <a:gradFill>
                  <a:gsLst>
                    <a:gs pos="100000">
                      <a:schemeClr val="tx1"/>
                    </a:gs>
                    <a:gs pos="6000">
                      <a:schemeClr val="tx1"/>
                    </a:gs>
                  </a:gsLst>
                  <a:lin ang="5400000" scaled="0"/>
                </a:gradFill>
              </a:rPr>
              <a:t>For providing Windows Phones for the duration of the semester</a:t>
            </a:r>
            <a:endParaRPr kumimoji="0" lang="en-US" b="0" i="0" u="none" strike="noStrike" kern="1200" cap="none" spc="0" normalizeH="0" baseline="0" noProof="0" dirty="0" smtClean="0">
              <a:ln>
                <a:noFill/>
              </a:ln>
              <a:gradFill>
                <a:gsLst>
                  <a:gs pos="100000">
                    <a:schemeClr val="tx1"/>
                  </a:gs>
                  <a:gs pos="6000">
                    <a:schemeClr val="tx1"/>
                  </a:gs>
                </a:gsLst>
                <a:lin ang="5400000" scaled="0"/>
              </a:gradFill>
              <a:effectLst/>
              <a:uLnTx/>
              <a:uFillTx/>
              <a:latin typeface="+mn-lt"/>
              <a:ea typeface="+mn-ea"/>
              <a:cs typeface="+mn-cs"/>
            </a:endParaRPr>
          </a:p>
          <a:p>
            <a:pPr lvl="0">
              <a:lnSpc>
                <a:spcPct val="90000"/>
              </a:lnSpc>
              <a:spcBef>
                <a:spcPts val="2400"/>
              </a:spcBef>
              <a:buSzPct val="90000"/>
            </a:pPr>
            <a:r>
              <a:rPr lang="en-US" sz="3600" spc="-70" dirty="0" smtClean="0">
                <a:gradFill>
                  <a:gsLst>
                    <a:gs pos="100000">
                      <a:schemeClr val="tx2"/>
                    </a:gs>
                    <a:gs pos="0">
                      <a:schemeClr val="tx2"/>
                    </a:gs>
                  </a:gsLst>
                  <a:lin ang="5400000" scaled="0"/>
                </a:gradFill>
                <a:latin typeface="+mj-lt"/>
              </a:rPr>
              <a:t>National Science Foundation</a:t>
            </a:r>
            <a:endParaRPr kumimoji="0" lang="en-US" sz="3600" b="0" i="0" u="none" strike="noStrike" kern="1200" cap="none" spc="-70" normalizeH="0" baseline="0" noProof="0" dirty="0" smtClean="0">
              <a:ln>
                <a:noFill/>
              </a:ln>
              <a:gradFill>
                <a:gsLst>
                  <a:gs pos="100000">
                    <a:schemeClr val="tx2"/>
                  </a:gs>
                  <a:gs pos="0">
                    <a:schemeClr val="tx2"/>
                  </a:gs>
                </a:gsLst>
                <a:lin ang="5400000" scaled="0"/>
              </a:gradFill>
              <a:effectLst/>
              <a:uLnTx/>
              <a:uFillTx/>
              <a:latin typeface="+mj-lt"/>
              <a:ea typeface="+mn-ea"/>
              <a:cs typeface="+mn-cs"/>
            </a:endParaRPr>
          </a:p>
          <a:p>
            <a:pPr marL="0" lvl="1">
              <a:lnSpc>
                <a:spcPct val="90000"/>
              </a:lnSpc>
              <a:spcBef>
                <a:spcPct val="20000"/>
              </a:spcBef>
              <a:buSzPct val="90000"/>
            </a:pPr>
            <a:r>
              <a:rPr lang="en-US" dirty="0" smtClean="0">
                <a:gradFill>
                  <a:gsLst>
                    <a:gs pos="100000">
                      <a:schemeClr val="tx1"/>
                    </a:gs>
                    <a:gs pos="6000">
                      <a:schemeClr val="tx1"/>
                    </a:gs>
                  </a:gsLst>
                  <a:lin ang="5400000" scaled="0"/>
                </a:gradFill>
              </a:rPr>
              <a:t>This material is based upon work supported by the National Science Foundation under Grants No. 1017305 and 1117369. Any opinions, findings, and conclusions or recommendations expressed in this material are those of the author(s) and do not necessarily reflect the views of the National Science Foundation.</a:t>
            </a:r>
            <a:endParaRPr kumimoji="0" lang="en-US" b="0" i="0" u="none" strike="noStrike" kern="1200" cap="none" spc="0" normalizeH="0" baseline="0" noProof="0" dirty="0" smtClean="0">
              <a:ln>
                <a:noFill/>
              </a:ln>
              <a:gradFill>
                <a:gsLst>
                  <a:gs pos="100000">
                    <a:schemeClr val="tx1"/>
                  </a:gs>
                  <a:gs pos="6000">
                    <a:schemeClr val="tx1"/>
                  </a:gs>
                </a:gsLst>
                <a:lin ang="5400000" scaled="0"/>
              </a:gradFill>
              <a:effectLst/>
              <a:uLnTx/>
              <a:uFillTx/>
              <a:latin typeface="+mn-lt"/>
              <a:ea typeface="+mn-ea"/>
              <a:cs typeface="+mn-cs"/>
            </a:endParaRPr>
          </a:p>
        </p:txBody>
      </p:sp>
      <p:sp>
        <p:nvSpPr>
          <p:cNvPr id="13" name="TextBox 12"/>
          <p:cNvSpPr txBox="1"/>
          <p:nvPr/>
        </p:nvSpPr>
        <p:spPr>
          <a:xfrm>
            <a:off x="10765183" y="4870804"/>
            <a:ext cx="937949" cy="1384995"/>
          </a:xfrm>
          <a:prstGeom prst="rect">
            <a:avLst/>
          </a:prstGeom>
          <a:noFill/>
        </p:spPr>
        <p:txBody>
          <a:bodyPr wrap="none" lIns="0" tIns="0" rIns="0" bIns="0" rtlCol="0">
            <a:spAutoFit/>
          </a:bodyPr>
          <a:lstStyle/>
          <a:p>
            <a:r>
              <a:rPr lang="en-US" spc="-70" dirty="0" smtClean="0">
                <a:gradFill>
                  <a:gsLst>
                    <a:gs pos="2917">
                      <a:schemeClr val="tx1"/>
                    </a:gs>
                    <a:gs pos="30000">
                      <a:schemeClr val="tx1"/>
                    </a:gs>
                  </a:gsLst>
                  <a:lin ang="5400000" scaled="0"/>
                </a:gradFill>
              </a:rPr>
              <a:t>Nikolai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Tillmann</a:t>
            </a:r>
          </a:p>
          <a:p>
            <a:r>
              <a:rPr lang="en-US" spc="-70" dirty="0" smtClean="0">
                <a:gradFill>
                  <a:gsLst>
                    <a:gs pos="2917">
                      <a:schemeClr val="tx1"/>
                    </a:gs>
                    <a:gs pos="30000">
                      <a:schemeClr val="tx1"/>
                    </a:gs>
                  </a:gsLst>
                  <a:lin ang="5400000" scaled="0"/>
                </a:gradFill>
              </a:rPr>
              <a:t>Microsoft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Research</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Redmond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2-07-06 at 11.11.32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8935" y="2743200"/>
            <a:ext cx="3996677" cy="3114115"/>
          </a:xfrm>
          <a:prstGeom prst="rect">
            <a:avLst/>
          </a:prstGeom>
        </p:spPr>
      </p:pic>
      <p:pic>
        <p:nvPicPr>
          <p:cNvPr id="16" name="Picture 2" descr="C:\Users\Christoph\AppData\Local\Microsoft\Windows\Temporary Internet Files\Content.IE5\NPOVAD45\MC900383648[1].wmf"/>
          <p:cNvPicPr>
            <a:picLocks noChangeAspect="1" noChangeArrowheads="1"/>
          </p:cNvPicPr>
          <p:nvPr/>
        </p:nvPicPr>
        <p:blipFill>
          <a:blip r:embed="rId3"/>
          <a:srcRect/>
          <a:stretch>
            <a:fillRect/>
          </a:stretch>
        </p:blipFill>
        <p:spPr bwMode="auto">
          <a:xfrm>
            <a:off x="4026077" y="2133600"/>
            <a:ext cx="4201935" cy="4163946"/>
          </a:xfrm>
          <a:prstGeom prst="rect">
            <a:avLst/>
          </a:prstGeom>
          <a:noFill/>
        </p:spPr>
      </p:pic>
      <p:pic>
        <p:nvPicPr>
          <p:cNvPr id="1026" name="4b1ad7b6-96b3-4f6d-ae30-bb11ca924cb2" descr="5CAEF4CB-005D-4765-AF60-A0E4C8AE2ECD@sbx06249"/>
          <p:cNvPicPr>
            <a:picLocks noChangeAspect="1" noChangeArrowheads="1"/>
          </p:cNvPicPr>
          <p:nvPr/>
        </p:nvPicPr>
        <p:blipFill>
          <a:blip r:embed="rId4"/>
          <a:srcRect/>
          <a:stretch>
            <a:fillRect/>
          </a:stretch>
        </p:blipFill>
        <p:spPr bwMode="auto">
          <a:xfrm>
            <a:off x="7694612" y="2133600"/>
            <a:ext cx="4125913" cy="383917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Traditional Development Style: Off-Phone</a:t>
            </a:r>
            <a:endParaRPr lang="en-US" dirty="0"/>
          </a:p>
        </p:txBody>
      </p:sp>
      <p:sp>
        <p:nvSpPr>
          <p:cNvPr id="4" name="Text Placeholder 3"/>
          <p:cNvSpPr>
            <a:spLocks noGrp="1"/>
          </p:cNvSpPr>
          <p:nvPr>
            <p:ph type="body" sz="quarter" idx="11"/>
          </p:nvPr>
        </p:nvSpPr>
        <p:spPr>
          <a:xfrm>
            <a:off x="1541929" y="1201961"/>
            <a:ext cx="10126196" cy="387798"/>
          </a:xfrm>
        </p:spPr>
        <p:txBody>
          <a:bodyPr/>
          <a:lstStyle/>
          <a:p>
            <a:r>
              <a:rPr lang="en-US" dirty="0" smtClean="0"/>
              <a:t>Android as an example, but Windows Phone, </a:t>
            </a:r>
            <a:r>
              <a:rPr lang="en-US" dirty="0" err="1" smtClean="0"/>
              <a:t>iOS</a:t>
            </a:r>
            <a:r>
              <a:rPr lang="en-US" dirty="0" smtClean="0"/>
              <a:t>, etc. work similarly</a:t>
            </a:r>
            <a:endParaRPr lang="en-US" dirty="0"/>
          </a:p>
        </p:txBody>
      </p:sp>
      <p:sp>
        <p:nvSpPr>
          <p:cNvPr id="7" name="TextBox 6"/>
          <p:cNvSpPr txBox="1"/>
          <p:nvPr/>
        </p:nvSpPr>
        <p:spPr>
          <a:xfrm>
            <a:off x="421639" y="2444637"/>
            <a:ext cx="3908186" cy="276999"/>
          </a:xfrm>
          <a:prstGeom prst="rect">
            <a:avLst/>
          </a:prstGeom>
          <a:noFill/>
        </p:spPr>
        <p:txBody>
          <a:bodyPr wrap="none" lIns="0" tIns="0" rIns="0" bIns="0" rtlCol="0">
            <a:spAutoFit/>
          </a:bodyPr>
          <a:lstStyle/>
          <a:p>
            <a:r>
              <a:rPr lang="en-US" spc="-70" dirty="0" smtClean="0">
                <a:gradFill>
                  <a:gsLst>
                    <a:gs pos="2917">
                      <a:schemeClr val="tx1"/>
                    </a:gs>
                    <a:gs pos="30000">
                      <a:schemeClr val="tx1"/>
                    </a:gs>
                  </a:gsLst>
                  <a:lin ang="5400000" scaled="0"/>
                </a:gradFill>
              </a:rPr>
              <a:t>Standard IDE such as Eclipse, Visual Studio</a:t>
            </a:r>
          </a:p>
        </p:txBody>
      </p:sp>
      <p:sp>
        <p:nvSpPr>
          <p:cNvPr id="8" name="Curved Down Arrow 7"/>
          <p:cNvSpPr/>
          <p:nvPr/>
        </p:nvSpPr>
        <p:spPr bwMode="auto">
          <a:xfrm>
            <a:off x="2208212" y="1589759"/>
            <a:ext cx="7696200" cy="76200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Curved Down Arrow 8"/>
          <p:cNvSpPr/>
          <p:nvPr/>
        </p:nvSpPr>
        <p:spPr bwMode="auto">
          <a:xfrm flipH="1" flipV="1">
            <a:off x="2208212" y="5733718"/>
            <a:ext cx="7696200" cy="76200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10209211" y="5179720"/>
            <a:ext cx="1458913" cy="553998"/>
          </a:xfrm>
          <a:prstGeom prst="rect">
            <a:avLst/>
          </a:prstGeom>
          <a:solidFill>
            <a:schemeClr val="bg1"/>
          </a:solidFill>
        </p:spPr>
        <p:txBody>
          <a:bodyPr wrap="square" lIns="0" tIns="0" rIns="0" bIns="0" rtlCol="0">
            <a:spAutoFit/>
          </a:bodyPr>
          <a:lstStyle/>
          <a:p>
            <a:pPr marL="0" lvl="1" algn="ctr"/>
            <a:r>
              <a:rPr lang="en-US" dirty="0" smtClean="0">
                <a:gradFill>
                  <a:gsLst>
                    <a:gs pos="1250">
                      <a:schemeClr val="tx1"/>
                    </a:gs>
                    <a:gs pos="100000">
                      <a:schemeClr val="tx1"/>
                    </a:gs>
                  </a:gsLst>
                  <a:lin ang="5400000" scaled="0"/>
                </a:gradFill>
              </a:rPr>
              <a:t>Phone </a:t>
            </a:r>
            <a:br>
              <a:rPr lang="en-US" dirty="0" smtClean="0">
                <a:gradFill>
                  <a:gsLst>
                    <a:gs pos="1250">
                      <a:schemeClr val="tx1"/>
                    </a:gs>
                    <a:gs pos="100000">
                      <a:schemeClr val="tx1"/>
                    </a:gs>
                  </a:gsLst>
                  <a:lin ang="5400000" scaled="0"/>
                </a:gradFill>
              </a:rPr>
            </a:br>
            <a:r>
              <a:rPr lang="en-US" dirty="0" smtClean="0">
                <a:gradFill>
                  <a:gsLst>
                    <a:gs pos="1250">
                      <a:schemeClr val="tx1"/>
                    </a:gs>
                    <a:gs pos="100000">
                      <a:schemeClr val="tx1"/>
                    </a:gs>
                  </a:gsLst>
                  <a:lin ang="5400000" scaled="0"/>
                </a:gradFill>
              </a:rPr>
              <a:t>emulator</a:t>
            </a:r>
            <a:endParaRPr lang="en-US" spc="-70" dirty="0" smtClean="0">
              <a:gradFill>
                <a:gsLst>
                  <a:gs pos="2917">
                    <a:schemeClr val="tx1"/>
                  </a:gs>
                  <a:gs pos="3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Resulting Apps May Look Very Similar</a:t>
            </a:r>
            <a:endParaRPr lang="en-US" dirty="0"/>
          </a:p>
        </p:txBody>
      </p:sp>
      <p:sp>
        <p:nvSpPr>
          <p:cNvPr id="7" name="Text Placeholder 6"/>
          <p:cNvSpPr>
            <a:spLocks noGrp="1"/>
          </p:cNvSpPr>
          <p:nvPr>
            <p:ph type="body" sz="quarter" idx="11"/>
          </p:nvPr>
        </p:nvSpPr>
        <p:spPr>
          <a:xfrm>
            <a:off x="1541929" y="1201961"/>
            <a:ext cx="10126196" cy="394980"/>
          </a:xfrm>
        </p:spPr>
        <p:txBody>
          <a:bodyPr/>
          <a:lstStyle/>
          <a:p>
            <a:r>
              <a:rPr lang="en-US" dirty="0" smtClean="0">
                <a:gradFill>
                  <a:gsLst>
                    <a:gs pos="2917">
                      <a:schemeClr val="tx1"/>
                    </a:gs>
                    <a:gs pos="30000">
                      <a:schemeClr val="tx1"/>
                    </a:gs>
                  </a:gsLst>
                  <a:lin ang="5400000" scaled="0"/>
                </a:gradFill>
              </a:rPr>
              <a:t>Example: Convert </a:t>
            </a:r>
            <a:r>
              <a:rPr lang="en-US" dirty="0">
                <a:gradFill>
                  <a:gsLst>
                    <a:gs pos="2917">
                      <a:schemeClr val="tx1"/>
                    </a:gs>
                    <a:gs pos="30000">
                      <a:schemeClr val="tx1"/>
                    </a:gs>
                  </a:gsLst>
                  <a:lin ang="5400000" scaled="0"/>
                </a:gradFill>
              </a:rPr>
              <a:t>degrees Fahrenheit to </a:t>
            </a:r>
            <a:r>
              <a:rPr lang="en-US" dirty="0" smtClean="0">
                <a:gradFill>
                  <a:gsLst>
                    <a:gs pos="2917">
                      <a:schemeClr val="tx1"/>
                    </a:gs>
                    <a:gs pos="30000">
                      <a:schemeClr val="tx1"/>
                    </a:gs>
                  </a:gsLst>
                  <a:lin ang="5400000" scaled="0"/>
                </a:gradFill>
              </a:rPr>
              <a:t>degrees Celsius</a:t>
            </a:r>
            <a:endParaRPr lang="en-US" dirty="0"/>
          </a:p>
        </p:txBody>
      </p:sp>
      <p:pic>
        <p:nvPicPr>
          <p:cNvPr id="8" name="Picture 7"/>
          <p:cNvPicPr>
            <a:picLocks noChangeAspect="1"/>
          </p:cNvPicPr>
          <p:nvPr/>
        </p:nvPicPr>
        <p:blipFill>
          <a:blip r:embed="rId2"/>
          <a:stretch>
            <a:fillRect/>
          </a:stretch>
        </p:blipFill>
        <p:spPr>
          <a:xfrm>
            <a:off x="200388" y="2534274"/>
            <a:ext cx="3229079" cy="4178808"/>
          </a:xfrm>
          <a:prstGeom prst="rect">
            <a:avLst/>
          </a:prstGeom>
        </p:spPr>
      </p:pic>
      <p:pic>
        <p:nvPicPr>
          <p:cNvPr id="9" name="Picture 8"/>
          <p:cNvPicPr>
            <a:picLocks noChangeAspect="1"/>
          </p:cNvPicPr>
          <p:nvPr/>
        </p:nvPicPr>
        <p:blipFill>
          <a:blip r:embed="rId3"/>
          <a:stretch>
            <a:fillRect/>
          </a:stretch>
        </p:blipFill>
        <p:spPr>
          <a:xfrm>
            <a:off x="3306875" y="2534274"/>
            <a:ext cx="3229079" cy="4178808"/>
          </a:xfrm>
          <a:prstGeom prst="rect">
            <a:avLst/>
          </a:prstGeom>
        </p:spPr>
      </p:pic>
      <p:pic>
        <p:nvPicPr>
          <p:cNvPr id="12" name="Picture 11"/>
          <p:cNvPicPr>
            <a:picLocks noChangeAspect="1"/>
          </p:cNvPicPr>
          <p:nvPr/>
        </p:nvPicPr>
        <p:blipFill>
          <a:blip r:embed="rId4"/>
          <a:stretch>
            <a:fillRect/>
          </a:stretch>
        </p:blipFill>
        <p:spPr>
          <a:xfrm>
            <a:off x="8055286" y="2534274"/>
            <a:ext cx="3229079" cy="4178808"/>
          </a:xfrm>
          <a:prstGeom prst="rect">
            <a:avLst/>
          </a:prstGeom>
        </p:spPr>
      </p:pic>
      <p:sp>
        <p:nvSpPr>
          <p:cNvPr id="14" name="TextBox 13"/>
          <p:cNvSpPr txBox="1"/>
          <p:nvPr/>
        </p:nvSpPr>
        <p:spPr>
          <a:xfrm>
            <a:off x="1541929" y="1886635"/>
            <a:ext cx="2037883" cy="369332"/>
          </a:xfrm>
          <a:prstGeom prst="rect">
            <a:avLst/>
          </a:prstGeom>
          <a:noFill/>
        </p:spPr>
        <p:txBody>
          <a:bodyPr wrap="square" lIns="0" tIns="0" rIns="0" bIns="0" rtlCol="0">
            <a:spAutoFit/>
          </a:bodyPr>
          <a:lstStyle/>
          <a:p>
            <a:pPr algn="ctr"/>
            <a:r>
              <a:rPr lang="en-US" sz="2400" dirty="0" smtClean="0">
                <a:solidFill>
                  <a:schemeClr val="tx2"/>
                </a:solidFill>
              </a:rPr>
              <a:t>TouchDevelop</a:t>
            </a:r>
          </a:p>
        </p:txBody>
      </p:sp>
      <p:sp>
        <p:nvSpPr>
          <p:cNvPr id="16" name="TextBox 15"/>
          <p:cNvSpPr txBox="1"/>
          <p:nvPr/>
        </p:nvSpPr>
        <p:spPr>
          <a:xfrm>
            <a:off x="7868408" y="1886635"/>
            <a:ext cx="1338559" cy="369332"/>
          </a:xfrm>
          <a:prstGeom prst="rect">
            <a:avLst/>
          </a:prstGeom>
          <a:noFill/>
        </p:spPr>
        <p:txBody>
          <a:bodyPr wrap="square" lIns="0" tIns="0" rIns="0" bIns="0" rtlCol="0">
            <a:spAutoFit/>
          </a:bodyPr>
          <a:lstStyle/>
          <a:p>
            <a:pPr algn="ctr"/>
            <a:r>
              <a:rPr lang="en-US" sz="2400" dirty="0" smtClean="0">
                <a:solidFill>
                  <a:srgbClr val="00BCF2"/>
                </a:solidFill>
              </a:rPr>
              <a:t>Android</a:t>
            </a:r>
          </a:p>
        </p:txBody>
      </p:sp>
    </p:spTree>
    <p:extLst>
      <p:ext uri="{BB962C8B-B14F-4D97-AF65-F5344CB8AC3E}">
        <p14:creationId xmlns="" xmlns:p14="http://schemas.microsoft.com/office/powerpoint/2010/main" val="961437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dirty="0" smtClean="0"/>
              <a:t>On-Phone vs. Traditional Off-Phone Development</a:t>
            </a:r>
            <a:endParaRPr lang="en-US" dirty="0"/>
          </a:p>
        </p:txBody>
      </p:sp>
      <p:sp>
        <p:nvSpPr>
          <p:cNvPr id="6" name="Text Placeholder 5"/>
          <p:cNvSpPr>
            <a:spLocks noGrp="1"/>
          </p:cNvSpPr>
          <p:nvPr>
            <p:ph type="body" sz="quarter" idx="10"/>
          </p:nvPr>
        </p:nvSpPr>
        <p:spPr>
          <a:xfrm>
            <a:off x="519112" y="1830988"/>
            <a:ext cx="11149013" cy="3545586"/>
          </a:xfrm>
        </p:spPr>
        <p:txBody>
          <a:bodyPr/>
          <a:lstStyle/>
          <a:p>
            <a:pPr>
              <a:buNone/>
            </a:pPr>
            <a:r>
              <a:rPr lang="en-US" sz="3600" dirty="0" smtClean="0">
                <a:solidFill>
                  <a:schemeClr val="tx2"/>
                </a:solidFill>
              </a:rPr>
              <a:t>RQ1: How large are </a:t>
            </a:r>
            <a:r>
              <a:rPr lang="en-US" sz="3600" dirty="0">
                <a:solidFill>
                  <a:schemeClr val="tx2"/>
                </a:solidFill>
              </a:rPr>
              <a:t>TouchDevelop </a:t>
            </a:r>
            <a:r>
              <a:rPr lang="en-US" sz="3600" dirty="0" smtClean="0">
                <a:solidFill>
                  <a:schemeClr val="tx2"/>
                </a:solidFill>
              </a:rPr>
              <a:t>apps?</a:t>
            </a:r>
          </a:p>
          <a:p>
            <a:pPr lvl="1">
              <a:buNone/>
            </a:pPr>
            <a:r>
              <a:rPr lang="en-US" sz="1800" dirty="0" smtClean="0"/>
              <a:t>E1: Tiny phone </a:t>
            </a:r>
            <a:r>
              <a:rPr lang="en-US" sz="1800" dirty="0"/>
              <a:t>screen </a:t>
            </a:r>
            <a:r>
              <a:rPr lang="en-US" sz="1800" dirty="0" smtClean="0">
                <a:sym typeface="Wingdings" pitchFamily="2" charset="2"/>
              </a:rPr>
              <a:t></a:t>
            </a:r>
            <a:r>
              <a:rPr lang="en-US" sz="1800" dirty="0" smtClean="0"/>
              <a:t> </a:t>
            </a:r>
            <a:r>
              <a:rPr lang="en-US" sz="1800" dirty="0"/>
              <a:t>expect most TouchDevelop apps </a:t>
            </a:r>
            <a:r>
              <a:rPr lang="en-US" sz="1800" dirty="0" smtClean="0"/>
              <a:t>to be small</a:t>
            </a:r>
            <a:endParaRPr lang="en-US" sz="1800" dirty="0"/>
          </a:p>
          <a:p>
            <a:pPr lvl="1">
              <a:buNone/>
            </a:pPr>
            <a:r>
              <a:rPr lang="en-US" sz="1800" dirty="0" smtClean="0">
                <a:solidFill>
                  <a:schemeClr val="accent5"/>
                </a:solidFill>
              </a:rPr>
              <a:t>H1: TouchDevelop </a:t>
            </a:r>
            <a:r>
              <a:rPr lang="en-US" sz="1800" dirty="0">
                <a:solidFill>
                  <a:schemeClr val="accent5"/>
                </a:solidFill>
              </a:rPr>
              <a:t>Apps Are </a:t>
            </a:r>
            <a:r>
              <a:rPr lang="en-US" sz="1800" dirty="0" smtClean="0">
                <a:solidFill>
                  <a:schemeClr val="accent5"/>
                </a:solidFill>
              </a:rPr>
              <a:t>Small</a:t>
            </a:r>
          </a:p>
          <a:p>
            <a:pPr>
              <a:buNone/>
            </a:pPr>
            <a:r>
              <a:rPr lang="en-US" sz="3600" dirty="0" smtClean="0">
                <a:solidFill>
                  <a:schemeClr val="tx2"/>
                </a:solidFill>
              </a:rPr>
              <a:t>RQ2: For given task: TouchDevelop-LOC vs. Android-LOC</a:t>
            </a:r>
            <a:endParaRPr lang="en-US" sz="3600" dirty="0">
              <a:solidFill>
                <a:schemeClr val="tx2"/>
              </a:solidFill>
            </a:endParaRPr>
          </a:p>
          <a:p>
            <a:pPr lvl="1">
              <a:buNone/>
            </a:pPr>
            <a:r>
              <a:rPr lang="en-US" sz="1800" dirty="0" smtClean="0"/>
              <a:t>E2: TouchDevelop specialized, assumes </a:t>
            </a:r>
            <a:r>
              <a:rPr lang="en-US" sz="1800" dirty="0"/>
              <a:t>and </a:t>
            </a:r>
            <a:r>
              <a:rPr lang="en-US" sz="1800" dirty="0" smtClean="0"/>
              <a:t>hides details </a:t>
            </a:r>
            <a:r>
              <a:rPr lang="en-US" sz="1800" dirty="0" smtClean="0">
                <a:sym typeface="Wingdings" pitchFamily="2" charset="2"/>
              </a:rPr>
              <a:t></a:t>
            </a:r>
            <a:r>
              <a:rPr lang="en-US" sz="1800" dirty="0" smtClean="0"/>
              <a:t> </a:t>
            </a:r>
            <a:r>
              <a:rPr lang="en-US" sz="1800" dirty="0"/>
              <a:t>expect </a:t>
            </a:r>
            <a:r>
              <a:rPr lang="en-US" sz="1800" dirty="0" smtClean="0"/>
              <a:t>TouchDevelop apps to be smaller</a:t>
            </a:r>
            <a:endParaRPr lang="en-US" sz="1800" dirty="0"/>
          </a:p>
          <a:p>
            <a:pPr lvl="1">
              <a:buNone/>
            </a:pPr>
            <a:r>
              <a:rPr lang="en-US" sz="1800" dirty="0" smtClean="0">
                <a:solidFill>
                  <a:schemeClr val="accent5"/>
                </a:solidFill>
              </a:rPr>
              <a:t>H2: TouchDevelop-LOC </a:t>
            </a:r>
            <a:r>
              <a:rPr lang="en-US" sz="1800" dirty="0">
                <a:solidFill>
                  <a:schemeClr val="accent5"/>
                </a:solidFill>
              </a:rPr>
              <a:t>&lt; Android-</a:t>
            </a:r>
            <a:r>
              <a:rPr lang="en-US" sz="1800" dirty="0" smtClean="0">
                <a:solidFill>
                  <a:schemeClr val="accent5"/>
                </a:solidFill>
              </a:rPr>
              <a:t>LOC</a:t>
            </a:r>
          </a:p>
          <a:p>
            <a:pPr>
              <a:buNone/>
            </a:pPr>
            <a:r>
              <a:rPr lang="en-US" sz="3600" dirty="0" smtClean="0">
                <a:solidFill>
                  <a:schemeClr val="tx2"/>
                </a:solidFill>
              </a:rPr>
              <a:t>RQ3: Programmer productivity: TouchDevelop vs. Android</a:t>
            </a:r>
          </a:p>
          <a:p>
            <a:pPr lvl="1">
              <a:buNone/>
            </a:pPr>
            <a:r>
              <a:rPr lang="en-US" sz="1800" dirty="0" smtClean="0"/>
              <a:t>E3: Tiny phone screen, no keyboard, no mouse </a:t>
            </a:r>
            <a:r>
              <a:rPr lang="en-US" sz="1800" dirty="0" smtClean="0">
                <a:sym typeface="Wingdings" pitchFamily="2" charset="2"/>
              </a:rPr>
              <a:t> expect </a:t>
            </a:r>
            <a:r>
              <a:rPr lang="en-US" sz="1800" dirty="0" smtClean="0"/>
              <a:t>TouchDevelop </a:t>
            </a:r>
            <a:r>
              <a:rPr lang="en-US" sz="1800" dirty="0"/>
              <a:t>programmers to be less </a:t>
            </a:r>
            <a:r>
              <a:rPr lang="en-US" sz="1800" dirty="0" smtClean="0"/>
              <a:t>productive</a:t>
            </a:r>
            <a:endParaRPr lang="en-US" sz="1800" dirty="0"/>
          </a:p>
          <a:p>
            <a:pPr lvl="1">
              <a:buNone/>
            </a:pPr>
            <a:r>
              <a:rPr lang="en-US" sz="1800" dirty="0" smtClean="0">
                <a:solidFill>
                  <a:schemeClr val="accent5"/>
                </a:solidFill>
              </a:rPr>
              <a:t>H3: TouchDevelop-Productivity &lt; Android-Productivity</a:t>
            </a:r>
          </a:p>
        </p:txBody>
      </p:sp>
      <p:sp>
        <p:nvSpPr>
          <p:cNvPr id="5" name="Text Placeholder 4"/>
          <p:cNvSpPr>
            <a:spLocks noGrp="1"/>
          </p:cNvSpPr>
          <p:nvPr>
            <p:ph type="body" sz="quarter" idx="11"/>
          </p:nvPr>
        </p:nvSpPr>
        <p:spPr/>
        <p:txBody>
          <a:bodyPr/>
          <a:lstStyle/>
          <a:p>
            <a:r>
              <a:rPr lang="en-US" dirty="0" smtClean="0"/>
              <a:t>Research questions (RQ), expectations (E), and hypotheses (H)</a:t>
            </a:r>
            <a:endParaRPr lang="en-US" dirty="0"/>
          </a:p>
        </p:txBody>
      </p:sp>
    </p:spTree>
    <p:extLst>
      <p:ext uri="{BB962C8B-B14F-4D97-AF65-F5344CB8AC3E}">
        <p14:creationId xmlns="" xmlns:p14="http://schemas.microsoft.com/office/powerpoint/2010/main" val="239052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498598"/>
          </a:xfrm>
        </p:spPr>
        <p:txBody>
          <a:bodyPr/>
          <a:lstStyle/>
          <a:p>
            <a:r>
              <a:rPr lang="en-US" sz="3600" dirty="0" smtClean="0"/>
              <a:t>Count LOC of all TouchDevelop apps in TouchDevelop cloud</a:t>
            </a:r>
          </a:p>
        </p:txBody>
      </p:sp>
      <p:sp>
        <p:nvSpPr>
          <p:cNvPr id="2" name="Title 1"/>
          <p:cNvSpPr>
            <a:spLocks noGrp="1"/>
          </p:cNvSpPr>
          <p:nvPr>
            <p:ph type="title"/>
          </p:nvPr>
        </p:nvSpPr>
        <p:spPr/>
        <p:txBody>
          <a:bodyPr>
            <a:normAutofit/>
          </a:bodyPr>
          <a:lstStyle/>
          <a:p>
            <a:r>
              <a:rPr lang="en-US" dirty="0" smtClean="0"/>
              <a:t>RQ1: How Large Are </a:t>
            </a:r>
            <a:r>
              <a:rPr lang="en-US" dirty="0"/>
              <a:t>TouchDevelop </a:t>
            </a:r>
            <a:r>
              <a:rPr lang="en-US" dirty="0" smtClean="0"/>
              <a:t>apps?</a:t>
            </a:r>
            <a:endParaRPr lang="en-US" dirty="0"/>
          </a:p>
        </p:txBody>
      </p:sp>
      <p:sp>
        <p:nvSpPr>
          <p:cNvPr id="9" name="Cloud 8"/>
          <p:cNvSpPr/>
          <p:nvPr/>
        </p:nvSpPr>
        <p:spPr bwMode="auto">
          <a:xfrm>
            <a:off x="133395" y="2525790"/>
            <a:ext cx="2477058" cy="1622154"/>
          </a:xfrm>
          <a:prstGeom prst="cloud">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TouchDevelop</a:t>
            </a:r>
          </a:p>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Cloud</a:t>
            </a:r>
          </a:p>
        </p:txBody>
      </p:sp>
      <p:sp>
        <p:nvSpPr>
          <p:cNvPr id="11" name="Right Arrow 10"/>
          <p:cNvSpPr/>
          <p:nvPr/>
        </p:nvSpPr>
        <p:spPr bwMode="auto">
          <a:xfrm>
            <a:off x="2670378" y="3104233"/>
            <a:ext cx="1370557" cy="465269"/>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Download</a:t>
            </a:r>
          </a:p>
        </p:txBody>
      </p:sp>
      <p:sp>
        <p:nvSpPr>
          <p:cNvPr id="12" name="Oval 11"/>
          <p:cNvSpPr/>
          <p:nvPr/>
        </p:nvSpPr>
        <p:spPr bwMode="auto">
          <a:xfrm>
            <a:off x="6771702" y="3597371"/>
            <a:ext cx="1886085" cy="104371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Current version of each app</a:t>
            </a:r>
          </a:p>
        </p:txBody>
      </p:sp>
      <p:sp>
        <p:nvSpPr>
          <p:cNvPr id="13" name="Oval 12"/>
          <p:cNvSpPr/>
          <p:nvPr/>
        </p:nvSpPr>
        <p:spPr bwMode="auto">
          <a:xfrm>
            <a:off x="4100860" y="2815012"/>
            <a:ext cx="1546591" cy="104371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All apps</a:t>
            </a:r>
          </a:p>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(JSON)</a:t>
            </a:r>
          </a:p>
        </p:txBody>
      </p:sp>
      <p:sp>
        <p:nvSpPr>
          <p:cNvPr id="14" name="Right Arrow 13"/>
          <p:cNvSpPr/>
          <p:nvPr/>
        </p:nvSpPr>
        <p:spPr bwMode="auto">
          <a:xfrm rot="1030662">
            <a:off x="5753678" y="3460420"/>
            <a:ext cx="1004401" cy="465269"/>
          </a:xfrm>
          <a:prstGeom prst="rightArrow">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Keep</a:t>
            </a:r>
          </a:p>
        </p:txBody>
      </p:sp>
      <p:sp>
        <p:nvSpPr>
          <p:cNvPr id="15" name="Right Arrow 14"/>
          <p:cNvSpPr/>
          <p:nvPr/>
        </p:nvSpPr>
        <p:spPr bwMode="auto">
          <a:xfrm>
            <a:off x="8717712" y="3886592"/>
            <a:ext cx="1004401" cy="465269"/>
          </a:xfrm>
          <a:prstGeom prst="rightArrow">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Count</a:t>
            </a:r>
          </a:p>
        </p:txBody>
      </p:sp>
      <p:sp>
        <p:nvSpPr>
          <p:cNvPr id="16" name="Oval 15"/>
          <p:cNvSpPr/>
          <p:nvPr/>
        </p:nvSpPr>
        <p:spPr bwMode="auto">
          <a:xfrm>
            <a:off x="9782040" y="3597371"/>
            <a:ext cx="1886085" cy="104371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Apps’ LOC</a:t>
            </a:r>
          </a:p>
        </p:txBody>
      </p:sp>
      <p:sp>
        <p:nvSpPr>
          <p:cNvPr id="17" name="Right Arrow 16"/>
          <p:cNvSpPr/>
          <p:nvPr/>
        </p:nvSpPr>
        <p:spPr bwMode="auto">
          <a:xfrm rot="20550676">
            <a:off x="5750144" y="2691500"/>
            <a:ext cx="1174395" cy="465269"/>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Remove</a:t>
            </a:r>
          </a:p>
        </p:txBody>
      </p:sp>
      <p:sp>
        <p:nvSpPr>
          <p:cNvPr id="18" name="Oval 17"/>
          <p:cNvSpPr/>
          <p:nvPr/>
        </p:nvSpPr>
        <p:spPr bwMode="auto">
          <a:xfrm>
            <a:off x="7008812" y="2057400"/>
            <a:ext cx="4267200" cy="128828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old versions of an </a:t>
            </a:r>
          </a:p>
          <a:p>
            <a:pPr algn="ctr" defTabSz="914099"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app (published by the app's original author under the same app name)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9" name="Text Placeholder 2"/>
          <p:cNvSpPr txBox="1">
            <a:spLocks/>
          </p:cNvSpPr>
          <p:nvPr/>
        </p:nvSpPr>
        <p:spPr>
          <a:xfrm>
            <a:off x="519112" y="4953000"/>
            <a:ext cx="11149013" cy="1661993"/>
          </a:xfrm>
          <a:prstGeom prst="rect">
            <a:avLst/>
          </a:prstGeom>
        </p:spPr>
        <p:txBody>
          <a:bodyPr vert="horz" lIns="0" tIns="0" rIns="0" bIns="0" rtlCol="0">
            <a:spAutoFit/>
          </a:bodyPr>
          <a:lstStyle/>
          <a:p>
            <a:pPr marL="0" marR="0" lvl="0" indent="0" algn="l" defTabSz="914363" rtl="0" eaLnBrk="1" fontAlgn="auto" latinLnBrk="0" hangingPunct="1">
              <a:lnSpc>
                <a:spcPct val="90000"/>
              </a:lnSpc>
              <a:spcBef>
                <a:spcPts val="2400"/>
              </a:spcBef>
              <a:spcAft>
                <a:spcPts val="0"/>
              </a:spcAft>
              <a:buClrTx/>
              <a:buSzPct val="90000"/>
              <a:buFont typeface="Arial" pitchFamily="34" charset="0"/>
              <a:buNone/>
              <a:tabLst/>
              <a:defRPr/>
            </a:pPr>
            <a:r>
              <a:rPr kumimoji="0" lang="en-US" sz="3600" b="0" i="0" u="none" strike="noStrike" kern="1200" cap="none" spc="-70" normalizeH="0" baseline="0" noProof="0" dirty="0" smtClean="0">
                <a:ln>
                  <a:noFill/>
                </a:ln>
                <a:gradFill>
                  <a:gsLst>
                    <a:gs pos="100000">
                      <a:schemeClr val="tx2"/>
                    </a:gs>
                    <a:gs pos="0">
                      <a:schemeClr val="tx2"/>
                    </a:gs>
                  </a:gsLst>
                  <a:lin ang="5400000" scaled="0"/>
                </a:gradFill>
                <a:effectLst/>
                <a:uLnTx/>
                <a:uFillTx/>
                <a:latin typeface="+mj-lt"/>
                <a:ea typeface="+mn-ea"/>
                <a:cs typeface="+mn-cs"/>
              </a:rPr>
              <a:t>Counting TouchDevelop LOC (and Android LOC)</a:t>
            </a:r>
          </a:p>
          <a:p>
            <a:pPr marL="0" marR="0" lvl="1" indent="0" algn="l" defTabSz="914363" rtl="0" eaLnBrk="1" fontAlgn="auto" latinLnBrk="0" hangingPunct="1">
              <a:lnSpc>
                <a:spcPct val="90000"/>
              </a:lnSpc>
              <a:spcBef>
                <a:spcPct val="20000"/>
              </a:spcBef>
              <a:spcAft>
                <a:spcPts val="0"/>
              </a:spcAft>
              <a:buClrTx/>
              <a:buSzPct val="90000"/>
              <a:buFont typeface="Wingdings" pitchFamily="2" charset="2"/>
              <a:buNone/>
              <a:tabLst/>
              <a:defRPr/>
            </a:pPr>
            <a:r>
              <a:rPr kumimoji="0" lang="en-US" sz="1800" b="0" i="0" u="none" strike="noStrike" kern="1200" cap="none" spc="0" normalizeH="0" baseline="0" noProof="0" dirty="0" smtClean="0">
                <a:ln>
                  <a:noFill/>
                </a:ln>
                <a:gradFill>
                  <a:gsLst>
                    <a:gs pos="100000">
                      <a:schemeClr val="tx1"/>
                    </a:gs>
                    <a:gs pos="6000">
                      <a:schemeClr val="tx1"/>
                    </a:gs>
                  </a:gsLst>
                  <a:lin ang="5400000" scaled="0"/>
                </a:gradFill>
                <a:effectLst/>
                <a:uLnTx/>
                <a:uFillTx/>
                <a:latin typeface="+mn-lt"/>
                <a:ea typeface="+mn-ea"/>
                <a:cs typeface="+mn-cs"/>
              </a:rPr>
              <a:t>Normalize TouchDevelop and Android</a:t>
            </a:r>
            <a:r>
              <a:rPr kumimoji="0" lang="en-US" sz="1800" b="0" i="0" u="none" strike="noStrike" kern="1200" cap="none" spc="0" normalizeH="0" noProof="0" dirty="0" smtClean="0">
                <a:ln>
                  <a:noFill/>
                </a:ln>
                <a:gradFill>
                  <a:gsLst>
                    <a:gs pos="100000">
                      <a:schemeClr val="tx1"/>
                    </a:gs>
                    <a:gs pos="6000">
                      <a:schemeClr val="tx1"/>
                    </a:gs>
                  </a:gsLst>
                  <a:lin ang="5400000" scaled="0"/>
                </a:gradFill>
                <a:effectLst/>
                <a:uLnTx/>
                <a:uFillTx/>
                <a:latin typeface="+mn-lt"/>
                <a:ea typeface="+mn-ea"/>
                <a:cs typeface="+mn-cs"/>
              </a:rPr>
              <a:t> apps</a:t>
            </a:r>
            <a:endParaRPr kumimoji="0" lang="en-US" sz="1800" b="0" i="0" u="none" strike="noStrike" kern="1200" cap="none" spc="0" normalizeH="0" baseline="0" noProof="0" dirty="0" smtClean="0">
              <a:ln>
                <a:noFill/>
              </a:ln>
              <a:gradFill>
                <a:gsLst>
                  <a:gs pos="100000">
                    <a:schemeClr val="tx1"/>
                  </a:gs>
                  <a:gs pos="6000">
                    <a:schemeClr val="tx1"/>
                  </a:gs>
                </a:gsLst>
                <a:lin ang="5400000" scaled="0"/>
              </a:gradFill>
              <a:effectLst/>
              <a:uLnTx/>
              <a:uFillTx/>
              <a:latin typeface="+mn-lt"/>
              <a:ea typeface="+mn-ea"/>
              <a:cs typeface="+mn-cs"/>
            </a:endParaRPr>
          </a:p>
          <a:p>
            <a:pPr marL="0" lvl="1">
              <a:lnSpc>
                <a:spcPct val="90000"/>
              </a:lnSpc>
              <a:spcBef>
                <a:spcPct val="20000"/>
              </a:spcBef>
              <a:buSzPct val="90000"/>
            </a:pPr>
            <a:r>
              <a:rPr lang="en-US" dirty="0" smtClean="0"/>
              <a:t>Count logical source statements (LSS) </a:t>
            </a:r>
            <a:r>
              <a:rPr lang="en-US" sz="1600" i="1" dirty="0" smtClean="0"/>
              <a:t>[“Software Size Measurement: A Framework for Counting Source Statements” by Park. Technical report, Software Engineering Institute, Sept. 1992.]</a:t>
            </a:r>
            <a:endParaRPr lang="en-US" i="1" dirty="0" smtClean="0"/>
          </a:p>
          <a:p>
            <a:pPr marL="0" lvl="1">
              <a:lnSpc>
                <a:spcPct val="90000"/>
              </a:lnSpc>
              <a:spcBef>
                <a:spcPct val="20000"/>
              </a:spcBef>
              <a:buSzPct val="90000"/>
            </a:pPr>
            <a:r>
              <a:rPr kumimoji="0" lang="en-US" sz="1800" b="0" i="0" u="none" strike="noStrike" kern="1200" cap="none" spc="0" normalizeH="0" baseline="0" noProof="0" dirty="0" smtClean="0">
                <a:ln>
                  <a:noFill/>
                </a:ln>
                <a:gradFill>
                  <a:gsLst>
                    <a:gs pos="100000">
                      <a:schemeClr val="tx1"/>
                    </a:gs>
                    <a:gs pos="6000">
                      <a:schemeClr val="tx1"/>
                    </a:gs>
                  </a:gsLst>
                  <a:lin ang="5400000" scaled="0"/>
                </a:gradFill>
                <a:effectLst/>
                <a:uLnTx/>
                <a:uFillTx/>
                <a:latin typeface="+mn-lt"/>
                <a:ea typeface="+mn-ea"/>
                <a:cs typeface="+mn-cs"/>
              </a:rPr>
              <a:t>Do not count content of configuration files (XML, text, etc.)</a:t>
            </a:r>
          </a:p>
        </p:txBody>
      </p:sp>
    </p:spTree>
    <p:extLst>
      <p:ext uri="{BB962C8B-B14F-4D97-AF65-F5344CB8AC3E}">
        <p14:creationId xmlns="" xmlns:p14="http://schemas.microsoft.com/office/powerpoint/2010/main" val="3720810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9112" y="1447799"/>
            <a:ext cx="11149013" cy="4764381"/>
          </a:xfrm>
        </p:spPr>
        <p:txBody>
          <a:bodyPr/>
          <a:lstStyle/>
          <a:p>
            <a:pPr>
              <a:buNone/>
            </a:pPr>
            <a:r>
              <a:rPr lang="en-US" sz="3600" dirty="0" smtClean="0">
                <a:solidFill>
                  <a:schemeClr val="tx2"/>
                </a:solidFill>
              </a:rPr>
              <a:t>27 students </a:t>
            </a:r>
            <a:r>
              <a:rPr lang="en-US" sz="3600" dirty="0">
                <a:solidFill>
                  <a:schemeClr val="tx2"/>
                </a:solidFill>
              </a:rPr>
              <a:t>of </a:t>
            </a:r>
            <a:r>
              <a:rPr lang="en-US" sz="3600" dirty="0" smtClean="0">
                <a:solidFill>
                  <a:schemeClr val="tx2"/>
                </a:solidFill>
              </a:rPr>
              <a:t>CSE 5324 software </a:t>
            </a:r>
            <a:r>
              <a:rPr lang="en-US" sz="3600" dirty="0">
                <a:solidFill>
                  <a:schemeClr val="tx2"/>
                </a:solidFill>
              </a:rPr>
              <a:t>engineering </a:t>
            </a:r>
            <a:r>
              <a:rPr lang="en-US" sz="3600" dirty="0" smtClean="0">
                <a:solidFill>
                  <a:schemeClr val="tx2"/>
                </a:solidFill>
              </a:rPr>
              <a:t>class</a:t>
            </a:r>
          </a:p>
          <a:p>
            <a:pPr lvl="1">
              <a:buNone/>
            </a:pPr>
            <a:r>
              <a:rPr lang="en-US" sz="1800" dirty="0" smtClean="0"/>
              <a:t>25 MS CS + 1 MS CE + 1 MS SE, taught by Csallner, Rumee: TA</a:t>
            </a:r>
          </a:p>
          <a:p>
            <a:pPr lvl="1">
              <a:buNone/>
            </a:pPr>
            <a:r>
              <a:rPr lang="en-US" sz="1800" dirty="0" smtClean="0"/>
              <a:t>In this class students (expect to) work on big Android team project (team = 5 students)</a:t>
            </a:r>
          </a:p>
          <a:p>
            <a:pPr lvl="1">
              <a:buNone/>
            </a:pPr>
            <a:r>
              <a:rPr lang="en-US" sz="1800" dirty="0" smtClean="0"/>
              <a:t>Experiment conducted toward end of semester </a:t>
            </a:r>
            <a:r>
              <a:rPr lang="en-US" sz="1800" dirty="0" smtClean="0">
                <a:sym typeface="Wingdings" pitchFamily="2" charset="2"/>
              </a:rPr>
              <a:t></a:t>
            </a:r>
            <a:r>
              <a:rPr lang="en-US" sz="1800" dirty="0" smtClean="0"/>
              <a:t> students have some Android experience</a:t>
            </a:r>
          </a:p>
          <a:p>
            <a:pPr>
              <a:buNone/>
            </a:pPr>
            <a:r>
              <a:rPr lang="en-US" sz="3600" dirty="0" smtClean="0">
                <a:solidFill>
                  <a:schemeClr val="tx2"/>
                </a:solidFill>
              </a:rPr>
              <a:t>10 Samsung Focus Windows 7 Phones from Microsoft</a:t>
            </a:r>
          </a:p>
          <a:p>
            <a:pPr lvl="1">
              <a:buNone/>
            </a:pPr>
            <a:r>
              <a:rPr lang="en-US" sz="1800" dirty="0" smtClean="0"/>
              <a:t>University lab with &gt; 17 lab PCs</a:t>
            </a:r>
          </a:p>
          <a:p>
            <a:pPr lvl="1">
              <a:buNone/>
            </a:pPr>
            <a:r>
              <a:rPr lang="en-US" sz="1800" dirty="0" smtClean="0"/>
              <a:t>Randomly assigned subjects to:</a:t>
            </a:r>
          </a:p>
          <a:p>
            <a:pPr>
              <a:buNone/>
            </a:pPr>
            <a:endParaRPr lang="en-US" sz="3600" dirty="0" smtClean="0">
              <a:solidFill>
                <a:schemeClr val="tx2"/>
              </a:solidFill>
            </a:endParaRPr>
          </a:p>
          <a:p>
            <a:pPr>
              <a:buNone/>
            </a:pPr>
            <a:r>
              <a:rPr lang="en-US" sz="3600" dirty="0" smtClean="0">
                <a:solidFill>
                  <a:schemeClr val="tx2"/>
                </a:solidFill>
              </a:rPr>
              <a:t>One class period</a:t>
            </a:r>
          </a:p>
          <a:p>
            <a:pPr lvl="1">
              <a:buNone/>
            </a:pPr>
            <a:r>
              <a:rPr lang="en-US" sz="1800" dirty="0" smtClean="0"/>
              <a:t>10 min informed consent &amp; phone loan forms + 60 min tasks + 10 min questionnaire</a:t>
            </a:r>
          </a:p>
          <a:p>
            <a:pPr lvl="1">
              <a:buNone/>
            </a:pPr>
            <a:r>
              <a:rPr lang="en-US" sz="1800" dirty="0" smtClean="0"/>
              <a:t>Stressed that participation does not influence grades, provided link to respective APIs</a:t>
            </a:r>
          </a:p>
          <a:p>
            <a:pPr lvl="1">
              <a:buNone/>
            </a:pPr>
            <a:r>
              <a:rPr lang="en-US" sz="1800" dirty="0" smtClean="0"/>
              <a:t>Individual development: Can consult samples, web, no other communication except with instructor/TAs</a:t>
            </a:r>
          </a:p>
        </p:txBody>
      </p:sp>
      <p:sp>
        <p:nvSpPr>
          <p:cNvPr id="2" name="Title 1"/>
          <p:cNvSpPr>
            <a:spLocks noGrp="1"/>
          </p:cNvSpPr>
          <p:nvPr>
            <p:ph type="title"/>
          </p:nvPr>
        </p:nvSpPr>
        <p:spPr/>
        <p:txBody>
          <a:bodyPr>
            <a:normAutofit/>
          </a:bodyPr>
          <a:lstStyle/>
          <a:p>
            <a:r>
              <a:rPr lang="en-US" dirty="0"/>
              <a:t>RQ2 &amp; RQ3: Experiment on Student </a:t>
            </a:r>
            <a:r>
              <a:rPr lang="en-US" dirty="0" smtClean="0"/>
              <a:t>Subjects</a:t>
            </a:r>
            <a:endParaRPr lang="en-US" dirty="0"/>
          </a:p>
        </p:txBody>
      </p:sp>
      <p:sp>
        <p:nvSpPr>
          <p:cNvPr id="11" name="TextBox 10"/>
          <p:cNvSpPr txBox="1"/>
          <p:nvPr/>
        </p:nvSpPr>
        <p:spPr>
          <a:xfrm>
            <a:off x="836612" y="4114800"/>
            <a:ext cx="3505200" cy="830997"/>
          </a:xfrm>
          <a:prstGeom prst="rect">
            <a:avLst/>
          </a:prstGeom>
          <a:noFill/>
        </p:spPr>
        <p:txBody>
          <a:bodyPr wrap="square" lIns="0" tIns="0" rIns="0" bIns="0" rtlCol="0">
            <a:spAutoFit/>
          </a:bodyPr>
          <a:lstStyle/>
          <a:p>
            <a:pPr algn="r"/>
            <a:r>
              <a:rPr lang="en-US" dirty="0" smtClean="0">
                <a:gradFill>
                  <a:gsLst>
                    <a:gs pos="2917">
                      <a:schemeClr val="tx1"/>
                    </a:gs>
                    <a:gs pos="30000">
                      <a:schemeClr val="tx1"/>
                    </a:gs>
                  </a:gsLst>
                  <a:lin ang="5400000" scaled="0"/>
                </a:gradFill>
              </a:rPr>
              <a:t>10 WP7 phones with pre-installed TouchDevelop v2.4.0.0 beta</a:t>
            </a:r>
          </a:p>
          <a:p>
            <a:pPr algn="r"/>
            <a:endParaRPr lang="en-US" dirty="0" smtClean="0">
              <a:gradFill>
                <a:gsLst>
                  <a:gs pos="2917">
                    <a:schemeClr val="tx1"/>
                  </a:gs>
                  <a:gs pos="30000">
                    <a:schemeClr val="tx1"/>
                  </a:gs>
                </a:gsLst>
                <a:lin ang="5400000" scaled="0"/>
              </a:gradFill>
            </a:endParaRPr>
          </a:p>
        </p:txBody>
      </p:sp>
      <p:sp>
        <p:nvSpPr>
          <p:cNvPr id="12" name="TextBox 11"/>
          <p:cNvSpPr txBox="1"/>
          <p:nvPr/>
        </p:nvSpPr>
        <p:spPr>
          <a:xfrm>
            <a:off x="7466011" y="4114800"/>
            <a:ext cx="4202114" cy="553998"/>
          </a:xfrm>
          <a:prstGeom prst="rect">
            <a:avLst/>
          </a:prstGeom>
          <a:noFill/>
        </p:spPr>
        <p:txBody>
          <a:bodyPr wrap="square" lIns="0" tIns="0" rIns="0" bIns="0" rtlCol="0">
            <a:spAutoFit/>
          </a:bodyPr>
          <a:lstStyle/>
          <a:p>
            <a:r>
              <a:rPr lang="en-US" dirty="0" smtClean="0">
                <a:gradFill>
                  <a:gsLst>
                    <a:gs pos="2917">
                      <a:schemeClr val="tx1"/>
                    </a:gs>
                    <a:gs pos="30000">
                      <a:schemeClr val="tx1"/>
                    </a:gs>
                  </a:gsLst>
                  <a:lin ang="5400000" scaled="0"/>
                </a:gradFill>
              </a:rPr>
              <a:t>17 lab PCs with pre-installed Eclipse + Android SDK v 1.6</a:t>
            </a:r>
          </a:p>
        </p:txBody>
      </p:sp>
      <p:pic>
        <p:nvPicPr>
          <p:cNvPr id="19" name="Picture 2" descr="C:\Users\Christoph\AppData\Local\Microsoft\Windows\Temporary Internet Files\Content.IE5\1E0H0FZ9\MC900436075[1].wmf"/>
          <p:cNvPicPr>
            <a:picLocks noChangeAspect="1" noChangeArrowheads="1"/>
          </p:cNvPicPr>
          <p:nvPr/>
        </p:nvPicPr>
        <p:blipFill>
          <a:blip r:embed="rId3"/>
          <a:srcRect/>
          <a:stretch>
            <a:fillRect/>
          </a:stretch>
        </p:blipFill>
        <p:spPr bwMode="auto">
          <a:xfrm>
            <a:off x="4341812" y="3486990"/>
            <a:ext cx="1316284" cy="1676400"/>
          </a:xfrm>
          <a:prstGeom prst="rect">
            <a:avLst/>
          </a:prstGeom>
          <a:noFill/>
        </p:spPr>
      </p:pic>
      <p:pic>
        <p:nvPicPr>
          <p:cNvPr id="3074" name="Picture 2" descr="C:\Users\Christoph\AppData\Local\Microsoft\Windows\Temporary Internet Files\Content.IE5\NPOVAD45\MC900383648[1].wmf"/>
          <p:cNvPicPr>
            <a:picLocks noChangeAspect="1" noChangeArrowheads="1"/>
          </p:cNvPicPr>
          <p:nvPr/>
        </p:nvPicPr>
        <p:blipFill>
          <a:blip r:embed="rId4"/>
          <a:srcRect/>
          <a:stretch>
            <a:fillRect/>
          </a:stretch>
        </p:blipFill>
        <p:spPr bwMode="auto">
          <a:xfrm>
            <a:off x="5865812" y="3727570"/>
            <a:ext cx="1430544" cy="1417611"/>
          </a:xfrm>
          <a:prstGeom prst="rect">
            <a:avLst/>
          </a:prstGeom>
          <a:noFill/>
        </p:spPr>
      </p:pic>
      <p:sp>
        <p:nvSpPr>
          <p:cNvPr id="8" name="Rounded Rectangular Callout 7"/>
          <p:cNvSpPr/>
          <p:nvPr/>
        </p:nvSpPr>
        <p:spPr bwMode="auto">
          <a:xfrm>
            <a:off x="7085012" y="3486990"/>
            <a:ext cx="4583113" cy="475410"/>
          </a:xfrm>
          <a:prstGeom prst="wedgeRoundRectCallout">
            <a:avLst>
              <a:gd name="adj1" fmla="val -86133"/>
              <a:gd name="adj2" fmla="val -3826"/>
              <a:gd name="adj3" fmla="val 16667"/>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dirty="0" smtClean="0"/>
              <a:t>Thanks to Microsoft Research Connections</a:t>
            </a:r>
            <a:endParaRPr lang="en-US" dirty="0"/>
          </a:p>
        </p:txBody>
      </p:sp>
    </p:spTree>
    <p:extLst>
      <p:ext uri="{BB962C8B-B14F-4D97-AF65-F5344CB8AC3E}">
        <p14:creationId xmlns="" xmlns:p14="http://schemas.microsoft.com/office/powerpoint/2010/main" val="610283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 Mechanics</a:t>
            </a:r>
            <a:endParaRPr lang="en-US" dirty="0"/>
          </a:p>
        </p:txBody>
      </p:sp>
      <p:sp>
        <p:nvSpPr>
          <p:cNvPr id="5" name="Text Placeholder 4"/>
          <p:cNvSpPr>
            <a:spLocks noGrp="1"/>
          </p:cNvSpPr>
          <p:nvPr>
            <p:ph type="body" sz="quarter" idx="11"/>
          </p:nvPr>
        </p:nvSpPr>
        <p:spPr>
          <a:xfrm>
            <a:off x="520700" y="1447800"/>
            <a:ext cx="5394960" cy="4216539"/>
          </a:xfrm>
        </p:spPr>
        <p:txBody>
          <a:bodyPr/>
          <a:lstStyle/>
          <a:p>
            <a:r>
              <a:rPr lang="en-US" dirty="0" smtClean="0"/>
              <a:t>Windows Phone subjects</a:t>
            </a:r>
          </a:p>
          <a:p>
            <a:pPr lvl="1"/>
            <a:r>
              <a:rPr lang="en-US" b="1" dirty="0" smtClean="0">
                <a:solidFill>
                  <a:schemeClr val="tx2"/>
                </a:solidFill>
              </a:rPr>
              <a:t>Did not receive training in TouchDevelop</a:t>
            </a:r>
          </a:p>
          <a:p>
            <a:pPr lvl="2"/>
            <a:r>
              <a:rPr lang="en-US" dirty="0" smtClean="0"/>
              <a:t>Received link to TouchDevelop website and </a:t>
            </a:r>
            <a:br>
              <a:rPr lang="en-US" dirty="0" smtClean="0"/>
            </a:br>
            <a:r>
              <a:rPr lang="en-US" dirty="0" smtClean="0"/>
              <a:t>2-minute intro video</a:t>
            </a:r>
          </a:p>
          <a:p>
            <a:pPr lvl="1"/>
            <a:r>
              <a:rPr lang="en-US" dirty="0" smtClean="0"/>
              <a:t>Did 5-minute phone setup</a:t>
            </a:r>
          </a:p>
          <a:p>
            <a:pPr lvl="2"/>
            <a:r>
              <a:rPr lang="en-US" dirty="0" smtClean="0"/>
              <a:t>Setup wireless internet connection</a:t>
            </a:r>
          </a:p>
          <a:p>
            <a:pPr lvl="2"/>
            <a:r>
              <a:rPr lang="en-US" dirty="0" smtClean="0"/>
              <a:t>Enter assigned fresh Windows Live ID</a:t>
            </a:r>
          </a:p>
          <a:p>
            <a:pPr lvl="2"/>
            <a:r>
              <a:rPr lang="en-US" dirty="0" smtClean="0"/>
              <a:t>Download &amp; install TouchDevelop</a:t>
            </a:r>
          </a:p>
          <a:p>
            <a:pPr lvl="1"/>
            <a:r>
              <a:rPr lang="en-US" dirty="0" smtClean="0"/>
              <a:t>TouchDevelop comes with samples</a:t>
            </a:r>
          </a:p>
          <a:p>
            <a:pPr lvl="1"/>
            <a:r>
              <a:rPr lang="en-US" b="1" dirty="0" smtClean="0">
                <a:solidFill>
                  <a:schemeClr val="tx2"/>
                </a:solidFill>
              </a:rPr>
              <a:t>Students not allowed to use another device</a:t>
            </a:r>
          </a:p>
          <a:p>
            <a:pPr lvl="2"/>
            <a:r>
              <a:rPr lang="en-US" dirty="0" smtClean="0"/>
              <a:t>Simulate phone-only development</a:t>
            </a:r>
          </a:p>
          <a:p>
            <a:pPr lvl="1"/>
            <a:r>
              <a:rPr lang="en-US" dirty="0" smtClean="0"/>
              <a:t>Developed apps published to cloud by TA</a:t>
            </a:r>
            <a:endParaRPr lang="en-US" dirty="0"/>
          </a:p>
        </p:txBody>
      </p:sp>
      <p:sp>
        <p:nvSpPr>
          <p:cNvPr id="6" name="Text Placeholder 5"/>
          <p:cNvSpPr>
            <a:spLocks noGrp="1"/>
          </p:cNvSpPr>
          <p:nvPr>
            <p:ph type="body" sz="quarter" idx="12"/>
          </p:nvPr>
        </p:nvSpPr>
        <p:spPr>
          <a:xfrm>
            <a:off x="6277928" y="1447800"/>
            <a:ext cx="5394960" cy="4893647"/>
          </a:xfrm>
        </p:spPr>
        <p:txBody>
          <a:bodyPr/>
          <a:lstStyle/>
          <a:p>
            <a:r>
              <a:rPr lang="en-US" dirty="0" smtClean="0"/>
              <a:t>Android lab PC subjects</a:t>
            </a:r>
          </a:p>
          <a:p>
            <a:pPr lvl="1"/>
            <a:r>
              <a:rPr lang="en-US" dirty="0" smtClean="0">
                <a:gradFill>
                  <a:gsLst>
                    <a:gs pos="2917">
                      <a:schemeClr val="tx1"/>
                    </a:gs>
                    <a:gs pos="30000">
                      <a:schemeClr val="tx1"/>
                    </a:gs>
                  </a:gsLst>
                  <a:lin ang="5400000" scaled="0"/>
                </a:gradFill>
              </a:rPr>
              <a:t>Had taught themselves Android for class project</a:t>
            </a:r>
          </a:p>
          <a:p>
            <a:pPr lvl="1"/>
            <a:endParaRPr lang="en-US" dirty="0" smtClean="0">
              <a:gradFill>
                <a:gsLst>
                  <a:gs pos="2917">
                    <a:schemeClr val="tx1"/>
                  </a:gs>
                  <a:gs pos="30000">
                    <a:schemeClr val="tx1"/>
                  </a:gs>
                </a:gsLst>
                <a:lin ang="5400000" scaled="0"/>
              </a:gradFill>
            </a:endParaRPr>
          </a:p>
          <a:p>
            <a:pPr lvl="1"/>
            <a:endParaRPr lang="en-US" dirty="0" smtClean="0">
              <a:gradFill>
                <a:gsLst>
                  <a:gs pos="2917">
                    <a:schemeClr val="tx1"/>
                  </a:gs>
                  <a:gs pos="30000">
                    <a:schemeClr val="tx1"/>
                  </a:gs>
                </a:gsLst>
                <a:lin ang="5400000" scaled="0"/>
              </a:gradFill>
            </a:endParaRPr>
          </a:p>
          <a:p>
            <a:pPr lvl="1"/>
            <a:r>
              <a:rPr lang="en-US" dirty="0" smtClean="0">
                <a:gradFill>
                  <a:gsLst>
                    <a:gs pos="2917">
                      <a:schemeClr val="tx1"/>
                    </a:gs>
                    <a:gs pos="30000">
                      <a:schemeClr val="tx1"/>
                    </a:gs>
                  </a:gsLst>
                  <a:lin ang="5400000" scaled="0"/>
                </a:gradFill>
              </a:rPr>
              <a:t>Did 5-min PC setup</a:t>
            </a:r>
          </a:p>
          <a:p>
            <a:pPr lvl="2"/>
            <a:r>
              <a:rPr lang="en-US" dirty="0" smtClean="0">
                <a:gradFill>
                  <a:gsLst>
                    <a:gs pos="2917">
                      <a:schemeClr val="tx1"/>
                    </a:gs>
                    <a:gs pos="30000">
                      <a:schemeClr val="tx1"/>
                    </a:gs>
                  </a:gsLst>
                  <a:lin ang="5400000" scaled="0"/>
                </a:gradFill>
              </a:rPr>
              <a:t>Download &amp; install Android </a:t>
            </a:r>
            <a:r>
              <a:rPr lang="en-US" dirty="0">
                <a:gradFill>
                  <a:gsLst>
                    <a:gs pos="2917">
                      <a:schemeClr val="tx1"/>
                    </a:gs>
                    <a:gs pos="30000">
                      <a:schemeClr val="tx1"/>
                    </a:gs>
                  </a:gsLst>
                  <a:lin ang="5400000" scaled="0"/>
                </a:gradFill>
              </a:rPr>
              <a:t>Development </a:t>
            </a:r>
            <a:r>
              <a:rPr lang="en-US" dirty="0" smtClean="0">
                <a:gradFill>
                  <a:gsLst>
                    <a:gs pos="2917">
                      <a:schemeClr val="tx1"/>
                    </a:gs>
                    <a:gs pos="30000">
                      <a:schemeClr val="tx1"/>
                    </a:gs>
                  </a:gsLst>
                  <a:lin ang="5400000" scaled="0"/>
                </a:gradFill>
              </a:rPr>
              <a:t>Tools</a:t>
            </a:r>
          </a:p>
          <a:p>
            <a:pPr lvl="2"/>
            <a:r>
              <a:rPr lang="en-US" dirty="0" smtClean="0">
                <a:gradFill>
                  <a:gsLst>
                    <a:gs pos="2917">
                      <a:schemeClr val="tx1"/>
                    </a:gs>
                    <a:gs pos="30000">
                      <a:schemeClr val="tx1"/>
                    </a:gs>
                  </a:gsLst>
                  <a:lin ang="5400000" scaled="0"/>
                </a:gradFill>
              </a:rPr>
              <a:t>Create &amp; start virtual device (emulator)</a:t>
            </a:r>
            <a:endParaRPr lang="en-US" dirty="0">
              <a:gradFill>
                <a:gsLst>
                  <a:gs pos="2917">
                    <a:schemeClr val="tx1"/>
                  </a:gs>
                  <a:gs pos="30000">
                    <a:schemeClr val="tx1"/>
                  </a:gs>
                </a:gsLst>
                <a:lin ang="5400000" scaled="0"/>
              </a:gradFill>
            </a:endParaRPr>
          </a:p>
          <a:p>
            <a:pPr lvl="1"/>
            <a:endParaRPr lang="en-US" dirty="0">
              <a:gradFill>
                <a:gsLst>
                  <a:gs pos="2917">
                    <a:schemeClr val="tx1"/>
                  </a:gs>
                  <a:gs pos="30000">
                    <a:schemeClr val="tx1"/>
                  </a:gs>
                </a:gsLst>
                <a:lin ang="5400000" scaled="0"/>
              </a:gradFill>
            </a:endParaRPr>
          </a:p>
          <a:p>
            <a:pPr lvl="1"/>
            <a:r>
              <a:rPr lang="en-US" dirty="0" smtClean="0">
                <a:gradFill>
                  <a:gsLst>
                    <a:gs pos="2917">
                      <a:schemeClr val="tx1"/>
                    </a:gs>
                    <a:gs pos="30000">
                      <a:schemeClr val="tx1"/>
                    </a:gs>
                  </a:gsLst>
                  <a:lin ang="5400000" scaled="0"/>
                </a:gradFill>
              </a:rPr>
              <a:t>Wizard generates </a:t>
            </a:r>
            <a:r>
              <a:rPr lang="en-US" dirty="0">
                <a:gradFill>
                  <a:gsLst>
                    <a:gs pos="2917">
                      <a:schemeClr val="tx1"/>
                    </a:gs>
                    <a:gs pos="30000">
                      <a:schemeClr val="tx1"/>
                    </a:gs>
                  </a:gsLst>
                  <a:lin ang="5400000" scaled="0"/>
                </a:gradFill>
              </a:rPr>
              <a:t>working “Hello World” </a:t>
            </a:r>
            <a:r>
              <a:rPr lang="en-US" dirty="0" smtClean="0">
                <a:gradFill>
                  <a:gsLst>
                    <a:gs pos="2917">
                      <a:schemeClr val="tx1"/>
                    </a:gs>
                    <a:gs pos="30000">
                      <a:schemeClr val="tx1"/>
                    </a:gs>
                  </a:gsLst>
                  <a:lin ang="5400000" scaled="0"/>
                </a:gradFill>
              </a:rPr>
              <a:t>program</a:t>
            </a:r>
            <a:endParaRPr lang="en-US" dirty="0" smtClean="0"/>
          </a:p>
          <a:p>
            <a:pPr lvl="1"/>
            <a:endParaRPr lang="en-US" dirty="0">
              <a:gradFill>
                <a:gsLst>
                  <a:gs pos="2917">
                    <a:schemeClr val="tx1"/>
                  </a:gs>
                  <a:gs pos="30000">
                    <a:schemeClr val="tx1"/>
                  </a:gs>
                </a:gsLst>
                <a:lin ang="5400000" scaled="0"/>
              </a:gradFill>
            </a:endParaRPr>
          </a:p>
          <a:p>
            <a:pPr lvl="1"/>
            <a:endParaRPr lang="en-US" dirty="0" smtClean="0">
              <a:gradFill>
                <a:gsLst>
                  <a:gs pos="2917">
                    <a:schemeClr val="tx1"/>
                  </a:gs>
                  <a:gs pos="30000">
                    <a:schemeClr val="tx1"/>
                  </a:gs>
                </a:gsLst>
                <a:lin ang="5400000" scaled="0"/>
              </a:gradFill>
            </a:endParaRPr>
          </a:p>
          <a:p>
            <a:pPr lvl="1"/>
            <a:r>
              <a:rPr lang="en-US" dirty="0" smtClean="0">
                <a:gradFill>
                  <a:gsLst>
                    <a:gs pos="2917">
                      <a:schemeClr val="tx1"/>
                    </a:gs>
                    <a:gs pos="30000">
                      <a:schemeClr val="tx1"/>
                    </a:gs>
                  </a:gsLst>
                  <a:lin ang="5400000" scaled="0"/>
                </a:gradFill>
              </a:rPr>
              <a:t>E-mailed source of developed apps to TA</a:t>
            </a:r>
          </a:p>
          <a:p>
            <a:pPr lvl="2"/>
            <a:r>
              <a:rPr lang="en-US" dirty="0" smtClean="0">
                <a:gradFill>
                  <a:gsLst>
                    <a:gs pos="2917">
                      <a:schemeClr val="tx1"/>
                    </a:gs>
                    <a:gs pos="30000">
                      <a:schemeClr val="tx1"/>
                    </a:gs>
                  </a:gsLst>
                  <a:lin ang="5400000" scaled="0"/>
                </a:gradFill>
              </a:rPr>
              <a:t>2 subjects failed to do that </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sym typeface="Wingdings" pitchFamily="2" charset="2"/>
              </a:rPr>
              <a:t> Left with 15 Android subjects</a:t>
            </a:r>
            <a:endParaRPr lang="en-US" dirty="0">
              <a:gradFill>
                <a:gsLst>
                  <a:gs pos="2917">
                    <a:schemeClr val="tx1"/>
                  </a:gs>
                  <a:gs pos="30000">
                    <a:schemeClr val="tx1"/>
                  </a:gs>
                </a:gsLst>
                <a:lin ang="5400000" scaled="0"/>
              </a:gra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esearch_Faculty_Summit_16x9_Template">
  <a:themeElements>
    <a:clrScheme name="Custom 2">
      <a:dk1>
        <a:srgbClr val="000000"/>
      </a:dk1>
      <a:lt1>
        <a:srgbClr val="FFFFFF"/>
      </a:lt1>
      <a:dk2>
        <a:srgbClr val="00BCF2"/>
      </a:dk2>
      <a:lt2>
        <a:srgbClr val="D2D2D2"/>
      </a:lt2>
      <a:accent1>
        <a:srgbClr val="00BCF2"/>
      </a:accent1>
      <a:accent2>
        <a:srgbClr val="7FBA00"/>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Accent Color Transition Slides">
  <a:themeElements>
    <a:clrScheme name="Custom 2">
      <a:dk1>
        <a:srgbClr val="000000"/>
      </a:dk1>
      <a:lt1>
        <a:srgbClr val="FFFFFF"/>
      </a:lt1>
      <a:dk2>
        <a:srgbClr val="00BCF2"/>
      </a:dk2>
      <a:lt2>
        <a:srgbClr val="D2D2D2"/>
      </a:lt2>
      <a:accent1>
        <a:srgbClr val="00BCF2"/>
      </a:accent1>
      <a:accent2>
        <a:srgbClr val="7FBA00"/>
      </a:accent2>
      <a:accent3>
        <a:srgbClr val="68217A"/>
      </a:accent3>
      <a:accent4>
        <a:srgbClr val="BAD80A"/>
      </a:accent4>
      <a:accent5>
        <a:srgbClr val="00188F"/>
      </a:accent5>
      <a:accent6>
        <a:srgbClr val="FFB900"/>
      </a:accent6>
      <a:hlink>
        <a:srgbClr val="000000"/>
      </a:hlink>
      <a:folHlink>
        <a:srgbClr val="0000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2012-07-17T07:00:00+00:00</Event_x0020_End_x0020_Date>
    <Event_x0020_Start_x0020_Date xmlns="2295e2e7-0eeb-498e-8716-217bb2ee6ee3">2012-07-16T07:00:00+00:00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65a0f78f-9162-45b7-a7e6-5f548c9d2830</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Microsoft Research Faculty Summit</TermName>
          <TermId xmlns="http://schemas.microsoft.com/office/infopath/2007/PartnerControls">a7975b85-0d17-4a5e-bfc8-b99c8ce7a0b1</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01ad740b-d761-4357-9562-ad7fe6bb4a94</TermId>
        </TermInfo>
      </Terms>
    </AudienceTaxHTField0>
    <MS_x0020_Content_x0020_Owner xmlns="2295e2e7-0eeb-498e-8716-217bb2ee6ee3">
      <UserInfo>
        <DisplayName/>
        <AccountId xsi:nil="true"/>
        <AccountType/>
      </UserInfo>
    </MS_x0020_Content_x0020_Owner>
    <TaxCatchAll xmlns="2295e2e7-0eeb-498e-8716-217bb2ee6ee3">
      <Value>127</Value>
      <Value>234</Value>
      <Value>23</Value>
    </TaxCatchAll>
    <Event_x0020_VenueTaxHTField0 xmlns="2295e2e7-0eeb-498e-8716-217bb2ee6ee3">
      <Terms xmlns="http://schemas.microsoft.com/office/infopath/2007/PartnerControl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2295e2e7-0eeb-498e-8716-217bb2ee6ee3"/>
    <ds:schemaRef ds:uri="http://schemas.microsoft.com/office/2006/metadata/properties"/>
    <ds:schemaRef ds:uri="http://purl.org/dc/dcmitype/"/>
    <ds:schemaRef ds:uri="http://purl.org/dc/elements/1.1/"/>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4A71FB1-3FB8-468F-9C64-2246CB74C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3820</TotalTime>
  <Words>3766</Words>
  <Application>Microsoft Office PowerPoint</Application>
  <PresentationFormat>Custom</PresentationFormat>
  <Paragraphs>372</Paragraphs>
  <Slides>37</Slides>
  <Notes>14</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Research_Faculty_Summit_16x9_Template</vt:lpstr>
      <vt:lpstr>Accent Color Transition Slides</vt:lpstr>
      <vt:lpstr>Slide 1</vt:lpstr>
      <vt:lpstr>An Experiment in Developing Small Mobile Phone Applications: Comparing On-Phone to Off-Phone Development</vt:lpstr>
      <vt:lpstr>New Development Style: On-Phone</vt:lpstr>
      <vt:lpstr>Traditional Development Style: Off-Phone</vt:lpstr>
      <vt:lpstr>Resulting Apps May Look Very Similar</vt:lpstr>
      <vt:lpstr>On-Phone vs. Traditional Off-Phone Development</vt:lpstr>
      <vt:lpstr>RQ1: How Large Are TouchDevelop apps?</vt:lpstr>
      <vt:lpstr>RQ2 &amp; RQ3: Experiment on Student Subjects</vt:lpstr>
      <vt:lpstr>Experiment Mechanics</vt:lpstr>
      <vt:lpstr>Subjects Had Little Prior TouchDevelop Knowledge</vt:lpstr>
      <vt:lpstr>Prior LOC: TouchDevelop &lt; Android &lt; Java</vt:lpstr>
      <vt:lpstr>Experiment Design: 11 Programming Tasks</vt:lpstr>
      <vt:lpstr>Slide 13</vt:lpstr>
      <vt:lpstr>Result: TouchDevelop Apps Are Small</vt:lpstr>
      <vt:lpstr>Slide 15</vt:lpstr>
      <vt:lpstr>On Same Task: TD-LOC &lt; Android-LOC</vt:lpstr>
      <vt:lpstr>TouchDevelop App Has Less Code</vt:lpstr>
      <vt:lpstr>Slide 18</vt:lpstr>
      <vt:lpstr>TouchDevelop-Productivity &gt; Android-Productivity</vt:lpstr>
      <vt:lpstr>Why Were TD Subjects More Productive?</vt:lpstr>
      <vt:lpstr>Threats to Validity</vt:lpstr>
      <vt:lpstr>Slide 22</vt:lpstr>
      <vt:lpstr>Conclusions</vt:lpstr>
      <vt:lpstr>Future Work</vt:lpstr>
      <vt:lpstr>References</vt:lpstr>
      <vt:lpstr>Slide 26</vt:lpstr>
      <vt:lpstr>Background of This Experiment</vt:lpstr>
      <vt:lpstr>Counting LOC: Logical Source Statements </vt:lpstr>
      <vt:lpstr>Correct Apps Per Subject </vt:lpstr>
      <vt:lpstr>Subject Reusing Android Apps Between Tasks</vt:lpstr>
      <vt:lpstr>Subject Reusing Android Apps Between Tasks</vt:lpstr>
      <vt:lpstr>Prior Experience vs. Success in Experiment</vt:lpstr>
      <vt:lpstr>Post-Experiment Questionnaire</vt:lpstr>
      <vt:lpstr>Post-Experiment Questionnaire (2/3)</vt:lpstr>
      <vt:lpstr>Post-Experiment Questionnaire (3/3)</vt:lpstr>
      <vt:lpstr>Sources Used By Subjects During Experiment</vt:lpstr>
      <vt:lpstr>Acknowledgements and Credits</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Research Faculty Summit 2012</dc:subject>
  <dc:creator>Lisa Clawson</dc:creator>
  <cp:keywords>&lt;Any Related Keywords&gt;</cp:keywords>
  <dc:description>Template: Justin Mader, Artitudes Design, Inc.
Formatting:
Event Date: July 16-17, 2012
Event Location: Redmond, WA 
Audience Type:</dc:description>
  <cp:lastModifiedBy>Christoph Csallner</cp:lastModifiedBy>
  <cp:revision>254</cp:revision>
  <dcterms:created xsi:type="dcterms:W3CDTF">2012-04-30T18:14:38Z</dcterms:created>
  <dcterms:modified xsi:type="dcterms:W3CDTF">2012-07-12T14:19:13Z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234;#Microsoft Research Faculty Summit|a7975b85-0d17-4a5e-bfc8-b99c8ce7a0b1</vt:lpwstr>
  </property>
  <property fmtid="{D5CDD505-2E9C-101B-9397-08002B2CF9AE}" pid="5" name="Audience">
    <vt:lpwstr>127;#Internal|01ad740b-d761-4357-9562-ad7fe6bb4a94</vt:lpwstr>
  </property>
  <property fmtid="{D5CDD505-2E9C-101B-9397-08002B2CF9AE}" pid="6" name="Event Location">
    <vt:lpwstr>23;#Redmond|65a0f78f-9162-45b7-a7e6-5f548c9d2830</vt:lpwstr>
  </property>
</Properties>
</file>