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2794238" cy="30267275"/>
  <p:notesSz cx="29824363" cy="4234656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80000"/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9435" algn="l" rtl="0" fontAlgn="base">
      <a:spcBef>
        <a:spcPct val="20000"/>
      </a:spcBef>
      <a:spcAft>
        <a:spcPct val="0"/>
      </a:spcAft>
      <a:buClr>
        <a:schemeClr val="tx1"/>
      </a:buClr>
      <a:buSzPct val="80000"/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8869" algn="l" rtl="0" fontAlgn="base">
      <a:spcBef>
        <a:spcPct val="20000"/>
      </a:spcBef>
      <a:spcAft>
        <a:spcPct val="0"/>
      </a:spcAft>
      <a:buClr>
        <a:schemeClr val="tx1"/>
      </a:buClr>
      <a:buSzPct val="80000"/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8305" algn="l" rtl="0" fontAlgn="base">
      <a:spcBef>
        <a:spcPct val="20000"/>
      </a:spcBef>
      <a:spcAft>
        <a:spcPct val="0"/>
      </a:spcAft>
      <a:buClr>
        <a:schemeClr val="tx1"/>
      </a:buClr>
      <a:buSzPct val="80000"/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37740" algn="l" rtl="0" fontAlgn="base">
      <a:spcBef>
        <a:spcPct val="20000"/>
      </a:spcBef>
      <a:spcAft>
        <a:spcPct val="0"/>
      </a:spcAft>
      <a:buClr>
        <a:schemeClr val="tx1"/>
      </a:buClr>
      <a:buSzPct val="80000"/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97175" algn="l" defTabSz="918869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56609" algn="l" defTabSz="918869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16044" algn="l" defTabSz="918869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75479" algn="l" defTabSz="918869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3333CC"/>
    <a:srgbClr val="FF9900"/>
    <a:srgbClr val="9C9C4A"/>
    <a:srgbClr val="FFCCFF"/>
    <a:srgbClr val="F5FF99"/>
    <a:srgbClr val="BBDDFF"/>
    <a:srgbClr val="F1F5A3"/>
    <a:srgbClr val="FFCC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487" autoAdjust="0"/>
    <p:restoredTop sz="99714" autoAdjust="0"/>
  </p:normalViewPr>
  <p:slideViewPr>
    <p:cSldViewPr>
      <p:cViewPr>
        <p:scale>
          <a:sx n="100" d="100"/>
          <a:sy n="100" d="100"/>
        </p:scale>
        <p:origin x="15690" y="786"/>
      </p:cViewPr>
      <p:guideLst>
        <p:guide orient="horz" pos="9533"/>
        <p:guide pos="134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12922608" cy="211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2318" tIns="206157" rIns="412318" bIns="206157" numCol="1" anchor="t" anchorCtr="0" compatLnSpc="1">
            <a:prstTxWarp prst="textNoShape">
              <a:avLst/>
            </a:prstTxWarp>
          </a:bodyPr>
          <a:lstStyle>
            <a:lvl1pPr defTabSz="4123452">
              <a:spcBef>
                <a:spcPct val="0"/>
              </a:spcBef>
              <a:buClrTx/>
              <a:buSzTx/>
              <a:buFontTx/>
              <a:buNone/>
              <a:defRPr sz="5800"/>
            </a:lvl1pPr>
          </a:lstStyle>
          <a:p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6901755" y="2"/>
            <a:ext cx="12922608" cy="211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2318" tIns="206157" rIns="412318" bIns="206157" numCol="1" anchor="t" anchorCtr="0" compatLnSpc="1">
            <a:prstTxWarp prst="textNoShape">
              <a:avLst/>
            </a:prstTxWarp>
          </a:bodyPr>
          <a:lstStyle>
            <a:lvl1pPr algn="r" defTabSz="4123452">
              <a:spcBef>
                <a:spcPct val="0"/>
              </a:spcBef>
              <a:buClrTx/>
              <a:buSzTx/>
              <a:buFontTx/>
              <a:buNone/>
              <a:defRPr sz="5800"/>
            </a:lvl1pPr>
          </a:lstStyle>
          <a:p>
            <a:endParaRPr lang="en-U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0236191"/>
            <a:ext cx="12922608" cy="211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2318" tIns="206157" rIns="412318" bIns="206157" numCol="1" anchor="b" anchorCtr="0" compatLnSpc="1">
            <a:prstTxWarp prst="textNoShape">
              <a:avLst/>
            </a:prstTxWarp>
          </a:bodyPr>
          <a:lstStyle>
            <a:lvl1pPr defTabSz="4123452">
              <a:spcBef>
                <a:spcPct val="0"/>
              </a:spcBef>
              <a:buClrTx/>
              <a:buSzTx/>
              <a:buFontTx/>
              <a:buNone/>
              <a:defRPr sz="5800"/>
            </a:lvl1pPr>
          </a:lstStyle>
          <a:p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6901755" y="40236191"/>
            <a:ext cx="12922608" cy="211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2318" tIns="206157" rIns="412318" bIns="206157" numCol="1" anchor="b" anchorCtr="0" compatLnSpc="1">
            <a:prstTxWarp prst="textNoShape">
              <a:avLst/>
            </a:prstTxWarp>
          </a:bodyPr>
          <a:lstStyle>
            <a:lvl1pPr algn="r" defTabSz="4123452">
              <a:spcBef>
                <a:spcPct val="0"/>
              </a:spcBef>
              <a:buClrTx/>
              <a:buSzTx/>
              <a:buFontTx/>
              <a:buNone/>
              <a:defRPr sz="5800"/>
            </a:lvl1pPr>
          </a:lstStyle>
          <a:p>
            <a:fld id="{346EE4E9-32E1-4649-B704-69D6A3229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12922608" cy="211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2318" tIns="206157" rIns="412318" bIns="206157" numCol="1" anchor="t" anchorCtr="0" compatLnSpc="1">
            <a:prstTxWarp prst="textNoShape">
              <a:avLst/>
            </a:prstTxWarp>
          </a:bodyPr>
          <a:lstStyle>
            <a:lvl1pPr defTabSz="4123452">
              <a:spcBef>
                <a:spcPct val="0"/>
              </a:spcBef>
              <a:buClrTx/>
              <a:buSzTx/>
              <a:buFontTx/>
              <a:buNone/>
              <a:defRPr sz="58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901755" y="2"/>
            <a:ext cx="12922608" cy="211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2318" tIns="206157" rIns="412318" bIns="206157" numCol="1" anchor="t" anchorCtr="0" compatLnSpc="1">
            <a:prstTxWarp prst="textNoShape">
              <a:avLst/>
            </a:prstTxWarp>
          </a:bodyPr>
          <a:lstStyle>
            <a:lvl1pPr algn="r" defTabSz="4123452">
              <a:spcBef>
                <a:spcPct val="0"/>
              </a:spcBef>
              <a:buClrTx/>
              <a:buSzTx/>
              <a:buFontTx/>
              <a:buNone/>
              <a:defRPr sz="58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97288" y="3179763"/>
            <a:ext cx="22429787" cy="15865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80989" y="20111520"/>
            <a:ext cx="21862393" cy="1905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2318" tIns="206157" rIns="412318" bIns="2061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0236191"/>
            <a:ext cx="12922608" cy="211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2318" tIns="206157" rIns="412318" bIns="206157" numCol="1" anchor="b" anchorCtr="0" compatLnSpc="1">
            <a:prstTxWarp prst="textNoShape">
              <a:avLst/>
            </a:prstTxWarp>
          </a:bodyPr>
          <a:lstStyle>
            <a:lvl1pPr defTabSz="4123452">
              <a:spcBef>
                <a:spcPct val="0"/>
              </a:spcBef>
              <a:buClrTx/>
              <a:buSzTx/>
              <a:buFontTx/>
              <a:buNone/>
              <a:defRPr sz="58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901755" y="40236191"/>
            <a:ext cx="12922608" cy="211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2318" tIns="206157" rIns="412318" bIns="206157" numCol="1" anchor="b" anchorCtr="0" compatLnSpc="1">
            <a:prstTxWarp prst="textNoShape">
              <a:avLst/>
            </a:prstTxWarp>
          </a:bodyPr>
          <a:lstStyle>
            <a:lvl1pPr algn="r" defTabSz="4123452">
              <a:spcBef>
                <a:spcPct val="0"/>
              </a:spcBef>
              <a:buClrTx/>
              <a:buSzTx/>
              <a:buFontTx/>
              <a:buNone/>
              <a:defRPr sz="5800">
                <a:latin typeface="Times New Roman" pitchFamily="18" charset="0"/>
              </a:defRPr>
            </a:lvl1pPr>
          </a:lstStyle>
          <a:p>
            <a:fld id="{4BC90CAD-D84C-4ADC-AC60-F4FEA1CB92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6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943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886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830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3774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97175" algn="l" defTabSz="9188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56609" algn="l" defTabSz="9188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16044" algn="l" defTabSz="9188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75479" algn="l" defTabSz="9188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852949" y="1194180"/>
            <a:ext cx="36018484" cy="10495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7549" tIns="183774" rIns="367549" bIns="183774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4400"/>
            </a:lvl1pPr>
          </a:lstStyle>
          <a:p>
            <a:endParaRPr lang="en-US" dirty="0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0"/>
            <a:ext cx="42794238" cy="1008909"/>
          </a:xfrm>
          <a:prstGeom prst="rect">
            <a:avLst/>
          </a:prstGeom>
          <a:solidFill>
            <a:srgbClr val="666699">
              <a:alpha val="4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887" tIns="45944" rIns="91887" bIns="45944" anchor="ctr"/>
          <a:lstStyle/>
          <a:p>
            <a:endParaRPr lang="en-US"/>
          </a:p>
        </p:txBody>
      </p:sp>
      <p:sp>
        <p:nvSpPr>
          <p:cNvPr id="34831" name="Rectangle 15"/>
          <p:cNvSpPr>
            <a:spLocks noChangeArrowheads="1"/>
          </p:cNvSpPr>
          <p:nvPr userDrawn="1"/>
        </p:nvSpPr>
        <p:spPr bwMode="auto">
          <a:xfrm>
            <a:off x="0" y="0"/>
            <a:ext cx="42794238" cy="819739"/>
          </a:xfrm>
          <a:prstGeom prst="rect">
            <a:avLst/>
          </a:prstGeom>
          <a:solidFill>
            <a:srgbClr val="666699">
              <a:alpha val="4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887" tIns="45944" rIns="91887" bIns="45944" anchor="ctr"/>
          <a:lstStyle/>
          <a:p>
            <a:endParaRPr lang="en-US"/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6557910"/>
            <a:ext cx="42794238" cy="237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7549" tIns="183774" rIns="367549" bIns="183774"/>
          <a:lstStyle/>
          <a:p>
            <a:pPr defTabSz="3675479">
              <a:buClr>
                <a:schemeClr val="accent1"/>
              </a:buClr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34840" name="Rectangle 24"/>
          <p:cNvSpPr>
            <a:spLocks noChangeArrowheads="1"/>
          </p:cNvSpPr>
          <p:nvPr userDrawn="1"/>
        </p:nvSpPr>
        <p:spPr bwMode="blackGray">
          <a:xfrm flipV="1">
            <a:off x="1664220" y="5549001"/>
            <a:ext cx="39359308" cy="189170"/>
          </a:xfrm>
          <a:prstGeom prst="rect">
            <a:avLst/>
          </a:prstGeom>
          <a:solidFill>
            <a:srgbClr val="666699">
              <a:alpha val="4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887" tIns="45944" rIns="91887" bIns="45944" anchor="ctr"/>
          <a:lstStyle/>
          <a:p>
            <a:endParaRPr lang="en-US"/>
          </a:p>
        </p:txBody>
      </p:sp>
      <p:pic>
        <p:nvPicPr>
          <p:cNvPr id="9" name="Picture 8" descr="serc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255741" y="28280029"/>
            <a:ext cx="8436140" cy="84075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8153" y="7377648"/>
            <a:ext cx="36375102" cy="1950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549" tIns="183774" rIns="367549" bIns="183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3675479" rtl="0" fontAlgn="base">
        <a:spcBef>
          <a:spcPct val="0"/>
        </a:spcBef>
        <a:spcAft>
          <a:spcPct val="0"/>
        </a:spcAft>
        <a:defRPr sz="14500">
          <a:solidFill>
            <a:schemeClr val="tx2"/>
          </a:solidFill>
          <a:latin typeface="+mj-lt"/>
          <a:ea typeface="+mj-ea"/>
          <a:cs typeface="+mj-cs"/>
        </a:defRPr>
      </a:lvl1pPr>
      <a:lvl2pPr algn="l" defTabSz="3675479" rtl="0" fontAlgn="base">
        <a:spcBef>
          <a:spcPct val="0"/>
        </a:spcBef>
        <a:spcAft>
          <a:spcPct val="0"/>
        </a:spcAft>
        <a:defRPr sz="14500">
          <a:solidFill>
            <a:schemeClr val="tx2"/>
          </a:solidFill>
          <a:latin typeface="Tahoma" pitchFamily="34" charset="0"/>
        </a:defRPr>
      </a:lvl2pPr>
      <a:lvl3pPr algn="l" defTabSz="3675479" rtl="0" fontAlgn="base">
        <a:spcBef>
          <a:spcPct val="0"/>
        </a:spcBef>
        <a:spcAft>
          <a:spcPct val="0"/>
        </a:spcAft>
        <a:defRPr sz="14500">
          <a:solidFill>
            <a:schemeClr val="tx2"/>
          </a:solidFill>
          <a:latin typeface="Tahoma" pitchFamily="34" charset="0"/>
        </a:defRPr>
      </a:lvl3pPr>
      <a:lvl4pPr algn="l" defTabSz="3675479" rtl="0" fontAlgn="base">
        <a:spcBef>
          <a:spcPct val="0"/>
        </a:spcBef>
        <a:spcAft>
          <a:spcPct val="0"/>
        </a:spcAft>
        <a:defRPr sz="14500">
          <a:solidFill>
            <a:schemeClr val="tx2"/>
          </a:solidFill>
          <a:latin typeface="Tahoma" pitchFamily="34" charset="0"/>
        </a:defRPr>
      </a:lvl4pPr>
      <a:lvl5pPr algn="l" defTabSz="3675479" rtl="0" fontAlgn="base">
        <a:spcBef>
          <a:spcPct val="0"/>
        </a:spcBef>
        <a:spcAft>
          <a:spcPct val="0"/>
        </a:spcAft>
        <a:defRPr sz="14500">
          <a:solidFill>
            <a:schemeClr val="tx2"/>
          </a:solidFill>
          <a:latin typeface="Tahoma" pitchFamily="34" charset="0"/>
        </a:defRPr>
      </a:lvl5pPr>
      <a:lvl6pPr marL="459435" algn="l" defTabSz="3675479" rtl="0" fontAlgn="base">
        <a:spcBef>
          <a:spcPct val="0"/>
        </a:spcBef>
        <a:spcAft>
          <a:spcPct val="0"/>
        </a:spcAft>
        <a:defRPr sz="14500">
          <a:solidFill>
            <a:schemeClr val="tx2"/>
          </a:solidFill>
          <a:latin typeface="Tahoma" pitchFamily="34" charset="0"/>
        </a:defRPr>
      </a:lvl6pPr>
      <a:lvl7pPr marL="918869" algn="l" defTabSz="3675479" rtl="0" fontAlgn="base">
        <a:spcBef>
          <a:spcPct val="0"/>
        </a:spcBef>
        <a:spcAft>
          <a:spcPct val="0"/>
        </a:spcAft>
        <a:defRPr sz="14500">
          <a:solidFill>
            <a:schemeClr val="tx2"/>
          </a:solidFill>
          <a:latin typeface="Tahoma" pitchFamily="34" charset="0"/>
        </a:defRPr>
      </a:lvl7pPr>
      <a:lvl8pPr marL="1378305" algn="l" defTabSz="3675479" rtl="0" fontAlgn="base">
        <a:spcBef>
          <a:spcPct val="0"/>
        </a:spcBef>
        <a:spcAft>
          <a:spcPct val="0"/>
        </a:spcAft>
        <a:defRPr sz="14500">
          <a:solidFill>
            <a:schemeClr val="tx2"/>
          </a:solidFill>
          <a:latin typeface="Tahoma" pitchFamily="34" charset="0"/>
        </a:defRPr>
      </a:lvl8pPr>
      <a:lvl9pPr marL="1837740" algn="l" defTabSz="3675479" rtl="0" fontAlgn="base">
        <a:spcBef>
          <a:spcPct val="0"/>
        </a:spcBef>
        <a:spcAft>
          <a:spcPct val="0"/>
        </a:spcAft>
        <a:defRPr sz="14500">
          <a:solidFill>
            <a:schemeClr val="tx2"/>
          </a:solidFill>
          <a:latin typeface="Tahoma" pitchFamily="34" charset="0"/>
        </a:defRPr>
      </a:lvl9pPr>
    </p:titleStyle>
    <p:bodyStyle>
      <a:lvl1pPr marL="1378305" indent="-1378305" algn="l" defTabSz="3675479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Blip>
          <a:blip r:embed="rId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2986327" indent="-1148587" algn="l" defTabSz="3675479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4594349" indent="-918869" algn="l" defTabSz="3675479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6432089" indent="-918869" algn="l" defTabSz="3675479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8269829" indent="-918869" algn="l" defTabSz="3675479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8729264" indent="-918869" algn="l" defTabSz="3675479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9188699" indent="-918869" algn="l" defTabSz="3675479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9648134" indent="-918869" algn="l" defTabSz="3675479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10107569" indent="-918869" algn="l" defTabSz="3675479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8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9435" algn="l" defTabSz="918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8869" algn="l" defTabSz="918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8305" algn="l" defTabSz="918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740" algn="l" defTabSz="918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7175" algn="l" defTabSz="918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6609" algn="l" defTabSz="918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6044" algn="l" defTabSz="918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5479" algn="l" defTabSz="918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14.png"/><Relationship Id="rId2" Type="http://schemas.openxmlformats.org/officeDocument/2006/relationships/image" Target="../media/image3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loud Callout 230"/>
          <p:cNvSpPr/>
          <p:nvPr/>
        </p:nvSpPr>
        <p:spPr bwMode="auto">
          <a:xfrm>
            <a:off x="32747562" y="1146488"/>
            <a:ext cx="9816599" cy="4050923"/>
          </a:xfrm>
          <a:prstGeom prst="cloudCallout">
            <a:avLst>
              <a:gd name="adj1" fmla="val -14098"/>
              <a:gd name="adj2" fmla="val 65381"/>
            </a:avLst>
          </a:prstGeom>
          <a:ln>
            <a:headEnd type="none" w="med" len="med"/>
            <a:tailEnd type="stealth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897" tIns="45949" rIns="91897" bIns="45949" numCol="1" rtlCol="0" anchor="ctr" anchorCtr="0" compatLnSpc="1">
            <a:prstTxWarp prst="textNoShape">
              <a:avLst/>
            </a:prstTxWarp>
          </a:bodyPr>
          <a:lstStyle/>
          <a:p>
            <a:pPr marL="173903" indent="-173903" algn="ctr" defTabSz="3675888">
              <a:buNone/>
            </a:pPr>
            <a:r>
              <a:rPr lang="en-US" sz="5000" dirty="0">
                <a:solidFill>
                  <a:schemeClr val="tx1"/>
                </a:solidFill>
                <a:latin typeface="Arial" charset="0"/>
              </a:rPr>
              <a:t>Introducing GROPG, the world’s first graphical on-phone app debugger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552655" y="5889336"/>
            <a:ext cx="8608551" cy="16773949"/>
            <a:chOff x="33206322" y="5871420"/>
            <a:chExt cx="7636879" cy="14931180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2" cstate="print"/>
            <a:srcRect l="36948" t="975" r="32469" b="11023"/>
            <a:stretch/>
          </p:blipFill>
          <p:spPr>
            <a:xfrm>
              <a:off x="33206322" y="5871420"/>
              <a:ext cx="7636879" cy="14931180"/>
            </a:xfrm>
            <a:prstGeom prst="rect">
              <a:avLst/>
            </a:prstGeom>
          </p:spPr>
        </p:pic>
        <p:pic>
          <p:nvPicPr>
            <p:cNvPr id="4" name="Picture 3" descr="abc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6600" y="7315200"/>
              <a:ext cx="6601968" cy="11736832"/>
            </a:xfrm>
            <a:prstGeom prst="rect">
              <a:avLst/>
            </a:prstGeom>
          </p:spPr>
        </p:pic>
      </p:grpSp>
      <p:pic>
        <p:nvPicPr>
          <p:cNvPr id="287" name="Picture 286"/>
          <p:cNvPicPr>
            <a:picLocks noChangeAspect="1"/>
          </p:cNvPicPr>
          <p:nvPr/>
        </p:nvPicPr>
        <p:blipFill rotWithShape="1">
          <a:blip r:embed="rId2" cstate="print"/>
          <a:srcRect l="36948" t="975" r="32469" b="11023"/>
          <a:stretch/>
        </p:blipFill>
        <p:spPr>
          <a:xfrm>
            <a:off x="21090350" y="5889336"/>
            <a:ext cx="8608551" cy="16773949"/>
          </a:xfrm>
          <a:prstGeom prst="rect">
            <a:avLst/>
          </a:prstGeom>
        </p:spPr>
      </p:pic>
      <p:pic>
        <p:nvPicPr>
          <p:cNvPr id="127" name="Picture 126" descr="Screenshot_2012-10-31-23-05-3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719" y="7437437"/>
            <a:ext cx="7438928" cy="132713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0" name="Rectangle 129"/>
          <p:cNvSpPr/>
          <p:nvPr/>
        </p:nvSpPr>
        <p:spPr>
          <a:xfrm>
            <a:off x="26959719" y="7970837"/>
            <a:ext cx="5358430" cy="973709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dirty="0">
                <a:solidFill>
                  <a:schemeClr val="tx1"/>
                </a:solidFill>
              </a:rPr>
              <a:t>Debug pane handle and transparency slider</a:t>
            </a:r>
          </a:p>
        </p:txBody>
      </p:sp>
      <p:cxnSp>
        <p:nvCxnSpPr>
          <p:cNvPr id="143" name="Straight Arrow Connector 142"/>
          <p:cNvCxnSpPr>
            <a:stCxn id="155" idx="2"/>
            <a:endCxn id="132" idx="1"/>
          </p:cNvCxnSpPr>
          <p:nvPr/>
        </p:nvCxnSpPr>
        <p:spPr>
          <a:xfrm flipV="1">
            <a:off x="28461219" y="9923829"/>
            <a:ext cx="2156100" cy="490690"/>
          </a:xfrm>
          <a:prstGeom prst="straightConnector1">
            <a:avLst/>
          </a:prstGeom>
          <a:ln w="76200" cmpd="sng">
            <a:solidFill>
              <a:srgbClr val="008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28483719" y="14524037"/>
            <a:ext cx="1981200" cy="45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28461788" y="17484455"/>
            <a:ext cx="1832965" cy="0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25"/>
          <p:cNvCxnSpPr>
            <a:stCxn id="157" idx="2"/>
            <a:endCxn id="140" idx="1"/>
          </p:cNvCxnSpPr>
          <p:nvPr/>
        </p:nvCxnSpPr>
        <p:spPr>
          <a:xfrm flipV="1">
            <a:off x="28461219" y="12652334"/>
            <a:ext cx="1851300" cy="3176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Left Bracket 150"/>
          <p:cNvSpPr/>
          <p:nvPr/>
        </p:nvSpPr>
        <p:spPr>
          <a:xfrm>
            <a:off x="33636232" y="11448283"/>
            <a:ext cx="87984" cy="290305"/>
          </a:xfrm>
          <a:prstGeom prst="leftBracket">
            <a:avLst/>
          </a:prstGeom>
          <a:ln w="762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5" name="Right Bracket 154"/>
          <p:cNvSpPr/>
          <p:nvPr/>
        </p:nvSpPr>
        <p:spPr>
          <a:xfrm>
            <a:off x="28373235" y="10078726"/>
            <a:ext cx="87984" cy="671585"/>
          </a:xfrm>
          <a:prstGeom prst="rightBracket">
            <a:avLst/>
          </a:prstGeom>
          <a:ln w="762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6" name="Right Bracket 155"/>
          <p:cNvSpPr/>
          <p:nvPr/>
        </p:nvSpPr>
        <p:spPr>
          <a:xfrm>
            <a:off x="28373235" y="10991293"/>
            <a:ext cx="87984" cy="1132873"/>
          </a:xfrm>
          <a:prstGeom prst="rightBracket">
            <a:avLst/>
          </a:prstGeom>
          <a:ln w="762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7" name="Right Bracket 156"/>
          <p:cNvSpPr/>
          <p:nvPr/>
        </p:nvSpPr>
        <p:spPr>
          <a:xfrm>
            <a:off x="28373235" y="12401358"/>
            <a:ext cx="87984" cy="508303"/>
          </a:xfrm>
          <a:prstGeom prst="rightBracket">
            <a:avLst/>
          </a:prstGeom>
          <a:ln w="762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8" name="Right Bracket 157"/>
          <p:cNvSpPr/>
          <p:nvPr/>
        </p:nvSpPr>
        <p:spPr>
          <a:xfrm>
            <a:off x="28373235" y="13237813"/>
            <a:ext cx="87984" cy="3651839"/>
          </a:xfrm>
          <a:prstGeom prst="rightBracket">
            <a:avLst/>
          </a:prstGeom>
          <a:ln w="762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9" name="Right Bracket 158"/>
          <p:cNvSpPr/>
          <p:nvPr/>
        </p:nvSpPr>
        <p:spPr>
          <a:xfrm>
            <a:off x="28373235" y="17070147"/>
            <a:ext cx="87984" cy="3166346"/>
          </a:xfrm>
          <a:prstGeom prst="rightBracket">
            <a:avLst/>
          </a:prstGeom>
          <a:ln w="762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161"/>
          <p:cNvGrpSpPr/>
          <p:nvPr/>
        </p:nvGrpSpPr>
        <p:grpSpPr>
          <a:xfrm>
            <a:off x="33298525" y="19601679"/>
            <a:ext cx="119708" cy="1083806"/>
            <a:chOff x="4540705" y="6284351"/>
            <a:chExt cx="62204" cy="565659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4540705" y="6845301"/>
              <a:ext cx="62204" cy="0"/>
            </a:xfrm>
            <a:prstGeom prst="line">
              <a:avLst/>
            </a:prstGeom>
            <a:ln w="7620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4549537" y="6284351"/>
              <a:ext cx="0" cy="565659"/>
            </a:xfrm>
            <a:prstGeom prst="line">
              <a:avLst/>
            </a:prstGeom>
            <a:ln w="7620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Arrow Connector 128"/>
          <p:cNvCxnSpPr>
            <a:stCxn id="148" idx="1"/>
          </p:cNvCxnSpPr>
          <p:nvPr/>
        </p:nvCxnSpPr>
        <p:spPr>
          <a:xfrm flipH="1" flipV="1">
            <a:off x="32318149" y="8866172"/>
            <a:ext cx="997372" cy="473425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49" idx="1"/>
          </p:cNvCxnSpPr>
          <p:nvPr/>
        </p:nvCxnSpPr>
        <p:spPr>
          <a:xfrm flipH="1" flipV="1">
            <a:off x="32938225" y="9789080"/>
            <a:ext cx="377296" cy="1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30617319" y="9431864"/>
            <a:ext cx="2320905" cy="983930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dirty="0">
                <a:solidFill>
                  <a:schemeClr val="tx1"/>
                </a:solidFill>
              </a:rPr>
              <a:t>Control buttons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29398119" y="10509863"/>
            <a:ext cx="3540105" cy="1451696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dirty="0">
                <a:solidFill>
                  <a:schemeClr val="tx1"/>
                </a:solidFill>
              </a:rPr>
              <a:t>In-scope variables and reachable heap values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30312519" y="12104606"/>
            <a:ext cx="2625701" cy="1095456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dirty="0">
                <a:solidFill>
                  <a:schemeClr val="tx1"/>
                </a:solidFill>
              </a:rPr>
              <a:t>Write to memory</a:t>
            </a:r>
          </a:p>
        </p:txBody>
      </p:sp>
      <p:cxnSp>
        <p:nvCxnSpPr>
          <p:cNvPr id="141" name="Straight Arrow Connector 25"/>
          <p:cNvCxnSpPr>
            <a:endCxn id="137" idx="3"/>
          </p:cNvCxnSpPr>
          <p:nvPr/>
        </p:nvCxnSpPr>
        <p:spPr>
          <a:xfrm flipH="1">
            <a:off x="32938224" y="11230286"/>
            <a:ext cx="391330" cy="5425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25"/>
          <p:cNvCxnSpPr>
            <a:stCxn id="151" idx="1"/>
          </p:cNvCxnSpPr>
          <p:nvPr/>
        </p:nvCxnSpPr>
        <p:spPr>
          <a:xfrm flipH="1">
            <a:off x="32938225" y="11593436"/>
            <a:ext cx="698007" cy="568401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Left Bracket 147"/>
          <p:cNvSpPr/>
          <p:nvPr/>
        </p:nvSpPr>
        <p:spPr>
          <a:xfrm>
            <a:off x="33315521" y="9194444"/>
            <a:ext cx="87984" cy="290305"/>
          </a:xfrm>
          <a:prstGeom prst="leftBracket">
            <a:avLst/>
          </a:prstGeom>
          <a:ln w="762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9" name="Left Bracket 148"/>
          <p:cNvSpPr/>
          <p:nvPr/>
        </p:nvSpPr>
        <p:spPr>
          <a:xfrm>
            <a:off x="33315521" y="9571037"/>
            <a:ext cx="87984" cy="436087"/>
          </a:xfrm>
          <a:prstGeom prst="leftBracket">
            <a:avLst/>
          </a:prstGeom>
          <a:ln w="762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0" name="Left Bracket 149"/>
          <p:cNvSpPr/>
          <p:nvPr/>
        </p:nvSpPr>
        <p:spPr>
          <a:xfrm>
            <a:off x="33315521" y="10089372"/>
            <a:ext cx="87984" cy="1600460"/>
          </a:xfrm>
          <a:prstGeom prst="leftBracket">
            <a:avLst/>
          </a:prstGeom>
          <a:ln w="762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5" name="Rectangle 134"/>
          <p:cNvSpPr/>
          <p:nvPr/>
        </p:nvSpPr>
        <p:spPr>
          <a:xfrm>
            <a:off x="30464919" y="13785844"/>
            <a:ext cx="2473305" cy="1506164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dirty="0">
                <a:solidFill>
                  <a:schemeClr val="tx1"/>
                </a:solidFill>
              </a:rPr>
              <a:t>Source code with breakpoint</a:t>
            </a:r>
          </a:p>
        </p:txBody>
      </p:sp>
      <p:cxnSp>
        <p:nvCxnSpPr>
          <p:cNvPr id="136" name="Straight Arrow Connector 25"/>
          <p:cNvCxnSpPr>
            <a:endCxn id="135" idx="3"/>
          </p:cNvCxnSpPr>
          <p:nvPr/>
        </p:nvCxnSpPr>
        <p:spPr>
          <a:xfrm flipH="1">
            <a:off x="32938224" y="14533350"/>
            <a:ext cx="377300" cy="5576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Left Bracket 151"/>
          <p:cNvSpPr/>
          <p:nvPr/>
        </p:nvSpPr>
        <p:spPr>
          <a:xfrm>
            <a:off x="33315521" y="11857037"/>
            <a:ext cx="87984" cy="2770224"/>
          </a:xfrm>
          <a:prstGeom prst="leftBracket">
            <a:avLst/>
          </a:prstGeom>
          <a:ln w="762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3" name="Rectangle 132"/>
          <p:cNvSpPr/>
          <p:nvPr/>
        </p:nvSpPr>
        <p:spPr>
          <a:xfrm>
            <a:off x="30310748" y="16436842"/>
            <a:ext cx="2627477" cy="1446929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dirty="0">
                <a:solidFill>
                  <a:schemeClr val="tx1"/>
                </a:solidFill>
              </a:rPr>
              <a:t>Threads and invocation stacks</a:t>
            </a:r>
          </a:p>
        </p:txBody>
      </p:sp>
      <p:cxnSp>
        <p:nvCxnSpPr>
          <p:cNvPr id="134" name="Straight Arrow Connector 133"/>
          <p:cNvCxnSpPr>
            <a:endCxn id="133" idx="3"/>
          </p:cNvCxnSpPr>
          <p:nvPr/>
        </p:nvCxnSpPr>
        <p:spPr>
          <a:xfrm flipH="1" flipV="1">
            <a:off x="32938225" y="17160307"/>
            <a:ext cx="377300" cy="14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Left Bracket 152"/>
          <p:cNvSpPr/>
          <p:nvPr/>
        </p:nvSpPr>
        <p:spPr>
          <a:xfrm>
            <a:off x="33315521" y="14750660"/>
            <a:ext cx="92766" cy="4792477"/>
          </a:xfrm>
          <a:prstGeom prst="leftBracket">
            <a:avLst/>
          </a:prstGeom>
          <a:ln w="762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0" name="Rectangle 159"/>
          <p:cNvSpPr/>
          <p:nvPr/>
        </p:nvSpPr>
        <p:spPr>
          <a:xfrm>
            <a:off x="30208773" y="19610364"/>
            <a:ext cx="2710690" cy="1098325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dirty="0">
                <a:solidFill>
                  <a:schemeClr val="tx1"/>
                </a:solidFill>
              </a:rPr>
              <a:t>User interface of </a:t>
            </a:r>
            <a:r>
              <a:rPr lang="en-US" sz="3200" dirty="0" err="1">
                <a:solidFill>
                  <a:schemeClr val="tx1"/>
                </a:solidFill>
              </a:rPr>
              <a:t>debuggee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61" name="Straight Arrow Connector 25"/>
          <p:cNvCxnSpPr/>
          <p:nvPr/>
        </p:nvCxnSpPr>
        <p:spPr>
          <a:xfrm flipH="1">
            <a:off x="32917015" y="20287128"/>
            <a:ext cx="381510" cy="0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25"/>
          <p:cNvCxnSpPr/>
          <p:nvPr/>
        </p:nvCxnSpPr>
        <p:spPr>
          <a:xfrm flipV="1">
            <a:off x="28466643" y="11552237"/>
            <a:ext cx="931476" cy="28350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067687" y="1070055"/>
            <a:ext cx="35661865" cy="1574409"/>
          </a:xfrm>
        </p:spPr>
        <p:txBody>
          <a:bodyPr/>
          <a:lstStyle/>
          <a:p>
            <a:pPr>
              <a:lnSpc>
                <a:spcPct val="110000"/>
              </a:lnSpc>
              <a:tabLst>
                <a:tab pos="11264133" algn="l"/>
              </a:tabLst>
            </a:pPr>
            <a:r>
              <a:rPr lang="en-US" sz="7200" b="1" dirty="0">
                <a:latin typeface="Arial" pitchFamily="34" charset="0"/>
                <a:cs typeface="Arial" pitchFamily="34" charset="0"/>
              </a:rPr>
              <a:t>GROPG: A Graphical On-Phone Debugger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16"/>
          <p:cNvSpPr txBox="1">
            <a:spLocks noChangeArrowheads="1"/>
          </p:cNvSpPr>
          <p:nvPr/>
        </p:nvSpPr>
        <p:spPr bwMode="auto">
          <a:xfrm>
            <a:off x="9969984" y="3793899"/>
            <a:ext cx="13651209" cy="17287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7549" tIns="183774" rIns="367549" bIns="183774" numCol="1" anchor="b" anchorCtr="0" compatLnSpc="1">
            <a:prstTxWarp prst="textNoShape">
              <a:avLst/>
            </a:prstTxWarp>
            <a:spAutoFit/>
          </a:bodyPr>
          <a:lstStyle>
            <a:lvl1pPr algn="ctr" defTabSz="365719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2pPr>
            <a:lvl3pPr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3pPr>
            <a:lvl4pPr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4pPr>
            <a:lvl5pPr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5pPr>
            <a:lvl6pPr marL="457149"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6pPr>
            <a:lvl7pPr marL="914298"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7pPr>
            <a:lvl8pPr marL="1371448"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8pPr>
            <a:lvl9pPr marL="1828597"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lnSpc>
                <a:spcPct val="110000"/>
              </a:lnSpc>
              <a:buNone/>
              <a:tabLst>
                <a:tab pos="11264133" algn="l"/>
              </a:tabLst>
            </a:pPr>
            <a:r>
              <a:rPr lang="en-US" sz="4000" dirty="0">
                <a:latin typeface="Arial"/>
                <a:cs typeface="Arial"/>
              </a:rPr>
              <a:t>Computer Science and Engineering Department</a:t>
            </a:r>
          </a:p>
          <a:p>
            <a:pPr>
              <a:lnSpc>
                <a:spcPct val="110000"/>
              </a:lnSpc>
              <a:buNone/>
              <a:tabLst>
                <a:tab pos="11264133" algn="l"/>
              </a:tabLst>
            </a:pPr>
            <a:r>
              <a:rPr lang="en-US" sz="4000" dirty="0">
                <a:latin typeface="Arial"/>
                <a:cs typeface="Arial"/>
              </a:rPr>
              <a:t>University of Texas at Arlington</a:t>
            </a:r>
          </a:p>
        </p:txBody>
      </p:sp>
      <p:sp>
        <p:nvSpPr>
          <p:cNvPr id="82" name="Rectangle 16"/>
          <p:cNvSpPr txBox="1">
            <a:spLocks noChangeArrowheads="1"/>
          </p:cNvSpPr>
          <p:nvPr/>
        </p:nvSpPr>
        <p:spPr bwMode="auto">
          <a:xfrm>
            <a:off x="23237731" y="2359118"/>
            <a:ext cx="11810596" cy="30871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7549" tIns="183774" rIns="367549" bIns="183774" numCol="1" anchor="b" anchorCtr="0" compatLnSpc="1">
            <a:prstTxWarp prst="textNoShape">
              <a:avLst/>
            </a:prstTxWarp>
            <a:spAutoFit/>
          </a:bodyPr>
          <a:lstStyle>
            <a:lvl1pPr algn="ctr" defTabSz="365719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2pPr>
            <a:lvl3pPr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3pPr>
            <a:lvl4pPr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4pPr>
            <a:lvl5pPr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5pPr>
            <a:lvl6pPr marL="457149"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6pPr>
            <a:lvl7pPr marL="914298"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7pPr>
            <a:lvl8pPr marL="1371448"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8pPr>
            <a:lvl9pPr marL="1828597"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lnSpc>
                <a:spcPct val="110000"/>
              </a:lnSpc>
              <a:buNone/>
              <a:tabLst>
                <a:tab pos="11264133" algn="l"/>
              </a:tabLst>
            </a:pPr>
            <a:r>
              <a:rPr lang="en-US" sz="4000" dirty="0">
                <a:latin typeface="Arial"/>
                <a:cs typeface="Arial"/>
              </a:rPr>
              <a:t>Nikolai </a:t>
            </a:r>
            <a:r>
              <a:rPr lang="en-US" sz="4000" dirty="0" err="1">
                <a:latin typeface="Arial"/>
                <a:cs typeface="Arial"/>
              </a:rPr>
              <a:t>Tillmann</a:t>
            </a:r>
            <a:endParaRPr lang="en-US" sz="4000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buNone/>
              <a:tabLst>
                <a:tab pos="11264133" algn="l"/>
              </a:tabLst>
            </a:pPr>
            <a:r>
              <a:rPr lang="en-US" sz="4000" dirty="0">
                <a:latin typeface="Arial"/>
                <a:cs typeface="Arial"/>
              </a:rPr>
              <a:t>nikolait@microsoft.com</a:t>
            </a:r>
          </a:p>
          <a:p>
            <a:pPr>
              <a:lnSpc>
                <a:spcPct val="110000"/>
              </a:lnSpc>
              <a:buNone/>
              <a:tabLst>
                <a:tab pos="11264133" algn="l"/>
              </a:tabLst>
            </a:pPr>
            <a:r>
              <a:rPr lang="en-US" sz="4000" dirty="0">
                <a:latin typeface="Arial"/>
                <a:cs typeface="Arial"/>
              </a:rPr>
              <a:t>Microsoft Research</a:t>
            </a:r>
            <a:br>
              <a:rPr lang="en-US" sz="4000" dirty="0">
                <a:latin typeface="Arial"/>
                <a:cs typeface="Arial"/>
              </a:rPr>
            </a:br>
            <a:r>
              <a:rPr lang="en-US" sz="4000" dirty="0">
                <a:latin typeface="Arial"/>
                <a:cs typeface="Arial"/>
              </a:rPr>
              <a:t> Redmond, WA 98052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27075" y="8407577"/>
            <a:ext cx="8052679" cy="7643251"/>
            <a:chOff x="1227075" y="8407577"/>
            <a:chExt cx="8052679" cy="7643251"/>
          </a:xfrm>
        </p:grpSpPr>
        <p:pic>
          <p:nvPicPr>
            <p:cNvPr id="2067" name="Picture 206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000" l="0" r="100000">
                          <a14:foregroundMark x1="28253" y1="27167" x2="28253" y2="27167"/>
                          <a14:foregroundMark x1="28253" y1="27167" x2="28253" y2="27167"/>
                          <a14:foregroundMark x1="27397" y1="17056" x2="27397" y2="17056"/>
                          <a14:foregroundMark x1="28253" y1="25889" x2="28253" y2="25889"/>
                          <a14:foregroundMark x1="28253" y1="25889" x2="28253" y2="25889"/>
                          <a14:foregroundMark x1="28253" y1="25889" x2="28253" y2="25889"/>
                          <a14:foregroundMark x1="28253" y1="25889" x2="28253" y2="25889"/>
                          <a14:foregroundMark x1="15354" y1="8000" x2="15354" y2="8000"/>
                          <a14:foregroundMark x1="26199" y1="20722" x2="26199" y2="20722"/>
                          <a14:foregroundMark x1="26199" y1="20722" x2="26199" y2="20722"/>
                          <a14:foregroundMark x1="26199" y1="20722" x2="26199" y2="20722"/>
                          <a14:foregroundMark x1="31221" y1="20833" x2="31221" y2="20833"/>
                          <a14:foregroundMark x1="31221" y1="20833" x2="31221" y2="20833"/>
                          <a14:foregroundMark x1="31221" y1="20833" x2="31221" y2="20833"/>
                          <a14:foregroundMark x1="31221" y1="20833" x2="31221" y2="20833"/>
                          <a14:foregroundMark x1="29852" y1="19944" x2="29852" y2="19944"/>
                          <a14:foregroundMark x1="27626" y1="24222" x2="27626" y2="24222"/>
                          <a14:foregroundMark x1="27626" y1="24222" x2="27626" y2="24222"/>
                          <a14:foregroundMark x1="28482" y1="26056" x2="28482" y2="26056"/>
                          <a14:foregroundMark x1="28482" y1="26056" x2="28482" y2="26056"/>
                          <a14:foregroundMark x1="27854" y1="23222" x2="27854" y2="23222"/>
                          <a14:foregroundMark x1="27854" y1="23222" x2="27854" y2="23222"/>
                          <a14:foregroundMark x1="29452" y1="25833" x2="29452" y2="25833"/>
                          <a14:foregroundMark x1="29452" y1="25833" x2="29452" y2="25833"/>
                          <a14:foregroundMark x1="39669" y1="24167" x2="39669" y2="24167"/>
                          <a14:foregroundMark x1="27568" y1="11222" x2="27568" y2="11222"/>
                          <a14:foregroundMark x1="26199" y1="13889" x2="26199" y2="13889"/>
                          <a14:foregroundMark x1="26199" y1="13889" x2="26199" y2="13889"/>
                          <a14:foregroundMark x1="32363" y1="7944" x2="32363" y2="7944"/>
                          <a14:foregroundMark x1="35103" y1="14111" x2="35103" y2="14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10536" y="8407577"/>
              <a:ext cx="7669218" cy="7643251"/>
            </a:xfrm>
            <a:prstGeom prst="round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1227075" y="10776984"/>
              <a:ext cx="1001217" cy="1807689"/>
              <a:chOff x="4848515" y="15101814"/>
              <a:chExt cx="497396" cy="901095"/>
            </a:xfrm>
          </p:grpSpPr>
          <p:pic>
            <p:nvPicPr>
              <p:cNvPr id="2069" name="Picture 206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75148" y1="90268" x2="75148" y2="90268"/>
                            <a14:foregroundMark x1="26331" y1="89933" x2="26331" y2="89933"/>
                            <a14:foregroundMark x1="7692" y1="89094" x2="7692" y2="89094"/>
                            <a14:foregroundMark x1="11243" y1="5872" x2="11243" y2="5872"/>
                            <a14:foregroundMark x1="95858" y1="1342" x2="98521" y2="4530"/>
                            <a14:foregroundMark x1="97929" y1="5705" x2="97337" y2="92785"/>
                            <a14:foregroundMark x1="95858" y1="93792" x2="71302" y2="97148"/>
                            <a14:foregroundMark x1="93195" y1="96644" x2="85207" y2="99161"/>
                            <a14:foregroundMark x1="68343" y1="97987" x2="37870" y2="97651"/>
                            <a14:foregroundMark x1="1479" y1="93960" x2="20118" y2="96309"/>
                            <a14:foregroundMark x1="23964" y1="97483" x2="35207" y2="98322"/>
                            <a14:foregroundMark x1="35503" y1="94631" x2="35799" y2="88926"/>
                            <a14:foregroundMark x1="36391" y1="84899" x2="10059" y2="85067"/>
                            <a14:foregroundMark x1="16568" y1="89597" x2="7396" y2="86745"/>
                            <a14:foregroundMark x1="2367" y1="82047" x2="2367" y2="72315"/>
                            <a14:foregroundMark x1="2071" y1="63423" x2="2071" y2="52349"/>
                            <a14:foregroundMark x1="2663" y1="39765" x2="2663" y2="25168"/>
                            <a14:foregroundMark x1="2071" y1="43121" x2="2663" y2="48658"/>
                            <a14:foregroundMark x1="2367" y1="10067" x2="2071" y2="20638"/>
                            <a14:foregroundMark x1="2071" y1="7886" x2="13314" y2="8221"/>
                            <a14:foregroundMark x1="21006" y1="6040" x2="66272" y2="9228"/>
                            <a14:foregroundMark x1="76627" y1="4698" x2="95266" y2="10738"/>
                            <a14:foregroundMark x1="90828" y1="89765" x2="81065" y2="86913"/>
                            <a14:foregroundMark x1="84615" y1="84060" x2="67456" y2="85235"/>
                            <a14:foregroundMark x1="63018" y1="90940" x2="58580" y2="84396"/>
                            <a14:foregroundMark x1="43787" y1="3020" x2="83432" y2="2013"/>
                            <a14:foregroundMark x1="49408" y1="89262" x2="49408" y2="89262"/>
                            <a14:foregroundMark x1="52959" y1="91946" x2="52959" y2="91946"/>
                            <a14:backgroundMark x1="97633" y1="98993" x2="97633" y2="98993"/>
                            <a14:backgroundMark x1="1775" y1="1678" x2="1775" y2="1678"/>
                            <a14:backgroundMark x1="97929" y1="1342" x2="97929" y2="1342"/>
                            <a14:backgroundMark x1="95858" y1="1174" x2="95858" y2="117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48515" y="15101814"/>
                <a:ext cx="497396" cy="901095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threePt" dir="t"/>
              </a:scene3d>
            </p:spPr>
          </p:pic>
          <p:pic>
            <p:nvPicPr>
              <p:cNvPr id="2071" name="Picture 207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2222" r="9711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76800" y="15316200"/>
                <a:ext cx="424324" cy="435949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threePt" dir="t"/>
              </a:scene3d>
            </p:spPr>
          </p:pic>
        </p:grpSp>
        <p:cxnSp>
          <p:nvCxnSpPr>
            <p:cNvPr id="2049" name="Curved Connector 2048"/>
            <p:cNvCxnSpPr>
              <a:stCxn id="2077" idx="2"/>
              <a:endCxn id="2069" idx="2"/>
            </p:cNvCxnSpPr>
            <p:nvPr/>
          </p:nvCxnSpPr>
          <p:spPr bwMode="auto">
            <a:xfrm rot="5400000" flipH="1">
              <a:off x="2956971" y="11355386"/>
              <a:ext cx="2234429" cy="4693004"/>
            </a:xfrm>
            <a:prstGeom prst="curvedConnector3">
              <a:avLst>
                <a:gd name="adj1" fmla="val -1026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sp>
          <p:nvSpPr>
            <p:cNvPr id="2077" name="Rectangle 2076"/>
            <p:cNvSpPr/>
            <p:nvPr/>
          </p:nvSpPr>
          <p:spPr bwMode="auto">
            <a:xfrm>
              <a:off x="6365451" y="14675043"/>
              <a:ext cx="110473" cy="1440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897" tIns="45949" rIns="91897" bIns="45949" numCol="1" rtlCol="0" anchor="t" anchorCtr="0" compatLnSpc="1">
              <a:prstTxWarp prst="textNoShape">
                <a:avLst/>
              </a:prstTxWarp>
            </a:bodyPr>
            <a:lstStyle/>
            <a:p>
              <a:pPr marL="173903" indent="-173903" defTabSz="3675888"/>
              <a:endParaRPr lang="en-US"/>
            </a:p>
          </p:txBody>
        </p:sp>
      </p:grpSp>
      <p:sp>
        <p:nvSpPr>
          <p:cNvPr id="260" name="Oval 259"/>
          <p:cNvSpPr/>
          <p:nvPr/>
        </p:nvSpPr>
        <p:spPr bwMode="auto">
          <a:xfrm>
            <a:off x="4251335" y="15049927"/>
            <a:ext cx="68595" cy="88564"/>
          </a:xfrm>
          <a:prstGeom prst="ellips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897" tIns="45949" rIns="91897" bIns="45949" numCol="1" rtlCol="0" anchor="t" anchorCtr="0" compatLnSpc="1">
            <a:prstTxWarp prst="textNoShape">
              <a:avLst/>
            </a:prstTxWarp>
          </a:bodyPr>
          <a:lstStyle/>
          <a:p>
            <a:pPr marL="173903" indent="-173903" defTabSz="3675888"/>
            <a:endParaRPr lang="en-US"/>
          </a:p>
        </p:txBody>
      </p:sp>
      <p:sp>
        <p:nvSpPr>
          <p:cNvPr id="175" name="Rounded Rectangular Callout 174"/>
          <p:cNvSpPr/>
          <p:nvPr/>
        </p:nvSpPr>
        <p:spPr bwMode="auto">
          <a:xfrm>
            <a:off x="460153" y="6267466"/>
            <a:ext cx="5981990" cy="1834380"/>
          </a:xfrm>
          <a:prstGeom prst="wedgeRoundRectCallout">
            <a:avLst>
              <a:gd name="adj1" fmla="val -8573"/>
              <a:gd name="adj2" fmla="val 81362"/>
              <a:gd name="adj3" fmla="val 16667"/>
            </a:avLst>
          </a:prstGeom>
          <a:ln>
            <a:headEnd type="none" w="med" len="med"/>
            <a:tailEnd type="stealth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897" tIns="45949" rIns="91897" bIns="45949" numCol="1" rtlCol="0" anchor="ctr" anchorCtr="0" compatLnSpc="1">
            <a:prstTxWarp prst="textNoShape">
              <a:avLst/>
            </a:prstTxWarp>
          </a:bodyPr>
          <a:lstStyle/>
          <a:p>
            <a:pPr marL="173903" indent="-173903" algn="ctr" defTabSz="3675888">
              <a:buNone/>
            </a:pPr>
            <a:r>
              <a:rPr lang="en-US" sz="4600" dirty="0"/>
              <a:t>I just finished coding </a:t>
            </a:r>
            <a:br>
              <a:rPr lang="en-US" sz="4600" dirty="0"/>
            </a:br>
            <a:r>
              <a:rPr lang="en-US" sz="4600" dirty="0"/>
              <a:t>my Android app </a:t>
            </a:r>
            <a:r>
              <a:rPr lang="en-US" sz="4600" dirty="0">
                <a:sym typeface="Wingdings"/>
              </a:rPr>
              <a:t></a:t>
            </a:r>
            <a:endParaRPr lang="en-US" sz="46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74" name="Straight Connector 273"/>
          <p:cNvCxnSpPr/>
          <p:nvPr/>
        </p:nvCxnSpPr>
        <p:spPr bwMode="auto">
          <a:xfrm flipH="1">
            <a:off x="6212067" y="8866172"/>
            <a:ext cx="5215068" cy="1987245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88" name="Straight Connector 187"/>
          <p:cNvCxnSpPr/>
          <p:nvPr/>
        </p:nvCxnSpPr>
        <p:spPr bwMode="auto">
          <a:xfrm flipH="1">
            <a:off x="8424630" y="13681420"/>
            <a:ext cx="2925813" cy="2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</p:spPr>
      </p:cxnSp>
      <p:sp>
        <p:nvSpPr>
          <p:cNvPr id="219" name="Cloud Callout 218"/>
          <p:cNvSpPr/>
          <p:nvPr/>
        </p:nvSpPr>
        <p:spPr bwMode="auto">
          <a:xfrm>
            <a:off x="306769" y="1834380"/>
            <a:ext cx="9433138" cy="3363031"/>
          </a:xfrm>
          <a:prstGeom prst="cloudCallout">
            <a:avLst>
              <a:gd name="adj1" fmla="val -10857"/>
              <a:gd name="adj2" fmla="val 68004"/>
            </a:avLst>
          </a:prstGeom>
          <a:ln>
            <a:headEnd type="none" w="med" len="med"/>
            <a:tailEnd type="stealth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897" tIns="45949" rIns="91897" bIns="45949" numCol="1" rtlCol="0" anchor="ctr" anchorCtr="0" compatLnSpc="1">
            <a:prstTxWarp prst="textNoShape">
              <a:avLst/>
            </a:prstTxWarp>
          </a:bodyPr>
          <a:lstStyle/>
          <a:p>
            <a:pPr marL="173903" indent="-173903" algn="ctr" defTabSz="3675888">
              <a:buNone/>
            </a:pPr>
            <a:r>
              <a:rPr lang="en-US" sz="5000" dirty="0">
                <a:solidFill>
                  <a:schemeClr val="tx1"/>
                </a:solidFill>
                <a:latin typeface="Arial" charset="0"/>
              </a:rPr>
              <a:t>Test mobile phone app with a powerful graphical debugger 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613538" y="19337426"/>
            <a:ext cx="8972985" cy="710046"/>
          </a:xfrm>
          <a:prstGeom prst="rect">
            <a:avLst/>
          </a:prstGeom>
          <a:noFill/>
        </p:spPr>
        <p:txBody>
          <a:bodyPr wrap="square" lIns="91897" tIns="45949" rIns="91897" bIns="45949" rtlCol="0">
            <a:spAutoFit/>
          </a:bodyPr>
          <a:lstStyle/>
          <a:p>
            <a:pPr>
              <a:buNone/>
            </a:pPr>
            <a:r>
              <a:rPr lang="en-US" sz="4000" b="1" dirty="0"/>
              <a:t>O</a:t>
            </a:r>
            <a:r>
              <a:rPr lang="en-US" sz="4000" b="1" i="1" dirty="0">
                <a:latin typeface="+mn-lt"/>
              </a:rPr>
              <a:t>bservations 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613538" y="20178184"/>
            <a:ext cx="10200060" cy="2809313"/>
          </a:xfrm>
          <a:prstGeom prst="rect">
            <a:avLst/>
          </a:prstGeom>
          <a:noFill/>
        </p:spPr>
        <p:txBody>
          <a:bodyPr wrap="square" lIns="91897" tIns="45949" rIns="91897" bIns="45949" rtlCol="0">
            <a:spAutoFit/>
          </a:bodyPr>
          <a:lstStyle/>
          <a:p>
            <a:pPr marL="574358" indent="-574358">
              <a:buFontTx/>
              <a:buChar char="-"/>
            </a:pPr>
            <a:r>
              <a:rPr lang="en-US" sz="4000" dirty="0"/>
              <a:t>It is hard to port an existing desktop debugger to mobile phones </a:t>
            </a:r>
          </a:p>
          <a:p>
            <a:pPr marL="574358" indent="-574358">
              <a:buFontTx/>
              <a:buChar char="-"/>
            </a:pPr>
            <a:r>
              <a:rPr lang="en-US" sz="4000" dirty="0"/>
              <a:t>Limited screen size on mobile devices</a:t>
            </a:r>
          </a:p>
          <a:p>
            <a:pPr marL="574358" indent="-574358">
              <a:buFontTx/>
              <a:buChar char="-"/>
            </a:pPr>
            <a:r>
              <a:rPr lang="en-US" sz="4000" dirty="0"/>
              <a:t>Increasing performance of mobile phones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10966982" y="22547591"/>
            <a:ext cx="8972985" cy="710046"/>
          </a:xfrm>
          <a:prstGeom prst="rect">
            <a:avLst/>
          </a:prstGeom>
          <a:noFill/>
        </p:spPr>
        <p:txBody>
          <a:bodyPr wrap="square" lIns="91897" tIns="45949" rIns="91897" bIns="45949" rtlCol="0">
            <a:spAutoFit/>
          </a:bodyPr>
          <a:lstStyle/>
          <a:p>
            <a:pPr>
              <a:buNone/>
            </a:pPr>
            <a:r>
              <a:rPr lang="en-US" sz="4000" b="1" i="1" dirty="0"/>
              <a:t>GROPG Architecture</a:t>
            </a:r>
            <a:endParaRPr lang="en-US" sz="4000" b="1" i="1" dirty="0">
              <a:latin typeface="+mn-lt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19644519" y="26944637"/>
            <a:ext cx="10353445" cy="1323902"/>
          </a:xfrm>
          <a:prstGeom prst="rect">
            <a:avLst/>
          </a:prstGeom>
          <a:noFill/>
        </p:spPr>
        <p:txBody>
          <a:bodyPr wrap="square" lIns="91897" tIns="45949" rIns="91897" bIns="45949" rtlCol="0">
            <a:spAutoFit/>
          </a:bodyPr>
          <a:lstStyle/>
          <a:p>
            <a:pPr>
              <a:buNone/>
            </a:pPr>
            <a:r>
              <a:rPr lang="en-US" sz="4000" dirty="0" smtClean="0"/>
              <a:t>GROPG </a:t>
            </a:r>
            <a:r>
              <a:rPr lang="en-US" sz="4000" dirty="0"/>
              <a:t>has a higher memory footprint </a:t>
            </a:r>
            <a:r>
              <a:rPr lang="en-US" sz="4000" dirty="0" smtClean="0"/>
              <a:t>[MB] but </a:t>
            </a:r>
            <a:r>
              <a:rPr lang="en-US" sz="4000" dirty="0"/>
              <a:t>enables faster </a:t>
            </a:r>
            <a:r>
              <a:rPr lang="en-US" sz="4000" dirty="0" smtClean="0"/>
              <a:t>debugging [</a:t>
            </a:r>
            <a:r>
              <a:rPr lang="en-US" sz="4000" dirty="0" err="1" smtClean="0"/>
              <a:t>min:s</a:t>
            </a:r>
            <a:r>
              <a:rPr lang="en-US" sz="4000" dirty="0" smtClean="0"/>
              <a:t>]. </a:t>
            </a:r>
            <a:endParaRPr lang="en-US" sz="4000" dirty="0"/>
          </a:p>
        </p:txBody>
      </p:sp>
      <p:sp>
        <p:nvSpPr>
          <p:cNvPr id="249" name="TextBox 248"/>
          <p:cNvSpPr txBox="1"/>
          <p:nvPr/>
        </p:nvSpPr>
        <p:spPr>
          <a:xfrm>
            <a:off x="19939968" y="22547591"/>
            <a:ext cx="8972985" cy="710046"/>
          </a:xfrm>
          <a:prstGeom prst="rect">
            <a:avLst/>
          </a:prstGeom>
          <a:noFill/>
        </p:spPr>
        <p:txBody>
          <a:bodyPr wrap="square" lIns="91897" tIns="45949" rIns="91897" bIns="45949" rtlCol="0">
            <a:spAutoFit/>
          </a:bodyPr>
          <a:lstStyle/>
          <a:p>
            <a:pPr>
              <a:buNone/>
            </a:pPr>
            <a:r>
              <a:rPr lang="en-US" sz="4000" b="1" i="1" dirty="0"/>
              <a:t>Preliminary results</a:t>
            </a:r>
            <a:endParaRPr lang="en-US" sz="4000" b="1" i="1" dirty="0">
              <a:latin typeface="+mn-lt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613538" y="27592138"/>
            <a:ext cx="8436140" cy="1327477"/>
          </a:xfrm>
          <a:prstGeom prst="rect">
            <a:avLst/>
          </a:prstGeom>
          <a:noFill/>
        </p:spPr>
        <p:txBody>
          <a:bodyPr wrap="square" lIns="91897" tIns="45949" rIns="91897" bIns="45949" rtlCol="0">
            <a:spAutoFit/>
          </a:bodyPr>
          <a:lstStyle/>
          <a:p>
            <a:pPr>
              <a:buNone/>
            </a:pPr>
            <a:r>
              <a:rPr lang="en-US" sz="4000" dirty="0"/>
              <a:t>Desktop-based Android debugger</a:t>
            </a:r>
            <a:br>
              <a:rPr lang="en-US" sz="4000" dirty="0"/>
            </a:br>
            <a:r>
              <a:rPr lang="en-US" sz="4000" dirty="0"/>
              <a:t>attached to a phone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123368" y="14445745"/>
            <a:ext cx="9739907" cy="710046"/>
          </a:xfrm>
          <a:prstGeom prst="rect">
            <a:avLst/>
          </a:prstGeom>
          <a:noFill/>
        </p:spPr>
        <p:txBody>
          <a:bodyPr wrap="square" lIns="91897" tIns="45949" rIns="91897" bIns="45949" rtlCol="0">
            <a:spAutoFit/>
          </a:bodyPr>
          <a:lstStyle/>
          <a:p>
            <a:pPr>
              <a:buNone/>
            </a:pPr>
            <a:r>
              <a:rPr lang="en-US" sz="4000" b="1" i="1" dirty="0" smtClean="0">
                <a:latin typeface="+mn-lt"/>
              </a:rPr>
              <a:t>GROPG </a:t>
            </a:r>
            <a:r>
              <a:rPr lang="en-US" sz="4000" b="1" i="1" dirty="0" smtClean="0"/>
              <a:t>Features</a:t>
            </a:r>
            <a:endParaRPr lang="en-US" sz="4000" b="1" i="1" dirty="0">
              <a:latin typeface="+mn-lt"/>
            </a:endParaRPr>
          </a:p>
        </p:txBody>
      </p:sp>
      <p:sp>
        <p:nvSpPr>
          <p:cNvPr id="83" name="Rectangle 16"/>
          <p:cNvSpPr txBox="1">
            <a:spLocks noChangeArrowheads="1"/>
          </p:cNvSpPr>
          <p:nvPr/>
        </p:nvSpPr>
        <p:spPr bwMode="auto">
          <a:xfrm>
            <a:off x="9893292" y="2398589"/>
            <a:ext cx="6914283" cy="17287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7549" tIns="183774" rIns="367549" bIns="183774" numCol="1" anchor="b" anchorCtr="0" compatLnSpc="1">
            <a:prstTxWarp prst="textNoShape">
              <a:avLst/>
            </a:prstTxWarp>
            <a:spAutoFit/>
          </a:bodyPr>
          <a:lstStyle>
            <a:lvl1pPr algn="ctr" defTabSz="365719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2pPr>
            <a:lvl3pPr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3pPr>
            <a:lvl4pPr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4pPr>
            <a:lvl5pPr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5pPr>
            <a:lvl6pPr marL="457149"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6pPr>
            <a:lvl7pPr marL="914298"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7pPr>
            <a:lvl8pPr marL="1371448"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8pPr>
            <a:lvl9pPr marL="1828597"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>
              <a:lnSpc>
                <a:spcPct val="110000"/>
              </a:lnSpc>
              <a:buNone/>
              <a:tabLst>
                <a:tab pos="11264133" algn="l"/>
              </a:tabLst>
            </a:pPr>
            <a:r>
              <a:rPr lang="en-US" sz="4000" dirty="0">
                <a:latin typeface="Arial"/>
                <a:cs typeface="Arial"/>
              </a:rPr>
              <a:t>Tuan Anh Nguyen,        tanguyen@mavs.uta.edu</a:t>
            </a:r>
          </a:p>
        </p:txBody>
      </p:sp>
      <p:sp>
        <p:nvSpPr>
          <p:cNvPr id="84" name="Rectangle 16"/>
          <p:cNvSpPr txBox="1">
            <a:spLocks noChangeArrowheads="1"/>
          </p:cNvSpPr>
          <p:nvPr/>
        </p:nvSpPr>
        <p:spPr bwMode="auto">
          <a:xfrm>
            <a:off x="18724781" y="2369408"/>
            <a:ext cx="5816718" cy="17287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7549" tIns="183774" rIns="367549" bIns="183774" numCol="1" anchor="b" anchorCtr="0" compatLnSpc="1">
            <a:prstTxWarp prst="textNoShape">
              <a:avLst/>
            </a:prstTxWarp>
            <a:spAutoFit/>
          </a:bodyPr>
          <a:lstStyle>
            <a:lvl1pPr algn="ctr" defTabSz="365719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2pPr>
            <a:lvl3pPr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3pPr>
            <a:lvl4pPr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4pPr>
            <a:lvl5pPr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5pPr>
            <a:lvl6pPr marL="457149"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6pPr>
            <a:lvl7pPr marL="914298"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7pPr>
            <a:lvl8pPr marL="1371448"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8pPr>
            <a:lvl9pPr marL="1828597" algn="l" defTabSz="3657193" rtl="0" fontAlgn="base">
              <a:spcBef>
                <a:spcPct val="0"/>
              </a:spcBef>
              <a:spcAft>
                <a:spcPct val="0"/>
              </a:spcAft>
              <a:defRPr sz="1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>
              <a:lnSpc>
                <a:spcPct val="110000"/>
              </a:lnSpc>
              <a:buNone/>
              <a:tabLst>
                <a:tab pos="11264133" algn="l"/>
              </a:tabLst>
            </a:pPr>
            <a:r>
              <a:rPr lang="en-US" sz="4000" dirty="0">
                <a:latin typeface="Arial"/>
                <a:cs typeface="Arial"/>
              </a:rPr>
              <a:t>Christoph Csallner</a:t>
            </a:r>
          </a:p>
          <a:p>
            <a:pPr algn="l">
              <a:lnSpc>
                <a:spcPct val="110000"/>
              </a:lnSpc>
              <a:buNone/>
              <a:tabLst>
                <a:tab pos="11264133" algn="l"/>
              </a:tabLst>
            </a:pPr>
            <a:r>
              <a:rPr lang="en-US" sz="4000" dirty="0">
                <a:latin typeface="Arial"/>
                <a:cs typeface="Arial"/>
              </a:rPr>
              <a:t>csallner@uta.edu</a:t>
            </a:r>
          </a:p>
        </p:txBody>
      </p:sp>
      <p:pic>
        <p:nvPicPr>
          <p:cNvPr id="1025" name="Picture 10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200060" y="8789739"/>
            <a:ext cx="8141358" cy="4968113"/>
          </a:xfrm>
          <a:prstGeom prst="rect">
            <a:avLst/>
          </a:prstGeom>
        </p:spPr>
      </p:pic>
      <p:sp>
        <p:nvSpPr>
          <p:cNvPr id="222" name="Rectangle 221"/>
          <p:cNvSpPr/>
          <p:nvPr/>
        </p:nvSpPr>
        <p:spPr>
          <a:xfrm>
            <a:off x="6365451" y="10624119"/>
            <a:ext cx="6518836" cy="2675138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897" tIns="45949" rIns="91897" bIns="45949" rtlCol="0" anchor="t" anchorCtr="0"/>
          <a:lstStyle/>
          <a:p>
            <a:pPr>
              <a:buNone/>
            </a:pPr>
            <a:r>
              <a:rPr lang="en-US" sz="4000" u="sng" dirty="0"/>
              <a:t>(2) Attach desktop debugger to a virtual device</a:t>
            </a:r>
          </a:p>
          <a:p>
            <a:pPr>
              <a:buNone/>
            </a:pPr>
            <a:r>
              <a:rPr lang="en-US" sz="4000" dirty="0"/>
              <a:t>Cannot emulate all phone features (e.g., GPS)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055681" y="7490386"/>
            <a:ext cx="3451148" cy="1605083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897" tIns="45949" rIns="91897" bIns="45949" rtlCol="0" anchor="t" anchorCtr="0"/>
          <a:lstStyle/>
          <a:p>
            <a:pPr>
              <a:buNone/>
            </a:pPr>
            <a:r>
              <a:rPr lang="en-US" sz="4000" b="1" i="1" u="sng" dirty="0"/>
              <a:t>Current options: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90230" y="15286502"/>
            <a:ext cx="6595528" cy="2675138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897" tIns="45949" rIns="91897" bIns="45949" rtlCol="0" anchor="t" anchorCtr="0"/>
          <a:lstStyle/>
          <a:p>
            <a:pPr>
              <a:buNone/>
            </a:pPr>
            <a:r>
              <a:rPr lang="en-US" sz="4000" u="sng" dirty="0"/>
              <a:t>(1) Attach desktop debugger to a phone</a:t>
            </a:r>
          </a:p>
          <a:p>
            <a:pPr>
              <a:buNone/>
            </a:pPr>
            <a:r>
              <a:rPr lang="en-US" sz="4000" dirty="0"/>
              <a:t>Need two devices;</a:t>
            </a:r>
            <a:br>
              <a:rPr lang="en-US" sz="4000" dirty="0"/>
            </a:br>
            <a:r>
              <a:rPr lang="en-US" sz="4000" dirty="0"/>
              <a:t>Restricted movement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1338719" y="6114601"/>
            <a:ext cx="8206064" cy="2140110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897" tIns="45949" rIns="91897" bIns="45949" rtlCol="0" anchor="t" anchorCtr="0"/>
          <a:lstStyle/>
          <a:p>
            <a:pPr>
              <a:buNone/>
            </a:pPr>
            <a:r>
              <a:rPr lang="en-US" sz="4000" u="sng" dirty="0"/>
              <a:t>(3) Text-based on-phone debugger</a:t>
            </a:r>
          </a:p>
          <a:p>
            <a:pPr>
              <a:buNone/>
            </a:pPr>
            <a:r>
              <a:rPr lang="en-US" sz="4000" dirty="0"/>
              <a:t>Less powerful than graphical debugger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967119" y="15438437"/>
            <a:ext cx="9296400" cy="6248400"/>
            <a:chOff x="9967119" y="15438437"/>
            <a:chExt cx="9296400" cy="6248400"/>
          </a:xfrm>
        </p:grpSpPr>
        <p:sp>
          <p:nvSpPr>
            <p:cNvPr id="80" name="Content Placeholder 7"/>
            <p:cNvSpPr txBox="1">
              <a:spLocks/>
            </p:cNvSpPr>
            <p:nvPr/>
          </p:nvSpPr>
          <p:spPr>
            <a:xfrm>
              <a:off x="9967119" y="15438437"/>
              <a:ext cx="9067800" cy="58674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378305" indent="-1378305" algn="l" defTabSz="3675479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Blip>
                  <a:blip r:embed="rId12"/>
                </a:buBlip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86327" indent="-1148587" algn="l" defTabSz="3675479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3200">
                  <a:solidFill>
                    <a:schemeClr val="tx1"/>
                  </a:solidFill>
                  <a:latin typeface="+mn-lt"/>
                </a:defRPr>
              </a:lvl2pPr>
              <a:lvl3pPr marL="4594349" indent="-918869" algn="l" defTabSz="3675479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</a:defRPr>
              </a:lvl3pPr>
              <a:lvl4pPr marL="6432089" indent="-918869" algn="l" defTabSz="3675479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3200">
                  <a:solidFill>
                    <a:schemeClr val="tx1"/>
                  </a:solidFill>
                  <a:latin typeface="+mn-lt"/>
                </a:defRPr>
              </a:lvl4pPr>
              <a:lvl5pPr marL="8269829" indent="-918869" algn="l" defTabSz="3675479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+mn-lt"/>
                </a:defRPr>
              </a:lvl5pPr>
              <a:lvl6pPr marL="8729264" indent="-918869" algn="l" defTabSz="3675479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+mn-lt"/>
                </a:defRPr>
              </a:lvl6pPr>
              <a:lvl7pPr marL="9188699" indent="-918869" algn="l" defTabSz="3675479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+mn-lt"/>
                </a:defRPr>
              </a:lvl7pPr>
              <a:lvl8pPr marL="9648134" indent="-918869" algn="l" defTabSz="3675479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+mn-lt"/>
                </a:defRPr>
              </a:lvl8pPr>
              <a:lvl9pPr marL="10107569" indent="-918869" algn="l" defTabSz="3675479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574358" indent="-574358">
                <a:buClr>
                  <a:schemeClr val="tx1"/>
                </a:buClr>
                <a:buFontTx/>
                <a:buChar char="-"/>
              </a:pPr>
              <a:r>
                <a:rPr lang="en-US" sz="4000" dirty="0">
                  <a:latin typeface="Arial" charset="0"/>
                </a:rPr>
                <a:t>Load source code files</a:t>
              </a:r>
            </a:p>
            <a:p>
              <a:pPr marL="574358" indent="-574358">
                <a:buClr>
                  <a:schemeClr val="tx1"/>
                </a:buClr>
                <a:buFontTx/>
                <a:buChar char="-"/>
              </a:pPr>
              <a:r>
                <a:rPr lang="en-US" sz="4000" dirty="0">
                  <a:latin typeface="Arial" charset="0"/>
                </a:rPr>
                <a:t>Set breakpoints</a:t>
              </a:r>
            </a:p>
            <a:p>
              <a:pPr marL="574358" indent="-574358">
                <a:buClr>
                  <a:schemeClr val="tx1"/>
                </a:buClr>
                <a:buFontTx/>
                <a:buChar char="-"/>
              </a:pPr>
              <a:r>
                <a:rPr lang="en-US" sz="4000" dirty="0">
                  <a:latin typeface="Arial" charset="0"/>
                </a:rPr>
                <a:t>View and edit active breakpoints</a:t>
              </a:r>
            </a:p>
            <a:p>
              <a:pPr marL="574358" indent="-574358">
                <a:buClr>
                  <a:schemeClr val="tx1"/>
                </a:buClr>
                <a:buFontTx/>
                <a:buChar char="-"/>
              </a:pPr>
              <a:r>
                <a:rPr lang="en-US" sz="4000" dirty="0">
                  <a:latin typeface="Arial" charset="0"/>
                </a:rPr>
                <a:t>Inspect &amp; change in-scope memory values including heap</a:t>
              </a:r>
            </a:p>
            <a:p>
              <a:pPr marL="574358" indent="-574358">
                <a:buClr>
                  <a:schemeClr val="tx1"/>
                </a:buClr>
                <a:buFontTx/>
                <a:buChar char="-"/>
              </a:pPr>
              <a:r>
                <a:rPr lang="en-US" sz="4000" dirty="0">
                  <a:latin typeface="Arial" charset="0"/>
                </a:rPr>
                <a:t>Step </a:t>
              </a:r>
              <a:r>
                <a:rPr lang="en-US" sz="4000" dirty="0" smtClean="0">
                  <a:latin typeface="Arial" charset="0"/>
                </a:rPr>
                <a:t>into, </a:t>
              </a:r>
              <a:r>
                <a:rPr lang="en-US" sz="4000" dirty="0">
                  <a:latin typeface="Arial" charset="0"/>
                </a:rPr>
                <a:t>over, and out of </a:t>
              </a:r>
              <a:r>
                <a:rPr lang="en-US" sz="4000" dirty="0" smtClean="0">
                  <a:latin typeface="Arial" charset="0"/>
                </a:rPr>
                <a:t>instructions</a:t>
              </a:r>
              <a:endParaRPr lang="en-US" sz="4000" dirty="0">
                <a:latin typeface="Arial" charset="0"/>
              </a:endParaRPr>
            </a:p>
            <a:p>
              <a:pPr marL="574358" indent="-574358">
                <a:buClr>
                  <a:schemeClr val="tx1"/>
                </a:buClr>
                <a:buFontTx/>
                <a:buChar char="-"/>
              </a:pPr>
              <a:r>
                <a:rPr lang="en-US" sz="4000" dirty="0">
                  <a:latin typeface="Arial" charset="0"/>
                </a:rPr>
                <a:t>Inspect threads and runtime stacks</a:t>
              </a:r>
            </a:p>
            <a:p>
              <a:pPr marL="574358" indent="-574358">
                <a:buClr>
                  <a:schemeClr val="tx1"/>
                </a:buClr>
                <a:buFontTx/>
                <a:buChar char="-"/>
              </a:pPr>
              <a:r>
                <a:rPr lang="en-US" sz="4000" dirty="0">
                  <a:latin typeface="Arial" charset="0"/>
                </a:rPr>
                <a:t>View current source code location </a:t>
              </a:r>
              <a:r>
                <a:rPr lang="en-US" sz="4000" dirty="0" smtClean="0">
                  <a:latin typeface="Calibri"/>
                  <a:cs typeface="Calibri"/>
                </a:rPr>
                <a:t> </a:t>
              </a:r>
              <a:endParaRPr lang="en-US" sz="4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87" name="Picture 86" descr="open_file2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0719" y="15438437"/>
              <a:ext cx="609600" cy="609600"/>
            </a:xfrm>
            <a:prstGeom prst="rect">
              <a:avLst/>
            </a:prstGeom>
          </p:spPr>
        </p:pic>
        <p:pic>
          <p:nvPicPr>
            <p:cNvPr id="88" name="Picture 87" descr="breakpoint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6719" y="16200437"/>
              <a:ext cx="609600" cy="609600"/>
            </a:xfrm>
            <a:prstGeom prst="rect">
              <a:avLst/>
            </a:prstGeom>
          </p:spPr>
        </p:pic>
        <p:pic>
          <p:nvPicPr>
            <p:cNvPr id="89" name="Picture 88" descr="breakpoint_list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1919" y="16886237"/>
              <a:ext cx="609600" cy="609600"/>
            </a:xfrm>
            <a:prstGeom prst="rect">
              <a:avLst/>
            </a:prstGeom>
          </p:spPr>
        </p:pic>
        <p:pic>
          <p:nvPicPr>
            <p:cNvPr id="90" name="Picture 89" descr="class_obj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2120" y="18257838"/>
              <a:ext cx="609600" cy="609600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13472319" y="19629437"/>
              <a:ext cx="609600" cy="609600"/>
              <a:chOff x="13472319" y="19629437"/>
              <a:chExt cx="609600" cy="609600"/>
            </a:xfrm>
          </p:grpSpPr>
          <p:sp>
            <p:nvSpPr>
              <p:cNvPr id="93" name="U-Turn Arrow 92"/>
              <p:cNvSpPr>
                <a:spLocks noChangeAspect="1"/>
              </p:cNvSpPr>
              <p:nvPr/>
            </p:nvSpPr>
            <p:spPr>
              <a:xfrm>
                <a:off x="13472319" y="19629437"/>
                <a:ext cx="609600" cy="609600"/>
              </a:xfrm>
              <a:prstGeom prst="uturnArrow">
                <a:avLst/>
              </a:prstGeom>
              <a:solidFill>
                <a:srgbClr val="C0504D"/>
              </a:solidFill>
              <a:ln w="19050" cmpd="sng">
                <a:solidFill>
                  <a:schemeClr val="bg2">
                    <a:lumMod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4" name="Rectangle 93"/>
              <p:cNvSpPr>
                <a:spLocks noChangeAspect="1"/>
              </p:cNvSpPr>
              <p:nvPr/>
            </p:nvSpPr>
            <p:spPr>
              <a:xfrm flipV="1">
                <a:off x="13789821" y="20178925"/>
                <a:ext cx="156270" cy="6011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 cmpd="sng"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95" name="Group 94"/>
            <p:cNvGrpSpPr>
              <a:grpSpLocks noChangeAspect="1"/>
            </p:cNvGrpSpPr>
            <p:nvPr/>
          </p:nvGrpSpPr>
          <p:grpSpPr>
            <a:xfrm>
              <a:off x="14310519" y="19629437"/>
              <a:ext cx="609600" cy="609600"/>
              <a:chOff x="0" y="0"/>
              <a:chExt cx="708025" cy="457200"/>
            </a:xfrm>
          </p:grpSpPr>
          <p:sp>
            <p:nvSpPr>
              <p:cNvPr id="96" name="Bent Arrow 95"/>
              <p:cNvSpPr/>
              <p:nvPr/>
            </p:nvSpPr>
            <p:spPr>
              <a:xfrm rot="5400000">
                <a:off x="7620" y="0"/>
                <a:ext cx="457200" cy="457200"/>
              </a:xfrm>
              <a:prstGeom prst="bentArrow">
                <a:avLst/>
              </a:prstGeom>
              <a:solidFill>
                <a:srgbClr val="C0504D"/>
              </a:solidFill>
              <a:ln w="19050" cmpd="sng">
                <a:solidFill>
                  <a:schemeClr val="bg2">
                    <a:lumMod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 flipV="1">
                <a:off x="0" y="412115"/>
                <a:ext cx="205105" cy="4508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 cmpd="sng"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 flipV="1">
                <a:off x="502920" y="412115"/>
                <a:ext cx="205105" cy="4508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 cmpd="sng"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99" name="Group 98"/>
            <p:cNvGrpSpPr>
              <a:grpSpLocks noChangeAspect="1"/>
            </p:cNvGrpSpPr>
            <p:nvPr/>
          </p:nvGrpSpPr>
          <p:grpSpPr>
            <a:xfrm>
              <a:off x="14996319" y="19629437"/>
              <a:ext cx="609600" cy="609600"/>
              <a:chOff x="0" y="0"/>
              <a:chExt cx="762000" cy="457200"/>
            </a:xfrm>
          </p:grpSpPr>
          <p:sp>
            <p:nvSpPr>
              <p:cNvPr id="100" name="Bent Arrow 99"/>
              <p:cNvSpPr/>
              <p:nvPr/>
            </p:nvSpPr>
            <p:spPr>
              <a:xfrm>
                <a:off x="304800" y="0"/>
                <a:ext cx="457200" cy="457200"/>
              </a:xfrm>
              <a:prstGeom prst="bentArrow">
                <a:avLst/>
              </a:prstGeom>
              <a:solidFill>
                <a:srgbClr val="C0504D"/>
              </a:solidFill>
              <a:ln w="19050" cmpd="sng">
                <a:solidFill>
                  <a:schemeClr val="bg2">
                    <a:lumMod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flipV="1">
                <a:off x="0" y="412115"/>
                <a:ext cx="205105" cy="4508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 cmpd="sng">
                <a:solidFill>
                  <a:srgbClr val="1F497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flipV="1">
                <a:off x="502920" y="412115"/>
                <a:ext cx="205105" cy="45085"/>
              </a:xfrm>
              <a:prstGeom prst="rect">
                <a:avLst/>
              </a:prstGeom>
              <a:solidFill>
                <a:srgbClr val="558ED5"/>
              </a:solidFill>
              <a:ln w="19050" cmpd="sng"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8742915" y="20302541"/>
              <a:ext cx="520604" cy="577848"/>
              <a:chOff x="18742915" y="19629437"/>
              <a:chExt cx="520604" cy="577848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18742915" y="19629437"/>
                <a:ext cx="520604" cy="97607"/>
              </a:xfrm>
              <a:prstGeom prst="rect">
                <a:avLst/>
              </a:prstGeom>
              <a:solidFill>
                <a:srgbClr val="C0504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8742915" y="19800101"/>
                <a:ext cx="520604" cy="97607"/>
              </a:xfrm>
              <a:prstGeom prst="rect">
                <a:avLst/>
              </a:prstGeom>
              <a:solidFill>
                <a:srgbClr val="C0504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8742915" y="19939013"/>
                <a:ext cx="520604" cy="97607"/>
              </a:xfrm>
              <a:prstGeom prst="rect">
                <a:avLst/>
              </a:prstGeom>
              <a:solidFill>
                <a:srgbClr val="C0504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8742915" y="20109678"/>
                <a:ext cx="520604" cy="97607"/>
              </a:xfrm>
              <a:prstGeom prst="rect">
                <a:avLst/>
              </a:prstGeom>
              <a:solidFill>
                <a:srgbClr val="C0504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08" name="Document 107"/>
            <p:cNvSpPr>
              <a:spLocks noChangeAspect="1"/>
            </p:cNvSpPr>
            <p:nvPr/>
          </p:nvSpPr>
          <p:spPr>
            <a:xfrm>
              <a:off x="18349119" y="21077237"/>
              <a:ext cx="609600" cy="609600"/>
            </a:xfrm>
            <a:prstGeom prst="flowChartDocumen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sz="5500" b="1" dirty="0">
                  <a:solidFill>
                    <a:srgbClr val="800000"/>
                  </a:solidFill>
                  <a:latin typeface="Calibri"/>
                  <a:cs typeface="Calibri"/>
                </a:rPr>
                <a:t>J</a:t>
              </a:r>
            </a:p>
          </p:txBody>
        </p:sp>
        <p:grpSp>
          <p:nvGrpSpPr>
            <p:cNvPr id="109" name="Group 108"/>
            <p:cNvGrpSpPr>
              <a:grpSpLocks noChangeAspect="1"/>
            </p:cNvGrpSpPr>
            <p:nvPr/>
          </p:nvGrpSpPr>
          <p:grpSpPr>
            <a:xfrm>
              <a:off x="15986919" y="19629437"/>
              <a:ext cx="609600" cy="609600"/>
              <a:chOff x="3536732" y="5989637"/>
              <a:chExt cx="1499235" cy="1463675"/>
            </a:xfrm>
          </p:grpSpPr>
          <p:sp>
            <p:nvSpPr>
              <p:cNvPr id="110" name="Rectangle 109"/>
              <p:cNvSpPr/>
              <p:nvPr/>
            </p:nvSpPr>
            <p:spPr>
              <a:xfrm flipV="1">
                <a:off x="3536732" y="5989637"/>
                <a:ext cx="151130" cy="146304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 cmpd="sng"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11" name="Isosceles Triangle 110"/>
              <p:cNvSpPr/>
              <p:nvPr/>
            </p:nvSpPr>
            <p:spPr>
              <a:xfrm rot="5400000">
                <a:off x="3675797" y="6093142"/>
                <a:ext cx="1463040" cy="1257300"/>
              </a:xfrm>
              <a:prstGeom prst="triangle">
                <a:avLst/>
              </a:prstGeom>
              <a:solidFill>
                <a:srgbClr val="C0504D"/>
              </a:solidFill>
              <a:ln w="19050" cmpd="sng">
                <a:solidFill>
                  <a:schemeClr val="bg2">
                    <a:lumMod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</p:grpSp>
      <p:pic>
        <p:nvPicPr>
          <p:cNvPr id="176" name="Picture 175" descr="Untitled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30" y="23441434"/>
            <a:ext cx="9435577" cy="3955883"/>
          </a:xfrm>
          <a:prstGeom prst="rect">
            <a:avLst/>
          </a:prstGeom>
        </p:spPr>
      </p:pic>
      <p:pic>
        <p:nvPicPr>
          <p:cNvPr id="177" name="Picture 176" descr="Untitled_1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829" y="23439301"/>
            <a:ext cx="8852756" cy="4873012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70326"/>
              </p:ext>
            </p:extLst>
          </p:nvPr>
        </p:nvGraphicFramePr>
        <p:xfrm>
          <a:off x="30226564" y="22906037"/>
          <a:ext cx="11582400" cy="551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652"/>
                <a:gridCol w="6529788"/>
                <a:gridCol w="926592"/>
                <a:gridCol w="2791968"/>
                <a:gridCol w="914400"/>
              </a:tblGrid>
              <a:tr h="21645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#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DroidDebugger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  <a:cs typeface="Arial"/>
                        </a:rPr>
                        <a:t>T [s]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  <a:cs typeface="Arial"/>
                        </a:rPr>
                        <a:t>GROPG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  <a:cs typeface="Arial"/>
                        </a:rPr>
                        <a:t>T [s]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645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effectLst/>
                          <a:latin typeface="Arial"/>
                          <a:cs typeface="Arial"/>
                        </a:rPr>
                        <a:t>Open source file in external tool</a:t>
                      </a:r>
                      <a:endParaRPr lang="en-US" sz="28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21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Open</a:t>
                      </a:r>
                      <a:r>
                        <a:rPr lang="en-US" sz="2800" baseline="0" dirty="0" smtClean="0">
                          <a:latin typeface="Arial"/>
                          <a:cs typeface="Arial"/>
                        </a:rPr>
                        <a:t> source file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18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645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effectLst/>
                          <a:latin typeface="Arial"/>
                          <a:cs typeface="Arial"/>
                        </a:rPr>
                        <a:t>Review code in external tool</a:t>
                      </a:r>
                      <a:endParaRPr lang="en-US" sz="28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19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Review</a:t>
                      </a:r>
                      <a:r>
                        <a:rPr lang="en-US" sz="2800" baseline="0" dirty="0" smtClean="0">
                          <a:latin typeface="Arial"/>
                          <a:cs typeface="Arial"/>
                        </a:rPr>
                        <a:t> code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19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6456"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latin typeface="Arial"/>
                          <a:cs typeface="Arial"/>
                        </a:rPr>
                        <a:t>3</a:t>
                      </a:r>
                      <a:endParaRPr lang="en-US" sz="2800" b="1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dirty="0" smtClean="0">
                          <a:effectLst/>
                          <a:latin typeface="Arial"/>
                          <a:cs typeface="Arial"/>
                        </a:rPr>
                        <a:t>Remember class, line for breakpoint</a:t>
                      </a:r>
                      <a:endParaRPr lang="en-US" sz="2800" b="1" i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1" dirty="0" smtClean="0">
                          <a:latin typeface="Arial"/>
                          <a:cs typeface="Arial"/>
                        </a:rPr>
                        <a:t>5</a:t>
                      </a:r>
                      <a:endParaRPr lang="en-US" sz="2800" b="1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latin typeface="Arial"/>
                          <a:cs typeface="Arial"/>
                        </a:rPr>
                        <a:t>n/a</a:t>
                      </a:r>
                      <a:endParaRPr lang="en-US" sz="2800" b="1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1" dirty="0" smtClean="0">
                          <a:latin typeface="Arial"/>
                          <a:cs typeface="Arial"/>
                        </a:rPr>
                        <a:t>0</a:t>
                      </a:r>
                      <a:endParaRPr lang="en-US" sz="2800" b="1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6456"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latin typeface="Arial"/>
                          <a:cs typeface="Arial"/>
                        </a:rPr>
                        <a:t>4</a:t>
                      </a:r>
                      <a:endParaRPr lang="en-US" sz="2800" b="1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dirty="0" smtClean="0">
                          <a:effectLst/>
                          <a:latin typeface="Arial"/>
                          <a:cs typeface="Arial"/>
                        </a:rPr>
                        <a:t>Switch back to debugger</a:t>
                      </a:r>
                      <a:endParaRPr lang="en-US" sz="2800" b="1" i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1" dirty="0" smtClean="0">
                          <a:latin typeface="Arial"/>
                          <a:cs typeface="Arial"/>
                        </a:rPr>
                        <a:t>3</a:t>
                      </a:r>
                      <a:endParaRPr lang="en-US" sz="2800" b="1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latin typeface="Arial"/>
                          <a:cs typeface="Arial"/>
                        </a:rPr>
                        <a:t>n/a</a:t>
                      </a:r>
                      <a:endParaRPr lang="en-US" sz="2800" b="1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1" dirty="0" smtClean="0">
                          <a:latin typeface="Arial"/>
                          <a:cs typeface="Arial"/>
                        </a:rPr>
                        <a:t>0</a:t>
                      </a:r>
                      <a:endParaRPr lang="en-US" sz="2800" b="1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6456"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latin typeface="Arial"/>
                          <a:cs typeface="Arial"/>
                        </a:rPr>
                        <a:t>5</a:t>
                      </a:r>
                      <a:endParaRPr lang="en-US" sz="2800" b="1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dirty="0" smtClean="0">
                          <a:effectLst/>
                          <a:latin typeface="Arial"/>
                          <a:cs typeface="Arial"/>
                        </a:rPr>
                        <a:t>Recall command syntax</a:t>
                      </a:r>
                      <a:endParaRPr lang="en-US" sz="2800" b="1" i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1" dirty="0" smtClean="0">
                          <a:latin typeface="Arial"/>
                          <a:cs typeface="Arial"/>
                        </a:rPr>
                        <a:t>0</a:t>
                      </a:r>
                      <a:endParaRPr lang="en-US" sz="2800" b="1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latin typeface="Arial"/>
                          <a:cs typeface="Arial"/>
                        </a:rPr>
                        <a:t>n/a</a:t>
                      </a:r>
                      <a:endParaRPr lang="en-US" sz="2800" b="1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1" dirty="0" smtClean="0">
                          <a:latin typeface="Arial"/>
                          <a:cs typeface="Arial"/>
                        </a:rPr>
                        <a:t>0</a:t>
                      </a:r>
                      <a:endParaRPr lang="en-US" sz="2800" b="1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71013"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latin typeface="Arial"/>
                          <a:cs typeface="Arial"/>
                        </a:rPr>
                        <a:t>6</a:t>
                      </a:r>
                      <a:endParaRPr lang="en-US" sz="2800" b="1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dirty="0" smtClean="0">
                          <a:effectLst/>
                          <a:latin typeface="Arial"/>
                          <a:cs typeface="Arial"/>
                        </a:rPr>
                        <a:t>Type: </a:t>
                      </a:r>
                      <a:br>
                        <a:rPr lang="en-US" sz="2800" b="1" i="1" kern="1200" dirty="0" smtClean="0"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2800" b="0" i="0" kern="1200" dirty="0" smtClean="0">
                          <a:effectLst/>
                          <a:latin typeface="Arial"/>
                          <a:cs typeface="Arial"/>
                        </a:rPr>
                        <a:t>stop at </a:t>
                      </a:r>
                      <a:r>
                        <a:rPr lang="en-US" sz="2800" b="0" i="0" kern="1200" dirty="0" err="1" smtClean="0">
                          <a:effectLst/>
                          <a:latin typeface="Arial"/>
                          <a:cs typeface="Arial"/>
                        </a:rPr>
                        <a:t>com.google.android.apps</a:t>
                      </a:r>
                      <a:r>
                        <a:rPr lang="en-US" sz="2800" b="0" i="0" kern="1200" dirty="0" smtClean="0">
                          <a:effectLst/>
                          <a:latin typeface="Arial"/>
                          <a:cs typeface="Arial"/>
                        </a:rPr>
                        <a:t>.</a:t>
                      </a:r>
                      <a:br>
                        <a:rPr lang="en-US" sz="2800" b="0" i="0" kern="1200" dirty="0" smtClean="0"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2800" b="0" i="0" kern="1200" dirty="0" smtClean="0">
                          <a:effectLst/>
                          <a:latin typeface="Arial"/>
                          <a:cs typeface="Arial"/>
                        </a:rPr>
                        <a:t>Mytracks.fragments.MapFragment:580 </a:t>
                      </a:r>
                      <a:endParaRPr lang="en-US" sz="2800" b="0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1" dirty="0" smtClean="0">
                          <a:latin typeface="Arial"/>
                          <a:cs typeface="Arial"/>
                        </a:rPr>
                        <a:t>63</a:t>
                      </a:r>
                      <a:endParaRPr lang="en-US" sz="2800" b="1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latin typeface="Arial"/>
                          <a:cs typeface="Arial"/>
                        </a:rPr>
                        <a:t>Tap line</a:t>
                      </a:r>
                      <a:endParaRPr lang="en-US" sz="2800" b="1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1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2800" b="1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645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7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Tap Exec command</a:t>
                      </a:r>
                      <a:endParaRPr lang="en-US" sz="2800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Tap       button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6456">
                <a:tc>
                  <a:txBody>
                    <a:bodyPr/>
                    <a:lstStyle/>
                    <a:p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Total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 smtClean="0">
                          <a:latin typeface="Arial"/>
                          <a:cs typeface="Arial"/>
                        </a:rPr>
                        <a:t>112</a:t>
                      </a:r>
                      <a:endParaRPr lang="en-US" sz="28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 smtClean="0">
                          <a:latin typeface="Arial"/>
                          <a:cs typeface="Arial"/>
                        </a:rPr>
                        <a:t>39</a:t>
                      </a:r>
                      <a:endParaRPr lang="en-US" sz="28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8" name="Picture 177" descr="breakpoint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420" y="27401837"/>
            <a:ext cx="456799" cy="456799"/>
          </a:xfrm>
          <a:prstGeom prst="rect">
            <a:avLst/>
          </a:prstGeom>
        </p:spPr>
      </p:pic>
      <p:graphicFrame>
        <p:nvGraphicFramePr>
          <p:cNvPr id="179" name="Table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17113"/>
              </p:ext>
            </p:extLst>
          </p:nvPr>
        </p:nvGraphicFramePr>
        <p:xfrm>
          <a:off x="19774462" y="23439437"/>
          <a:ext cx="9842504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421"/>
                <a:gridCol w="1288281"/>
                <a:gridCol w="940365"/>
                <a:gridCol w="1046714"/>
                <a:gridCol w="1289521"/>
                <a:gridCol w="1018664"/>
                <a:gridCol w="1207945"/>
                <a:gridCol w="1278593"/>
              </a:tblGrid>
              <a:tr h="399475">
                <a:tc rowSpan="2"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App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  <a:cs typeface="Arial"/>
                        </a:rPr>
                        <a:t>LOC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DroidDebugger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  <a:cs typeface="Arial"/>
                        </a:rPr>
                        <a:t>GROPG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582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/>
                          <a:cs typeface="Arial"/>
                        </a:rPr>
                        <a:t>App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/>
                          <a:cs typeface="Arial"/>
                        </a:rPr>
                        <a:t>[MB]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Dbg</a:t>
                      </a:r>
                      <a:r>
                        <a:rPr lang="en-US" sz="2800" dirty="0" smtClean="0">
                          <a:latin typeface="Arial"/>
                          <a:cs typeface="Arial"/>
                        </a:rPr>
                        <a:t/>
                      </a:r>
                      <a:br>
                        <a:rPr lang="en-US" sz="2800" dirty="0" smtClean="0">
                          <a:latin typeface="Arial"/>
                          <a:cs typeface="Arial"/>
                        </a:rPr>
                      </a:br>
                      <a:r>
                        <a:rPr lang="en-US" sz="2800" dirty="0" smtClean="0">
                          <a:latin typeface="Arial"/>
                          <a:cs typeface="Arial"/>
                        </a:rPr>
                        <a:t>[MB]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  <a:cs typeface="Arial"/>
                        </a:rPr>
                        <a:t>Time</a:t>
                      </a:r>
                      <a:br>
                        <a:rPr lang="en-US" sz="2800" dirty="0" smtClean="0">
                          <a:latin typeface="Arial"/>
                          <a:cs typeface="Arial"/>
                        </a:rPr>
                      </a:br>
                      <a:r>
                        <a:rPr lang="en-US" sz="2800" dirty="0" smtClean="0">
                          <a:latin typeface="Arial"/>
                          <a:cs typeface="Arial"/>
                        </a:rPr>
                        <a:t>[</a:t>
                      </a:r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min:s</a:t>
                      </a:r>
                      <a:r>
                        <a:rPr lang="en-US" sz="2800" dirty="0" smtClean="0">
                          <a:latin typeface="Arial"/>
                          <a:cs typeface="Arial"/>
                        </a:rPr>
                        <a:t>]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/>
                          <a:cs typeface="Arial"/>
                        </a:rPr>
                        <a:t>App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/>
                          <a:cs typeface="Arial"/>
                        </a:rPr>
                        <a:t>[MB]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Dbg</a:t>
                      </a:r>
                      <a:r>
                        <a:rPr lang="en-US" sz="2800" dirty="0" smtClean="0">
                          <a:latin typeface="Arial"/>
                          <a:cs typeface="Arial"/>
                        </a:rPr>
                        <a:t/>
                      </a:r>
                      <a:br>
                        <a:rPr lang="en-US" sz="2800" dirty="0" smtClean="0">
                          <a:latin typeface="Arial"/>
                          <a:cs typeface="Arial"/>
                        </a:rPr>
                      </a:br>
                      <a:r>
                        <a:rPr lang="en-US" sz="2800" dirty="0" smtClean="0">
                          <a:latin typeface="Arial"/>
                          <a:cs typeface="Arial"/>
                        </a:rPr>
                        <a:t>[MB]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  <a:cs typeface="Arial"/>
                        </a:rPr>
                        <a:t>Time [</a:t>
                      </a:r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min:s</a:t>
                      </a:r>
                      <a:r>
                        <a:rPr lang="en-US" sz="2800" dirty="0" smtClean="0">
                          <a:latin typeface="Arial"/>
                          <a:cs typeface="Arial"/>
                        </a:rPr>
                        <a:t>]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9947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F2C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/>
                          <a:cs typeface="Arial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10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2:13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3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24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0:45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9947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My</a:t>
                      </a:r>
                      <a:r>
                        <a:rPr lang="en-US" sz="2800" baseline="0" dirty="0" err="1" smtClean="0">
                          <a:latin typeface="Arial"/>
                          <a:cs typeface="Arial"/>
                        </a:rPr>
                        <a:t>Tracks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/>
                          <a:cs typeface="Arial"/>
                        </a:rPr>
                        <a:t>21,563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11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3:35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19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26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0:52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9947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Zing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/>
                          <a:cs typeface="Arial"/>
                        </a:rPr>
                        <a:t>5,756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12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2:53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7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25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Arial"/>
                          <a:cs typeface="Arial"/>
                        </a:rPr>
                        <a:t>1:01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0" name="TextBox 179"/>
          <p:cNvSpPr txBox="1"/>
          <p:nvPr/>
        </p:nvSpPr>
        <p:spPr>
          <a:xfrm>
            <a:off x="29921764" y="28468637"/>
            <a:ext cx="12040673" cy="710046"/>
          </a:xfrm>
          <a:prstGeom prst="rect">
            <a:avLst/>
          </a:prstGeom>
          <a:noFill/>
        </p:spPr>
        <p:txBody>
          <a:bodyPr wrap="square" lIns="91897" tIns="45949" rIns="91897" bIns="45949" rtlCol="0">
            <a:spAutoFit/>
          </a:bodyPr>
          <a:lstStyle>
            <a:defPPr>
              <a:defRPr lang="en-US"/>
            </a:defPPr>
            <a:lvl1pPr algn="ctr">
              <a:buNone/>
              <a:defRPr sz="4000"/>
            </a:lvl1pPr>
          </a:lstStyle>
          <a:p>
            <a:pPr algn="l"/>
            <a:r>
              <a:rPr lang="en-US" dirty="0"/>
              <a:t>GROPG </a:t>
            </a:r>
            <a:r>
              <a:rPr lang="en-US" dirty="0" smtClean="0"/>
              <a:t>needs </a:t>
            </a:r>
            <a:r>
              <a:rPr lang="en-US" dirty="0"/>
              <a:t>fewer steps </a:t>
            </a:r>
            <a:r>
              <a:rPr lang="en-US" dirty="0" smtClean="0"/>
              <a:t>for setting </a:t>
            </a:r>
            <a:r>
              <a:rPr lang="en-US" dirty="0"/>
              <a:t>a breakpoint.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76644" y="28830512"/>
            <a:ext cx="270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3" name="Straight Connector 102"/>
          <p:cNvCxnSpPr/>
          <p:nvPr/>
        </p:nvCxnSpPr>
        <p:spPr bwMode="auto">
          <a:xfrm>
            <a:off x="19492119" y="6142037"/>
            <a:ext cx="1752600" cy="129540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19492119" y="8254711"/>
            <a:ext cx="1752600" cy="12406209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79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bian GT1">
  <a:themeElements>
    <a:clrScheme name="Fabian GT1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Fabian GT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3038" marR="0" indent="-173038" algn="l" defTabSz="36576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80000"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3038" marR="0" indent="-173038" algn="l" defTabSz="36576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80000"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bian GT1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bian GT1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bian GT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bian GT1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bian GT1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bian GT1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C:\WINNT\Profiles\Administrator\Application Data\Microsoft\Templates\Fabian GT1.pot</Template>
  <TotalTime>19814</TotalTime>
  <Words>344</Words>
  <Application>Microsoft Office PowerPoint</Application>
  <PresentationFormat>Custom</PresentationFormat>
  <Paragraphs>123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Fabian GT1</vt:lpstr>
      <vt:lpstr>GROPG: A Graphical On-Phone Debugger</vt:lpstr>
    </vt:vector>
  </TitlesOfParts>
  <Company>College of Computing, Georgia Inst. of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Partitioning of Structured Data Transformations Through Operation Merging</dc:title>
  <dc:subject>CERCS Poster</dc:subject>
  <dc:creator>Jay Lofstead</dc:creator>
  <cp:lastModifiedBy>Nguyen, Tuan A</cp:lastModifiedBy>
  <cp:revision>243</cp:revision>
  <cp:lastPrinted>2013-05-09T03:17:27Z</cp:lastPrinted>
  <dcterms:created xsi:type="dcterms:W3CDTF">2001-05-07T15:53:16Z</dcterms:created>
  <dcterms:modified xsi:type="dcterms:W3CDTF">2013-05-09T03:31:21Z</dcterms:modified>
</cp:coreProperties>
</file>