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329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59" r:id="rId4"/>
    <p:sldId id="261" r:id="rId5"/>
    <p:sldId id="268" r:id="rId6"/>
    <p:sldId id="270" r:id="rId7"/>
    <p:sldId id="274" r:id="rId8"/>
    <p:sldId id="262" r:id="rId9"/>
    <p:sldId id="281" r:id="rId10"/>
    <p:sldId id="282" r:id="rId11"/>
    <p:sldId id="283" r:id="rId12"/>
    <p:sldId id="284" r:id="rId13"/>
    <p:sldId id="280" r:id="rId14"/>
    <p:sldId id="288" r:id="rId15"/>
    <p:sldId id="289" r:id="rId16"/>
    <p:sldId id="278" r:id="rId17"/>
    <p:sldId id="285" r:id="rId18"/>
    <p:sldId id="264" r:id="rId19"/>
    <p:sldId id="286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B1B"/>
    <a:srgbClr val="0064B1"/>
    <a:srgbClr val="00447C"/>
    <a:srgbClr val="D4EFFC"/>
    <a:srgbClr val="692917"/>
    <a:srgbClr val="D99B64"/>
    <a:srgbClr val="D0BF8B"/>
    <a:srgbClr val="E6D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46" autoAdjust="0"/>
    <p:restoredTop sz="99306" autoAdjust="0"/>
  </p:normalViewPr>
  <p:slideViewPr>
    <p:cSldViewPr snapToGrid="0" snapToObjects="1">
      <p:cViewPr varScale="1">
        <p:scale>
          <a:sx n="122" d="100"/>
          <a:sy n="122" d="100"/>
        </p:scale>
        <p:origin x="-1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6A347-BEA0-8D42-B1FE-2B0002035346}" type="datetime1">
              <a:rPr lang="en-US" smtClean="0"/>
              <a:t>5/6/13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E9AE4-433A-6C41-85F1-B35EDF2F2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093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19778-55A2-3D43-95A3-9AE497323FBF}" type="datetime1">
              <a:rPr lang="en-US" smtClean="0"/>
              <a:t>5/6/13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DB535-00BF-F14D-8E83-FE238DBA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27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DB535-00BF-F14D-8E83-FE238DBA009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DB535-00BF-F14D-8E83-FE238DBA00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4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DB535-00BF-F14D-8E83-FE238DBA00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01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DB535-00BF-F14D-8E83-FE238DBA00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2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DB535-00BF-F14D-8E83-FE238DBA00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2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07339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7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751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May 22, 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FAF2-E41A-3640-B010-AC4EE970D6D6}" type="datetime4">
              <a:rPr lang="en-US" smtClean="0"/>
              <a:t>May 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B732-7E96-4643-B0C4-50948C2C4A24}" type="datetime4">
              <a:rPr lang="en-US" smtClean="0"/>
              <a:t>May 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EE84-E40D-0B42-B2CA-F24A4AABEFF3}" type="datetime4">
              <a:rPr lang="en-US" smtClean="0"/>
              <a:t>May 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B37C-9ED4-AD46-ADF2-0C8D177AF895}" type="datetime4">
              <a:rPr lang="en-US" smtClean="0"/>
              <a:t>May 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10B4B-80C7-7948-BCDC-F01C67987996}" type="datetime4">
              <a:rPr lang="en-US" smtClean="0"/>
              <a:t>May 6,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5AFDB-D56D-1846-AF3A-DDEBB0D43AED}" type="datetime4">
              <a:rPr lang="en-US" smtClean="0"/>
              <a:t>May 6,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F784-1D37-3F47-B1FF-1F5C311D9AC7}" type="datetime4">
              <a:rPr lang="en-US" smtClean="0"/>
              <a:t>May 6,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D266-0582-264B-A532-9DB36CAD13AB}" type="datetime4">
              <a:rPr lang="en-US" smtClean="0"/>
              <a:t>May 6,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B29A-6804-3D48-A8F5-CDA1BFA0A38B}" type="datetime4">
              <a:rPr lang="en-US" smtClean="0"/>
              <a:t>May 6,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03A5-9622-7C48-A56C-4EB0891B6111}" type="datetime4">
              <a:rPr lang="en-US" smtClean="0"/>
              <a:t>May 6,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525678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fld id="{F76089F1-B67D-114A-93AB-C52166A15BDF}" type="datetime4">
              <a:rPr lang="en-US" smtClean="0"/>
              <a:pPr/>
              <a:t>May 6,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525678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525678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6.wdp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6.wdp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6.wdp"/><Relationship Id="rId5" Type="http://schemas.openxmlformats.org/officeDocument/2006/relationships/image" Target="../media/image41.png"/><Relationship Id="rId6" Type="http://schemas.openxmlformats.org/officeDocument/2006/relationships/image" Target="../media/image38.png"/><Relationship Id="rId7" Type="http://schemas.openxmlformats.org/officeDocument/2006/relationships/image" Target="../media/image42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microsoft.com/office/2007/relationships/hdphoto" Target="../media/hdphoto3.wdp"/><Relationship Id="rId9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microsoft.com/office/2007/relationships/hdphoto" Target="../media/hdphoto5.wdp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microsoft.com/office/2007/relationships/hdphoto" Target="../media/hdphoto6.wdp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/>
                <a:cs typeface="Calibri"/>
              </a:rPr>
              <a:t>GROPG: A Graphical On-Phone Debugger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1746" y="4540868"/>
            <a:ext cx="2994550" cy="8250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  <a:tabLst>
                <a:tab pos="11264133" algn="l"/>
              </a:tabLst>
            </a:pPr>
            <a:r>
              <a:rPr lang="en-US" sz="2000" dirty="0" err="1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rPr>
              <a:t>Christoph</a:t>
            </a:r>
            <a:r>
              <a:rPr lang="en-US" sz="2000" dirty="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dirty="0" err="1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rPr>
              <a:t>Csallner</a:t>
            </a:r>
            <a:endParaRPr lang="en-US" sz="2000" dirty="0">
              <a:solidFill>
                <a:schemeClr val="tx1">
                  <a:tint val="7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buClr>
                <a:schemeClr val="accent1"/>
              </a:buClr>
              <a:tabLst>
                <a:tab pos="11264133" algn="l"/>
              </a:tabLst>
            </a:pPr>
            <a:r>
              <a:rPr lang="en-US" sz="2000" dirty="0" err="1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rPr>
              <a:t>csallner@uta.edu</a:t>
            </a:r>
            <a:endParaRPr lang="en-US" sz="2000" dirty="0">
              <a:solidFill>
                <a:schemeClr val="tx1">
                  <a:tint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985617" y="4541906"/>
            <a:ext cx="3149059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>
                <a:latin typeface="Calibri"/>
                <a:cs typeface="Calibri"/>
              </a:rPr>
              <a:t>Nikolai </a:t>
            </a:r>
            <a:r>
              <a:rPr lang="en-US" dirty="0" err="1" smtClean="0">
                <a:latin typeface="Calibri"/>
                <a:cs typeface="Calibri"/>
              </a:rPr>
              <a:t>Tillmann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nikolait</a:t>
            </a:r>
            <a:r>
              <a:rPr lang="en-US" dirty="0" err="1">
                <a:latin typeface="Calibri"/>
                <a:cs typeface="Calibri"/>
              </a:rPr>
              <a:t>@</a:t>
            </a:r>
            <a:r>
              <a:rPr lang="en-US" dirty="0" err="1" smtClean="0">
                <a:latin typeface="Calibri"/>
                <a:cs typeface="Calibri"/>
              </a:rPr>
              <a:t>microsoft.com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0" y="4540868"/>
            <a:ext cx="3306370" cy="825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Tuan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Anh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Nguyen</a:t>
            </a:r>
          </a:p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tanguyen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@mavs.uta.edu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-595883" y="5362079"/>
            <a:ext cx="7055258" cy="825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>
                <a:latin typeface="Calibri"/>
                <a:cs typeface="Calibri"/>
              </a:rPr>
              <a:t>Computer Science and Engineering Department</a:t>
            </a:r>
          </a:p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>
                <a:latin typeface="Calibri"/>
                <a:cs typeface="Calibri"/>
              </a:rPr>
              <a:t>University of Texas at Arlington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6120491" y="5369731"/>
            <a:ext cx="287931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tabLst>
                <a:tab pos="11264133" algn="l"/>
              </a:tabLst>
            </a:pPr>
            <a:r>
              <a:rPr lang="en-US" dirty="0" smtClean="0">
                <a:latin typeface="Calibri"/>
                <a:cs typeface="Calibri"/>
              </a:rPr>
              <a:t>Microsoft Research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Redmond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smtClean="0">
                <a:latin typeface="Calibri"/>
                <a:cs typeface="Calibri"/>
              </a:rPr>
              <a:t>WA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6578600" y="3865562"/>
            <a:ext cx="1879600" cy="365125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May 22, 2013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86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4"/>
    </mc:Choice>
    <mc:Fallback>
      <p:transition xmlns:p14="http://schemas.microsoft.com/office/powerpoint/2010/main" spd="slow" advTm="89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View current source code </a:t>
            </a:r>
            <a:r>
              <a:rPr lang="en-US" dirty="0" smtClean="0">
                <a:latin typeface="Calibri"/>
                <a:cs typeface="Calibri"/>
              </a:rPr>
              <a:t>location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9</a:t>
            </a:fld>
            <a:endParaRPr lang="en-US">
              <a:latin typeface="Calibri"/>
              <a:cs typeface="Calibri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09950" y="1600200"/>
            <a:ext cx="6050084" cy="9026480"/>
            <a:chOff x="109950" y="1600200"/>
            <a:chExt cx="6050084" cy="902648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5417" r="90000">
                          <a14:foregroundMark x1="42783" y1="2075" x2="42783" y2="2075"/>
                          <a14:foregroundMark x1="47500" y1="1450" x2="47500" y2="1450"/>
                          <a14:foregroundMark x1="58467" y1="1675" x2="58467" y2="1675"/>
                          <a14:foregroundMark x1="61383" y1="1675" x2="61383" y2="1675"/>
                          <a14:foregroundMark x1="62633" y1="2500" x2="62633" y2="2500"/>
                          <a14:foregroundMark x1="48883" y1="88125" x2="48883" y2="88125"/>
                          <a14:foregroundMark x1="58617" y1="87925" x2="57217" y2="88325"/>
                          <a14:foregroundMark x1="46250" y1="88550" x2="46250" y2="88550"/>
                          <a14:foregroundMark x1="37400" y1="24650" x2="37500" y2="52225"/>
                          <a14:foregroundMark x1="37367" y1="57925" x2="37450" y2="67650"/>
                          <a14:foregroundMark x1="37550" y1="71725" x2="37600" y2="76875"/>
                          <a14:foregroundMark x1="67217" y1="26975" x2="67217" y2="26975"/>
                          <a14:foregroundMark x1="67217" y1="47700" x2="67217" y2="47700"/>
                          <a14:foregroundMark x1="67150" y1="53650" x2="66950" y2="78550"/>
                          <a14:foregroundMark x1="67217" y1="78450" x2="66450" y2="82700"/>
                          <a14:foregroundMark x1="30483" y1="48225" x2="30483" y2="48225"/>
                          <a14:foregroundMark x1="58883" y1="88550" x2="46950" y2="88950"/>
                          <a14:foregroundMark x1="59583" y1="1450" x2="59583" y2="1450"/>
                          <a14:foregroundMark x1="60283" y1="1875" x2="60283" y2="1875"/>
                          <a14:foregroundMark x1="63467" y1="2700" x2="63467" y2="2700"/>
                          <a14:foregroundMark x1="67300" y1="13325" x2="67150" y2="72925"/>
                          <a14:foregroundMark x1="67300" y1="71250" x2="67083" y2="78750"/>
                          <a14:foregroundMark x1="67500" y1="49275" x2="67433" y2="64375"/>
                          <a14:foregroundMark x1="67500" y1="41875" x2="67433" y2="49275"/>
                          <a14:foregroundMark x1="51217" y1="1575" x2="51217" y2="1575"/>
                          <a14:foregroundMark x1="50583" y1="1475" x2="50583" y2="1475"/>
                          <a14:foregroundMark x1="51517" y1="1575" x2="53850" y2="1800"/>
                          <a14:foregroundMark x1="37583" y1="20675" x2="37583" y2="20675"/>
                          <a14:foregroundMark x1="42500" y1="1700" x2="62033" y2="1700"/>
                          <a14:backgroundMark x1="54450" y1="675" x2="54450" y2="675"/>
                          <a14:backgroundMark x1="52683" y1="575" x2="52683" y2="575"/>
                          <a14:backgroundMark x1="48817" y1="400" x2="48817" y2="400"/>
                          <a14:backgroundMark x1="67267" y1="63725" x2="67267" y2="63725"/>
                          <a14:backgroundMark x1="51150" y1="89550" x2="51150" y2="89550"/>
                          <a14:backgroundMark x1="47983" y1="89100" x2="47983" y2="89100"/>
                          <a14:backgroundMark x1="58283" y1="88925" x2="58283" y2="88925"/>
                          <a14:backgroundMark x1="47383" y1="89025" x2="47383" y2="89025"/>
                          <a14:backgroundMark x1="46900" y1="88975" x2="46900" y2="88975"/>
                          <a14:backgroundMark x1="53667" y1="88875" x2="57833" y2="88925"/>
                          <a14:backgroundMark x1="53133" y1="89100" x2="48283" y2="89100"/>
                          <a14:backgroundMark x1="47650" y1="89100" x2="47650" y2="89100"/>
                          <a14:backgroundMark x1="67217" y1="78775" x2="67217" y2="78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465" t="21533" r="32500" b="11250"/>
            <a:stretch/>
          </p:blipFill>
          <p:spPr>
            <a:xfrm>
              <a:off x="109950" y="1600200"/>
              <a:ext cx="6050084" cy="902648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457200" y="1600200"/>
              <a:ext cx="5303520" cy="7836117"/>
              <a:chOff x="457200" y="1600200"/>
              <a:chExt cx="5303520" cy="783611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01"/>
              <a:stretch/>
            </p:blipFill>
            <p:spPr>
              <a:xfrm>
                <a:off x="457200" y="1600200"/>
                <a:ext cx="5303520" cy="7836117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28405" y="4527094"/>
                <a:ext cx="5135795" cy="774093"/>
              </a:xfrm>
              <a:prstGeom prst="rect">
                <a:avLst/>
              </a:prstGeom>
              <a:noFill/>
              <a:ln w="127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6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91948" y="2879206"/>
              <a:ext cx="1943882" cy="2383775"/>
              <a:chOff x="891948" y="2879206"/>
              <a:chExt cx="1943882" cy="238377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891948" y="2879206"/>
                <a:ext cx="1943882" cy="2383775"/>
                <a:chOff x="60887" y="4885806"/>
                <a:chExt cx="1943882" cy="2383775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304567" y="6759190"/>
                  <a:ext cx="413626" cy="510391"/>
                </a:xfrm>
                <a:prstGeom prst="rect">
                  <a:avLst/>
                </a:prstGeom>
                <a:noFill/>
                <a:ln w="38100" cmpd="sng">
                  <a:solidFill>
                    <a:srgbClr val="144B1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6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60887" y="4885806"/>
                  <a:ext cx="1943882" cy="1873384"/>
                  <a:chOff x="60887" y="4885806"/>
                  <a:chExt cx="1943882" cy="1873384"/>
                </a:xfrm>
              </p:grpSpPr>
              <p:sp>
                <p:nvSpPr>
                  <p:cNvPr id="11" name="Rectangle 10"/>
                  <p:cNvSpPr/>
                  <p:nvPr/>
                </p:nvSpPr>
                <p:spPr>
                  <a:xfrm>
                    <a:off x="60887" y="4885806"/>
                    <a:ext cx="1943882" cy="80275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 cmpd="sng">
                    <a:solidFill>
                      <a:srgbClr val="144B1B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rPr>
                      <a:t>Tap         to view </a:t>
                    </a:r>
                    <a:r>
                      <a:rPr lang="en-US" sz="1600" dirty="0">
                        <a:solidFill>
                          <a:schemeClr val="tx1"/>
                        </a:solidFill>
                        <a:latin typeface="Calibri"/>
                        <a:cs typeface="Calibri"/>
                      </a:rPr>
                      <a:t>current source code location  </a:t>
                    </a:r>
                  </a:p>
                </p:txBody>
              </p:sp>
              <p:cxnSp>
                <p:nvCxnSpPr>
                  <p:cNvPr id="12" name="Straight Arrow Connector 11"/>
                  <p:cNvCxnSpPr/>
                  <p:nvPr/>
                </p:nvCxnSpPr>
                <p:spPr>
                  <a:xfrm>
                    <a:off x="1518439" y="5688563"/>
                    <a:ext cx="0" cy="1070627"/>
                  </a:xfrm>
                  <a:prstGeom prst="straightConnector1">
                    <a:avLst/>
                  </a:prstGeom>
                  <a:ln w="38100" cmpd="sng">
                    <a:solidFill>
                      <a:srgbClr val="144B1B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6" name="Document 15"/>
              <p:cNvSpPr>
                <a:spLocks noChangeAspect="1"/>
              </p:cNvSpPr>
              <p:nvPr/>
            </p:nvSpPr>
            <p:spPr>
              <a:xfrm>
                <a:off x="1564374" y="2917306"/>
                <a:ext cx="247719" cy="331436"/>
              </a:xfrm>
              <a:prstGeom prst="flowChartDocument">
                <a:avLst/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 smtClean="0">
                    <a:solidFill>
                      <a:schemeClr val="bg2">
                        <a:lumMod val="50000"/>
                      </a:schemeClr>
                    </a:solidFill>
                    <a:latin typeface="Calibri"/>
                    <a:cs typeface="Calibri"/>
                  </a:rPr>
                  <a:t>J</a:t>
                </a:r>
                <a:endParaRPr lang="en-US" sz="2200" b="1" dirty="0">
                  <a:solidFill>
                    <a:schemeClr val="bg2">
                      <a:lumMod val="50000"/>
                    </a:schemeClr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3033950" y="1600200"/>
            <a:ext cx="6050084" cy="9026480"/>
            <a:chOff x="3033950" y="1600200"/>
            <a:chExt cx="6050084" cy="9026480"/>
          </a:xfrm>
        </p:grpSpPr>
        <p:grpSp>
          <p:nvGrpSpPr>
            <p:cNvPr id="45" name="Group 44"/>
            <p:cNvGrpSpPr/>
            <p:nvPr/>
          </p:nvGrpSpPr>
          <p:grpSpPr>
            <a:xfrm>
              <a:off x="3033950" y="1600200"/>
              <a:ext cx="6050084" cy="9026480"/>
              <a:chOff x="3033950" y="1600200"/>
              <a:chExt cx="6050084" cy="902648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000" l="5417" r="90000">
                            <a14:foregroundMark x1="42783" y1="2075" x2="42783" y2="2075"/>
                            <a14:foregroundMark x1="47500" y1="1450" x2="47500" y2="1450"/>
                            <a14:foregroundMark x1="58467" y1="1675" x2="58467" y2="1675"/>
                            <a14:foregroundMark x1="61383" y1="1675" x2="61383" y2="1675"/>
                            <a14:foregroundMark x1="62633" y1="2500" x2="62633" y2="2500"/>
                            <a14:foregroundMark x1="48883" y1="88125" x2="48883" y2="88125"/>
                            <a14:foregroundMark x1="58617" y1="87925" x2="57217" y2="88325"/>
                            <a14:foregroundMark x1="46250" y1="88550" x2="46250" y2="88550"/>
                            <a14:foregroundMark x1="37400" y1="24650" x2="37500" y2="52225"/>
                            <a14:foregroundMark x1="37367" y1="57925" x2="37450" y2="67650"/>
                            <a14:foregroundMark x1="37550" y1="71725" x2="37600" y2="76875"/>
                            <a14:foregroundMark x1="67217" y1="26975" x2="67217" y2="26975"/>
                            <a14:foregroundMark x1="67217" y1="47700" x2="67217" y2="47700"/>
                            <a14:foregroundMark x1="67150" y1="53650" x2="66950" y2="78550"/>
                            <a14:foregroundMark x1="67217" y1="78450" x2="66450" y2="82700"/>
                            <a14:foregroundMark x1="30483" y1="48225" x2="30483" y2="48225"/>
                            <a14:foregroundMark x1="58883" y1="88550" x2="46950" y2="88950"/>
                            <a14:foregroundMark x1="59583" y1="1450" x2="59583" y2="1450"/>
                            <a14:foregroundMark x1="60283" y1="1875" x2="60283" y2="1875"/>
                            <a14:foregroundMark x1="63467" y1="2700" x2="63467" y2="2700"/>
                            <a14:foregroundMark x1="67300" y1="13325" x2="67150" y2="72925"/>
                            <a14:foregroundMark x1="67300" y1="71250" x2="67083" y2="78750"/>
                            <a14:foregroundMark x1="67500" y1="49275" x2="67433" y2="64375"/>
                            <a14:foregroundMark x1="67500" y1="41875" x2="67433" y2="49275"/>
                            <a14:foregroundMark x1="51217" y1="1575" x2="51217" y2="1575"/>
                            <a14:foregroundMark x1="50583" y1="1475" x2="50583" y2="1475"/>
                            <a14:foregroundMark x1="51517" y1="1575" x2="53850" y2="1800"/>
                            <a14:foregroundMark x1="37583" y1="20675" x2="37583" y2="20675"/>
                            <a14:foregroundMark x1="42500" y1="1700" x2="62033" y2="1700"/>
                            <a14:backgroundMark x1="54450" y1="675" x2="54450" y2="675"/>
                            <a14:backgroundMark x1="52683" y1="575" x2="52683" y2="575"/>
                            <a14:backgroundMark x1="48817" y1="400" x2="48817" y2="400"/>
                            <a14:backgroundMark x1="67267" y1="63725" x2="67267" y2="63725"/>
                            <a14:backgroundMark x1="51150" y1="89550" x2="51150" y2="89550"/>
                            <a14:backgroundMark x1="47983" y1="89100" x2="47983" y2="89100"/>
                            <a14:backgroundMark x1="58283" y1="88925" x2="58283" y2="88925"/>
                            <a14:backgroundMark x1="47383" y1="89025" x2="47383" y2="89025"/>
                            <a14:backgroundMark x1="46900" y1="88975" x2="46900" y2="88975"/>
                            <a14:backgroundMark x1="53667" y1="88875" x2="57833" y2="88925"/>
                            <a14:backgroundMark x1="53133" y1="89100" x2="48283" y2="89100"/>
                            <a14:backgroundMark x1="47650" y1="89100" x2="47650" y2="89100"/>
                            <a14:backgroundMark x1="67217" y1="78775" x2="67217" y2="787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465" t="21533" r="32500" b="11250"/>
              <a:stretch/>
            </p:blipFill>
            <p:spPr>
              <a:xfrm>
                <a:off x="3033950" y="1600200"/>
                <a:ext cx="6050084" cy="902648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83280" y="1600200"/>
                <a:ext cx="5303520" cy="7836117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470982" y="5045992"/>
                <a:ext cx="5135796" cy="255196"/>
              </a:xfrm>
              <a:prstGeom prst="rect">
                <a:avLst/>
              </a:prstGeom>
              <a:noFill/>
              <a:ln w="381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6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086248" y="2515927"/>
                <a:ext cx="1943882" cy="802757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The current line is highlighted</a:t>
                </a:r>
                <a:endParaRPr lang="en-US" sz="16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7759700" y="3318684"/>
                <a:ext cx="0" cy="1727308"/>
              </a:xfrm>
              <a:prstGeom prst="straightConnector1">
                <a:avLst/>
              </a:prstGeom>
              <a:ln w="38100" cmpd="sng">
                <a:solidFill>
                  <a:srgbClr val="144B1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>
              <a:off x="3470982" y="3536494"/>
              <a:ext cx="5135796" cy="2843669"/>
            </a:xfrm>
            <a:prstGeom prst="rect">
              <a:avLst/>
            </a:prstGeom>
            <a:noFill/>
            <a:ln w="127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5" name="Document 24"/>
          <p:cNvSpPr>
            <a:spLocks noChangeAspect="1"/>
          </p:cNvSpPr>
          <p:nvPr/>
        </p:nvSpPr>
        <p:spPr>
          <a:xfrm>
            <a:off x="5806483" y="1076436"/>
            <a:ext cx="284746" cy="380977"/>
          </a:xfrm>
          <a:prstGeom prst="flowChartDocumen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J</a:t>
            </a:r>
            <a:endParaRPr lang="en-US" sz="22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99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5"/>
    </mc:Choice>
    <mc:Fallback>
      <p:transition xmlns:p14="http://schemas.microsoft.com/office/powerpoint/2010/main" spd="slow" advTm="160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-239522" y="1600200"/>
            <a:ext cx="5627556" cy="8396085"/>
            <a:chOff x="-207550" y="1600200"/>
            <a:chExt cx="6050084" cy="9026480"/>
          </a:xfrm>
        </p:grpSpPr>
        <p:grpSp>
          <p:nvGrpSpPr>
            <p:cNvPr id="6" name="Group 5"/>
            <p:cNvGrpSpPr/>
            <p:nvPr/>
          </p:nvGrpSpPr>
          <p:grpSpPr>
            <a:xfrm>
              <a:off x="-207550" y="1600200"/>
              <a:ext cx="6050084" cy="9026480"/>
              <a:chOff x="-17050" y="1600200"/>
              <a:chExt cx="6050084" cy="902648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-17050" y="1600200"/>
                <a:ext cx="6050084" cy="9026480"/>
                <a:chOff x="109950" y="1600200"/>
                <a:chExt cx="6050084" cy="9026480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90000" l="5417" r="90000">
                              <a14:foregroundMark x1="42783" y1="2075" x2="42783" y2="2075"/>
                              <a14:foregroundMark x1="47500" y1="1450" x2="47500" y2="1450"/>
                              <a14:foregroundMark x1="58467" y1="1675" x2="58467" y2="1675"/>
                              <a14:foregroundMark x1="61383" y1="1675" x2="61383" y2="1675"/>
                              <a14:foregroundMark x1="62633" y1="2500" x2="62633" y2="2500"/>
                              <a14:foregroundMark x1="48883" y1="88125" x2="48883" y2="88125"/>
                              <a14:foregroundMark x1="58617" y1="87925" x2="57217" y2="88325"/>
                              <a14:foregroundMark x1="46250" y1="88550" x2="46250" y2="88550"/>
                              <a14:foregroundMark x1="37400" y1="24650" x2="37500" y2="52225"/>
                              <a14:foregroundMark x1="37367" y1="57925" x2="37450" y2="67650"/>
                              <a14:foregroundMark x1="37550" y1="71725" x2="37600" y2="76875"/>
                              <a14:foregroundMark x1="67217" y1="26975" x2="67217" y2="26975"/>
                              <a14:foregroundMark x1="67217" y1="47700" x2="67217" y2="47700"/>
                              <a14:foregroundMark x1="67150" y1="53650" x2="66950" y2="78550"/>
                              <a14:foregroundMark x1="67217" y1="78450" x2="66450" y2="82700"/>
                              <a14:foregroundMark x1="30483" y1="48225" x2="30483" y2="48225"/>
                              <a14:foregroundMark x1="58883" y1="88550" x2="46950" y2="88950"/>
                              <a14:foregroundMark x1="59583" y1="1450" x2="59583" y2="1450"/>
                              <a14:foregroundMark x1="60283" y1="1875" x2="60283" y2="1875"/>
                              <a14:foregroundMark x1="63467" y1="2700" x2="63467" y2="2700"/>
                              <a14:foregroundMark x1="67300" y1="13325" x2="67150" y2="72925"/>
                              <a14:foregroundMark x1="67300" y1="71250" x2="67083" y2="78750"/>
                              <a14:foregroundMark x1="67500" y1="49275" x2="67433" y2="64375"/>
                              <a14:foregroundMark x1="67500" y1="41875" x2="67433" y2="49275"/>
                              <a14:foregroundMark x1="51217" y1="1575" x2="51217" y2="1575"/>
                              <a14:foregroundMark x1="50583" y1="1475" x2="50583" y2="1475"/>
                              <a14:foregroundMark x1="51517" y1="1575" x2="53850" y2="1800"/>
                              <a14:foregroundMark x1="37583" y1="20675" x2="37583" y2="20675"/>
                              <a14:foregroundMark x1="42500" y1="1700" x2="62033" y2="1700"/>
                              <a14:backgroundMark x1="54450" y1="675" x2="54450" y2="675"/>
                              <a14:backgroundMark x1="52683" y1="575" x2="52683" y2="575"/>
                              <a14:backgroundMark x1="48817" y1="400" x2="48817" y2="400"/>
                              <a14:backgroundMark x1="67267" y1="63725" x2="67267" y2="63725"/>
                              <a14:backgroundMark x1="51150" y1="89550" x2="51150" y2="89550"/>
                              <a14:backgroundMark x1="47983" y1="89100" x2="47983" y2="89100"/>
                              <a14:backgroundMark x1="58283" y1="88925" x2="58283" y2="88925"/>
                              <a14:backgroundMark x1="47383" y1="89025" x2="47383" y2="89025"/>
                              <a14:backgroundMark x1="46900" y1="88975" x2="46900" y2="88975"/>
                              <a14:backgroundMark x1="53667" y1="88875" x2="57833" y2="88925"/>
                              <a14:backgroundMark x1="53133" y1="89100" x2="48283" y2="89100"/>
                              <a14:backgroundMark x1="47650" y1="89100" x2="47650" y2="89100"/>
                              <a14:backgroundMark x1="67217" y1="78775" x2="67217" y2="787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7465" t="21533" r="32500" b="11250"/>
                <a:stretch/>
              </p:blipFill>
              <p:spPr>
                <a:xfrm>
                  <a:off x="109950" y="1600200"/>
                  <a:ext cx="6050084" cy="9026480"/>
                </a:xfrm>
                <a:prstGeom prst="rect">
                  <a:avLst/>
                </a:prstGeom>
              </p:spPr>
            </p:pic>
            <p:grpSp>
              <p:nvGrpSpPr>
                <p:cNvPr id="25" name="Group 24"/>
                <p:cNvGrpSpPr/>
                <p:nvPr/>
              </p:nvGrpSpPr>
              <p:grpSpPr>
                <a:xfrm>
                  <a:off x="457200" y="1600200"/>
                  <a:ext cx="5303520" cy="7848600"/>
                  <a:chOff x="457200" y="1600200"/>
                  <a:chExt cx="5303520" cy="784860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b="-117"/>
                  <a:stretch/>
                </p:blipFill>
                <p:spPr>
                  <a:xfrm>
                    <a:off x="457200" y="1600200"/>
                    <a:ext cx="5303520" cy="7848600"/>
                  </a:xfrm>
                  <a:prstGeom prst="rect">
                    <a:avLst/>
                  </a:prstGeom>
                </p:spPr>
              </p:pic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891948" y="2879206"/>
                    <a:ext cx="2055163" cy="2371389"/>
                    <a:chOff x="60887" y="4885806"/>
                    <a:chExt cx="2055163" cy="2371389"/>
                  </a:xfrm>
                </p:grpSpPr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1694110" y="6771575"/>
                      <a:ext cx="421940" cy="485620"/>
                    </a:xfrm>
                    <a:prstGeom prst="rect">
                      <a:avLst/>
                    </a:prstGeom>
                    <a:noFill/>
                    <a:ln w="38100" cmpd="sng">
                      <a:solidFill>
                        <a:srgbClr val="144B1B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p:txBody>
                </p:sp>
                <p:grpSp>
                  <p:nvGrpSpPr>
                    <p:cNvPr id="13" name="Group 12"/>
                    <p:cNvGrpSpPr/>
                    <p:nvPr/>
                  </p:nvGrpSpPr>
                  <p:grpSpPr>
                    <a:xfrm>
                      <a:off x="60887" y="4885806"/>
                      <a:ext cx="1943882" cy="1885769"/>
                      <a:chOff x="60887" y="4885806"/>
                      <a:chExt cx="1943882" cy="1885769"/>
                    </a:xfrm>
                  </p:grpSpPr>
                  <p:sp>
                    <p:nvSpPr>
                      <p:cNvPr id="15" name="Rectangle 14"/>
                      <p:cNvSpPr/>
                      <p:nvPr/>
                    </p:nvSpPr>
                    <p:spPr>
                      <a:xfrm>
                        <a:off x="60887" y="4885806"/>
                        <a:ext cx="1943882" cy="80275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144B1B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>
                            <a:solidFill>
                              <a:schemeClr val="tx1"/>
                            </a:solidFill>
                            <a:latin typeface="Calibri"/>
                            <a:cs typeface="Calibri"/>
                          </a:rPr>
                          <a:t>Tap         to view in-scope memory values</a:t>
                        </a:r>
                        <a:endParaRPr lang="en-US" sz="16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endParaRPr>
                      </a:p>
                    </p:txBody>
                  </p:sp>
                  <p:cxnSp>
                    <p:nvCxnSpPr>
                      <p:cNvPr id="16" name="Straight Arrow Connector 15"/>
                      <p:cNvCxnSpPr>
                        <a:endCxn id="12" idx="0"/>
                      </p:cNvCxnSpPr>
                      <p:nvPr/>
                    </p:nvCxnSpPr>
                    <p:spPr>
                      <a:xfrm>
                        <a:off x="1905080" y="5688563"/>
                        <a:ext cx="0" cy="1083012"/>
                      </a:xfrm>
                      <a:prstGeom prst="straightConnector1">
                        <a:avLst/>
                      </a:prstGeom>
                      <a:ln w="38100" cmpd="sng">
                        <a:solidFill>
                          <a:srgbClr val="144B1B"/>
                        </a:solidFill>
                        <a:tailEnd type="arrow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pic>
            <p:nvPicPr>
              <p:cNvPr id="27" name="Picture 26" descr="class_obj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2621" y="2863331"/>
                <a:ext cx="340599" cy="340599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243925" y="4542969"/>
              <a:ext cx="5135795" cy="774093"/>
            </a:xfrm>
            <a:prstGeom prst="rect">
              <a:avLst/>
            </a:prstGeom>
            <a:noFill/>
            <a:ln w="127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Inspect in-scope memory values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10</a:t>
            </a:fld>
            <a:endParaRPr lang="en-US">
              <a:latin typeface="Calibri"/>
              <a:cs typeface="Calibri"/>
            </a:endParaRPr>
          </a:p>
        </p:txBody>
      </p:sp>
      <p:pic>
        <p:nvPicPr>
          <p:cNvPr id="8" name="Picture 7" descr="class_obj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980" y="1052823"/>
            <a:ext cx="411480" cy="411480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2335688" y="1600200"/>
            <a:ext cx="5627556" cy="8384293"/>
            <a:chOff x="2641161" y="1600200"/>
            <a:chExt cx="6050084" cy="9013802"/>
          </a:xfrm>
        </p:grpSpPr>
        <p:grpSp>
          <p:nvGrpSpPr>
            <p:cNvPr id="30" name="Group 29"/>
            <p:cNvGrpSpPr/>
            <p:nvPr/>
          </p:nvGrpSpPr>
          <p:grpSpPr>
            <a:xfrm>
              <a:off x="2641161" y="1600200"/>
              <a:ext cx="6050084" cy="9013802"/>
              <a:chOff x="3038036" y="1600200"/>
              <a:chExt cx="6050084" cy="9013802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038036" y="1600200"/>
                <a:ext cx="6050084" cy="9013802"/>
                <a:chOff x="3038036" y="1600200"/>
                <a:chExt cx="6050084" cy="9013802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90000" l="5417" r="90000">
                              <a14:foregroundMark x1="42783" y1="2075" x2="42783" y2="2075"/>
                              <a14:foregroundMark x1="47500" y1="1450" x2="47500" y2="1450"/>
                              <a14:foregroundMark x1="58467" y1="1675" x2="58467" y2="1675"/>
                              <a14:foregroundMark x1="61383" y1="1675" x2="61383" y2="1675"/>
                              <a14:foregroundMark x1="62633" y1="2500" x2="62633" y2="2500"/>
                              <a14:foregroundMark x1="48883" y1="88125" x2="48883" y2="88125"/>
                              <a14:foregroundMark x1="58617" y1="87925" x2="57217" y2="88325"/>
                              <a14:foregroundMark x1="46250" y1="88550" x2="46250" y2="88550"/>
                              <a14:foregroundMark x1="37400" y1="24650" x2="37500" y2="52225"/>
                              <a14:foregroundMark x1="37367" y1="57925" x2="37450" y2="67650"/>
                              <a14:foregroundMark x1="37550" y1="71725" x2="37600" y2="76875"/>
                              <a14:foregroundMark x1="67217" y1="26975" x2="67217" y2="26975"/>
                              <a14:foregroundMark x1="67217" y1="47700" x2="67217" y2="47700"/>
                              <a14:foregroundMark x1="67150" y1="53650" x2="66950" y2="78550"/>
                              <a14:foregroundMark x1="67217" y1="78450" x2="66450" y2="82700"/>
                              <a14:foregroundMark x1="30483" y1="48225" x2="30483" y2="48225"/>
                              <a14:foregroundMark x1="58883" y1="88550" x2="46950" y2="88950"/>
                              <a14:foregroundMark x1="59583" y1="1450" x2="59583" y2="1450"/>
                              <a14:foregroundMark x1="60283" y1="1875" x2="60283" y2="1875"/>
                              <a14:foregroundMark x1="63467" y1="2700" x2="63467" y2="2700"/>
                              <a14:foregroundMark x1="67300" y1="13325" x2="67150" y2="72925"/>
                              <a14:foregroundMark x1="67300" y1="71250" x2="67083" y2="78750"/>
                              <a14:foregroundMark x1="67500" y1="49275" x2="67433" y2="64375"/>
                              <a14:foregroundMark x1="67500" y1="41875" x2="67433" y2="49275"/>
                              <a14:foregroundMark x1="51217" y1="1575" x2="51217" y2="1575"/>
                              <a14:foregroundMark x1="50583" y1="1475" x2="50583" y2="1475"/>
                              <a14:foregroundMark x1="51517" y1="1575" x2="53850" y2="1800"/>
                              <a14:foregroundMark x1="37583" y1="20675" x2="37583" y2="20675"/>
                              <a14:foregroundMark x1="42500" y1="1700" x2="62033" y2="1700"/>
                              <a14:backgroundMark x1="54450" y1="675" x2="54450" y2="675"/>
                              <a14:backgroundMark x1="52683" y1="575" x2="52683" y2="575"/>
                              <a14:backgroundMark x1="48817" y1="400" x2="48817" y2="400"/>
                              <a14:backgroundMark x1="67267" y1="63725" x2="67267" y2="63725"/>
                              <a14:backgroundMark x1="51150" y1="89550" x2="51150" y2="89550"/>
                              <a14:backgroundMark x1="47983" y1="89100" x2="47983" y2="89100"/>
                              <a14:backgroundMark x1="58283" y1="88925" x2="58283" y2="88925"/>
                              <a14:backgroundMark x1="47383" y1="89025" x2="47383" y2="89025"/>
                              <a14:backgroundMark x1="46900" y1="88975" x2="46900" y2="88975"/>
                              <a14:backgroundMark x1="53667" y1="88875" x2="57833" y2="88925"/>
                              <a14:backgroundMark x1="53133" y1="89100" x2="48283" y2="89100"/>
                              <a14:backgroundMark x1="47650" y1="89100" x2="47650" y2="89100"/>
                              <a14:backgroundMark x1="67217" y1="78775" x2="67217" y2="787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7465" t="21627" r="32500" b="11251"/>
                <a:stretch/>
              </p:blipFill>
              <p:spPr>
                <a:xfrm>
                  <a:off x="3038036" y="1600200"/>
                  <a:ext cx="6050084" cy="9013802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383280" y="1600200"/>
                  <a:ext cx="5303520" cy="7848600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/>
              <p:cNvSpPr/>
              <p:nvPr/>
            </p:nvSpPr>
            <p:spPr>
              <a:xfrm>
                <a:off x="3487505" y="3970769"/>
                <a:ext cx="5135795" cy="2093481"/>
              </a:xfrm>
              <a:prstGeom prst="rect">
                <a:avLst/>
              </a:prstGeom>
              <a:noFill/>
              <a:ln w="127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6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708400" y="4599509"/>
                <a:ext cx="3832225" cy="1316582"/>
              </a:xfrm>
              <a:prstGeom prst="rect">
                <a:avLst/>
              </a:prstGeom>
              <a:noFill/>
              <a:ln w="381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6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138205" y="2670673"/>
                <a:ext cx="2087368" cy="578069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in-scope memory values</a:t>
                </a:r>
                <a:endParaRPr lang="en-US" sz="16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6883400" y="3246786"/>
                <a:ext cx="0" cy="1352723"/>
              </a:xfrm>
              <a:prstGeom prst="straightConnector1">
                <a:avLst/>
              </a:prstGeom>
              <a:ln w="38100" cmpd="sng">
                <a:solidFill>
                  <a:srgbClr val="144B1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3358064" y="4668549"/>
              <a:ext cx="3626498" cy="242942"/>
            </a:xfrm>
            <a:prstGeom prst="rect">
              <a:avLst/>
            </a:prstGeom>
            <a:noFill/>
            <a:ln w="28575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741330" y="6312734"/>
              <a:ext cx="2087368" cy="578069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Calibri"/>
                  <a:cs typeface="Calibri"/>
                </a:rPr>
                <a:t>Tap on a value to view its detail</a:t>
              </a:r>
              <a:endParaRPr lang="en-US" sz="16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6486525" y="4919193"/>
              <a:ext cx="1" cy="1393541"/>
            </a:xfrm>
            <a:prstGeom prst="straightConnector1">
              <a:avLst/>
            </a:prstGeom>
            <a:ln w="38100" cmpd="sng">
              <a:solidFill>
                <a:srgbClr val="144B1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3847158" y="1600200"/>
            <a:ext cx="5627556" cy="8384293"/>
            <a:chOff x="4438650" y="1616075"/>
            <a:chExt cx="6050084" cy="9013802"/>
          </a:xfrm>
        </p:grpSpPr>
        <p:grpSp>
          <p:nvGrpSpPr>
            <p:cNvPr id="44" name="Group 43"/>
            <p:cNvGrpSpPr/>
            <p:nvPr/>
          </p:nvGrpSpPr>
          <p:grpSpPr>
            <a:xfrm>
              <a:off x="4438650" y="1616075"/>
              <a:ext cx="6050084" cy="9013802"/>
              <a:chOff x="3311525" y="1612878"/>
              <a:chExt cx="6050084" cy="901380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3311525" y="1612878"/>
                <a:ext cx="6050084" cy="9013802"/>
                <a:chOff x="3311525" y="1612878"/>
                <a:chExt cx="6050084" cy="9013802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90000" l="5417" r="90000">
                              <a14:foregroundMark x1="42783" y1="2075" x2="42783" y2="2075"/>
                              <a14:foregroundMark x1="47500" y1="1450" x2="47500" y2="1450"/>
                              <a14:foregroundMark x1="58467" y1="1675" x2="58467" y2="1675"/>
                              <a14:foregroundMark x1="61383" y1="1675" x2="61383" y2="1675"/>
                              <a14:foregroundMark x1="62633" y1="2500" x2="62633" y2="2500"/>
                              <a14:foregroundMark x1="48883" y1="88125" x2="48883" y2="88125"/>
                              <a14:foregroundMark x1="58617" y1="87925" x2="57217" y2="88325"/>
                              <a14:foregroundMark x1="46250" y1="88550" x2="46250" y2="88550"/>
                              <a14:foregroundMark x1="37400" y1="24650" x2="37500" y2="52225"/>
                              <a14:foregroundMark x1="37367" y1="57925" x2="37450" y2="67650"/>
                              <a14:foregroundMark x1="37550" y1="71725" x2="37600" y2="76875"/>
                              <a14:foregroundMark x1="67217" y1="26975" x2="67217" y2="26975"/>
                              <a14:foregroundMark x1="67217" y1="47700" x2="67217" y2="47700"/>
                              <a14:foregroundMark x1="67150" y1="53650" x2="66950" y2="78550"/>
                              <a14:foregroundMark x1="67217" y1="78450" x2="66450" y2="82700"/>
                              <a14:foregroundMark x1="30483" y1="48225" x2="30483" y2="48225"/>
                              <a14:foregroundMark x1="58883" y1="88550" x2="46950" y2="88950"/>
                              <a14:foregroundMark x1="59583" y1="1450" x2="59583" y2="1450"/>
                              <a14:foregroundMark x1="60283" y1="1875" x2="60283" y2="1875"/>
                              <a14:foregroundMark x1="63467" y1="2700" x2="63467" y2="2700"/>
                              <a14:foregroundMark x1="67300" y1="13325" x2="67150" y2="72925"/>
                              <a14:foregroundMark x1="67300" y1="71250" x2="67083" y2="78750"/>
                              <a14:foregroundMark x1="67500" y1="49275" x2="67433" y2="64375"/>
                              <a14:foregroundMark x1="67500" y1="41875" x2="67433" y2="49275"/>
                              <a14:foregroundMark x1="51217" y1="1575" x2="51217" y2="1575"/>
                              <a14:foregroundMark x1="50583" y1="1475" x2="50583" y2="1475"/>
                              <a14:foregroundMark x1="51517" y1="1575" x2="53850" y2="1800"/>
                              <a14:foregroundMark x1="37583" y1="20675" x2="37583" y2="20675"/>
                              <a14:foregroundMark x1="42500" y1="1700" x2="62033" y2="1700"/>
                              <a14:backgroundMark x1="54450" y1="675" x2="54450" y2="675"/>
                              <a14:backgroundMark x1="52683" y1="575" x2="52683" y2="575"/>
                              <a14:backgroundMark x1="48817" y1="400" x2="48817" y2="400"/>
                              <a14:backgroundMark x1="67267" y1="63725" x2="67267" y2="63725"/>
                              <a14:backgroundMark x1="51150" y1="89550" x2="51150" y2="89550"/>
                              <a14:backgroundMark x1="47983" y1="89100" x2="47983" y2="89100"/>
                              <a14:backgroundMark x1="58283" y1="88925" x2="58283" y2="88925"/>
                              <a14:backgroundMark x1="47383" y1="89025" x2="47383" y2="89025"/>
                              <a14:backgroundMark x1="46900" y1="88975" x2="46900" y2="88975"/>
                              <a14:backgroundMark x1="53667" y1="88875" x2="57833" y2="88925"/>
                              <a14:backgroundMark x1="53133" y1="89100" x2="48283" y2="89100"/>
                              <a14:backgroundMark x1="47650" y1="89100" x2="47650" y2="89100"/>
                              <a14:backgroundMark x1="67217" y1="78775" x2="67217" y2="787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7465" t="21627" r="32500" b="11251"/>
                <a:stretch/>
              </p:blipFill>
              <p:spPr>
                <a:xfrm>
                  <a:off x="3311525" y="1612878"/>
                  <a:ext cx="6050084" cy="9013802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42983" y="1616075"/>
                  <a:ext cx="5303520" cy="7848600"/>
                </a:xfrm>
                <a:prstGeom prst="rect">
                  <a:avLst/>
                </a:prstGeom>
              </p:spPr>
            </p:pic>
            <p:sp>
              <p:nvSpPr>
                <p:cNvPr id="33" name="Rectangle 32"/>
                <p:cNvSpPr/>
                <p:nvPr/>
              </p:nvSpPr>
              <p:spPr>
                <a:xfrm>
                  <a:off x="3722358" y="2294076"/>
                  <a:ext cx="5135795" cy="5357674"/>
                </a:xfrm>
                <a:prstGeom prst="rect">
                  <a:avLst/>
                </a:prstGeom>
                <a:noFill/>
                <a:ln w="12700" cmpd="sng">
                  <a:solidFill>
                    <a:srgbClr val="144B1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6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3781848" y="3022037"/>
                <a:ext cx="5006344" cy="3537026"/>
              </a:xfrm>
              <a:prstGeom prst="rect">
                <a:avLst/>
              </a:prstGeom>
              <a:noFill/>
              <a:ln w="381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6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7499594" y="7885128"/>
              <a:ext cx="2087368" cy="578069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Calibri"/>
                  <a:cs typeface="Calibri"/>
                </a:rPr>
                <a:t>Detail of this (</a:t>
              </a:r>
              <a:r>
                <a:rPr lang="en-US" sz="1600" dirty="0" err="1" smtClean="0">
                  <a:solidFill>
                    <a:srgbClr val="000000"/>
                  </a:solidFill>
                  <a:latin typeface="Calibri"/>
                  <a:cs typeface="Calibri"/>
                </a:rPr>
                <a:t>MapFragment</a:t>
              </a:r>
              <a:r>
                <a:rPr lang="en-US" sz="1600" dirty="0" smtClean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  <a:endParaRPr lang="en-US" sz="16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9244789" y="6559063"/>
              <a:ext cx="0" cy="1326066"/>
            </a:xfrm>
            <a:prstGeom prst="straightConnector1">
              <a:avLst/>
            </a:prstGeom>
            <a:ln w="38100" cmpd="sng">
              <a:solidFill>
                <a:srgbClr val="144B1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64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38"/>
    </mc:Choice>
    <mc:Fallback>
      <p:transition xmlns:p14="http://schemas.microsoft.com/office/powerpoint/2010/main" spd="slow" advTm="235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3278" y="6525678"/>
            <a:ext cx="561975" cy="365125"/>
          </a:xfrm>
        </p:spPr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11</a:t>
            </a:fld>
            <a:endParaRPr lang="en-US" dirty="0">
              <a:latin typeface="Calibri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9950" y="1600200"/>
            <a:ext cx="6050084" cy="9026480"/>
            <a:chOff x="109950" y="1600200"/>
            <a:chExt cx="6050084" cy="9026480"/>
          </a:xfrm>
        </p:grpSpPr>
        <p:grpSp>
          <p:nvGrpSpPr>
            <p:cNvPr id="36" name="Group 35"/>
            <p:cNvGrpSpPr/>
            <p:nvPr/>
          </p:nvGrpSpPr>
          <p:grpSpPr>
            <a:xfrm>
              <a:off x="109950" y="1600200"/>
              <a:ext cx="6050084" cy="9026480"/>
              <a:chOff x="109950" y="1600200"/>
              <a:chExt cx="6050084" cy="902648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09950" y="1600200"/>
                <a:ext cx="6050084" cy="9026480"/>
                <a:chOff x="109950" y="1600200"/>
                <a:chExt cx="6050084" cy="9026480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90000" l="5417" r="90000">
                              <a14:foregroundMark x1="42783" y1="2075" x2="42783" y2="2075"/>
                              <a14:foregroundMark x1="47500" y1="1450" x2="47500" y2="1450"/>
                              <a14:foregroundMark x1="58467" y1="1675" x2="58467" y2="1675"/>
                              <a14:foregroundMark x1="61383" y1="1675" x2="61383" y2="1675"/>
                              <a14:foregroundMark x1="62633" y1="2500" x2="62633" y2="2500"/>
                              <a14:foregroundMark x1="48883" y1="88125" x2="48883" y2="88125"/>
                              <a14:foregroundMark x1="58617" y1="87925" x2="57217" y2="88325"/>
                              <a14:foregroundMark x1="46250" y1="88550" x2="46250" y2="88550"/>
                              <a14:foregroundMark x1="37400" y1="24650" x2="37500" y2="52225"/>
                              <a14:foregroundMark x1="37367" y1="57925" x2="37450" y2="67650"/>
                              <a14:foregroundMark x1="37550" y1="71725" x2="37600" y2="76875"/>
                              <a14:foregroundMark x1="67217" y1="26975" x2="67217" y2="26975"/>
                              <a14:foregroundMark x1="67217" y1="47700" x2="67217" y2="47700"/>
                              <a14:foregroundMark x1="67150" y1="53650" x2="66950" y2="78550"/>
                              <a14:foregroundMark x1="67217" y1="78450" x2="66450" y2="82700"/>
                              <a14:foregroundMark x1="30483" y1="48225" x2="30483" y2="48225"/>
                              <a14:foregroundMark x1="58883" y1="88550" x2="46950" y2="88950"/>
                              <a14:foregroundMark x1="59583" y1="1450" x2="59583" y2="1450"/>
                              <a14:foregroundMark x1="60283" y1="1875" x2="60283" y2="1875"/>
                              <a14:foregroundMark x1="63467" y1="2700" x2="63467" y2="2700"/>
                              <a14:foregroundMark x1="67300" y1="13325" x2="67150" y2="72925"/>
                              <a14:foregroundMark x1="67300" y1="71250" x2="67083" y2="78750"/>
                              <a14:foregroundMark x1="67500" y1="49275" x2="67433" y2="64375"/>
                              <a14:foregroundMark x1="67500" y1="41875" x2="67433" y2="49275"/>
                              <a14:foregroundMark x1="51217" y1="1575" x2="51217" y2="1575"/>
                              <a14:foregroundMark x1="50583" y1="1475" x2="50583" y2="1475"/>
                              <a14:foregroundMark x1="51517" y1="1575" x2="53850" y2="1800"/>
                              <a14:foregroundMark x1="37583" y1="20675" x2="37583" y2="20675"/>
                              <a14:foregroundMark x1="42500" y1="1700" x2="62033" y2="1700"/>
                              <a14:backgroundMark x1="54450" y1="675" x2="54450" y2="675"/>
                              <a14:backgroundMark x1="52683" y1="575" x2="52683" y2="575"/>
                              <a14:backgroundMark x1="48817" y1="400" x2="48817" y2="400"/>
                              <a14:backgroundMark x1="67267" y1="63725" x2="67267" y2="63725"/>
                              <a14:backgroundMark x1="51150" y1="89550" x2="51150" y2="89550"/>
                              <a14:backgroundMark x1="47983" y1="89100" x2="47983" y2="89100"/>
                              <a14:backgroundMark x1="58283" y1="88925" x2="58283" y2="88925"/>
                              <a14:backgroundMark x1="47383" y1="89025" x2="47383" y2="89025"/>
                              <a14:backgroundMark x1="46900" y1="88975" x2="46900" y2="88975"/>
                              <a14:backgroundMark x1="53667" y1="88875" x2="57833" y2="88925"/>
                              <a14:backgroundMark x1="53133" y1="89100" x2="48283" y2="89100"/>
                              <a14:backgroundMark x1="47650" y1="89100" x2="47650" y2="89100"/>
                              <a14:backgroundMark x1="67217" y1="78775" x2="67217" y2="7877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7465" t="21533" r="32500" b="11250"/>
                <a:stretch/>
              </p:blipFill>
              <p:spPr>
                <a:xfrm>
                  <a:off x="109950" y="1600200"/>
                  <a:ext cx="6050084" cy="902648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114"/>
                <a:stretch/>
              </p:blipFill>
              <p:spPr>
                <a:xfrm>
                  <a:off x="457200" y="1600200"/>
                  <a:ext cx="5303520" cy="7848600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734470" y="3229566"/>
                <a:ext cx="2453229" cy="2638668"/>
                <a:chOff x="-96591" y="5236166"/>
                <a:chExt cx="2453229" cy="2638668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-96591" y="7545864"/>
                  <a:ext cx="2453229" cy="328970"/>
                </a:xfrm>
                <a:prstGeom prst="rect">
                  <a:avLst/>
                </a:prstGeom>
                <a:noFill/>
                <a:ln w="38100" cmpd="sng">
                  <a:solidFill>
                    <a:srgbClr val="144B1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6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>
                  <a:off x="77561" y="5236166"/>
                  <a:ext cx="1427934" cy="2309698"/>
                  <a:chOff x="77561" y="5236166"/>
                  <a:chExt cx="1427934" cy="2309698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77561" y="5236166"/>
                    <a:ext cx="1427934" cy="53383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 cmpd="sng">
                    <a:solidFill>
                      <a:srgbClr val="144B1B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rPr>
                      <a:t>Tap a memory value </a:t>
                    </a:r>
                    <a:endParaRPr lang="en-US" sz="1600" dirty="0">
                      <a:solidFill>
                        <a:schemeClr val="tx1"/>
                      </a:solidFill>
                      <a:latin typeface="Calibri"/>
                      <a:cs typeface="Calibri"/>
                    </a:endParaRPr>
                  </a:p>
                </p:txBody>
              </p:sp>
              <p:cxnSp>
                <p:nvCxnSpPr>
                  <p:cNvPr id="20" name="Straight Arrow Connector 19"/>
                  <p:cNvCxnSpPr>
                    <a:endCxn id="17" idx="0"/>
                  </p:cNvCxnSpPr>
                  <p:nvPr/>
                </p:nvCxnSpPr>
                <p:spPr>
                  <a:xfrm>
                    <a:off x="1130024" y="5770003"/>
                    <a:ext cx="0" cy="1775861"/>
                  </a:xfrm>
                  <a:prstGeom prst="straightConnector1">
                    <a:avLst/>
                  </a:prstGeom>
                  <a:ln w="38100" cmpd="sng">
                    <a:solidFill>
                      <a:srgbClr val="144B1B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5" name="Rectangle 24"/>
            <p:cNvSpPr/>
            <p:nvPr/>
          </p:nvSpPr>
          <p:spPr>
            <a:xfrm>
              <a:off x="546100" y="3953738"/>
              <a:ext cx="5135795" cy="1972831"/>
            </a:xfrm>
            <a:prstGeom prst="rect">
              <a:avLst/>
            </a:prstGeom>
            <a:noFill/>
            <a:ln w="127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Change in</a:t>
            </a:r>
            <a:r>
              <a:rPr lang="en-US" dirty="0">
                <a:latin typeface="Calibri"/>
                <a:cs typeface="Calibri"/>
              </a:rPr>
              <a:t>-scope memory </a:t>
            </a:r>
            <a:r>
              <a:rPr lang="en-US" dirty="0" smtClean="0">
                <a:latin typeface="Calibri"/>
                <a:cs typeface="Calibri"/>
              </a:rPr>
              <a:t>values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 descr="class_obj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980" y="1052823"/>
            <a:ext cx="411480" cy="4114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03267" y="1600200"/>
            <a:ext cx="6050084" cy="9026480"/>
            <a:chOff x="3303267" y="1600200"/>
            <a:chExt cx="6050084" cy="902648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5417" r="90000">
                          <a14:foregroundMark x1="42783" y1="2075" x2="42783" y2="2075"/>
                          <a14:foregroundMark x1="47500" y1="1450" x2="47500" y2="1450"/>
                          <a14:foregroundMark x1="58467" y1="1675" x2="58467" y2="1675"/>
                          <a14:foregroundMark x1="61383" y1="1675" x2="61383" y2="1675"/>
                          <a14:foregroundMark x1="62633" y1="2500" x2="62633" y2="2500"/>
                          <a14:foregroundMark x1="48883" y1="88125" x2="48883" y2="88125"/>
                          <a14:foregroundMark x1="58617" y1="87925" x2="57217" y2="88325"/>
                          <a14:foregroundMark x1="46250" y1="88550" x2="46250" y2="88550"/>
                          <a14:foregroundMark x1="37400" y1="24650" x2="37500" y2="52225"/>
                          <a14:foregroundMark x1="37367" y1="57925" x2="37450" y2="67650"/>
                          <a14:foregroundMark x1="37550" y1="71725" x2="37600" y2="76875"/>
                          <a14:foregroundMark x1="67217" y1="26975" x2="67217" y2="26975"/>
                          <a14:foregroundMark x1="67217" y1="47700" x2="67217" y2="47700"/>
                          <a14:foregroundMark x1="67150" y1="53650" x2="66950" y2="78550"/>
                          <a14:foregroundMark x1="67217" y1="78450" x2="66450" y2="82700"/>
                          <a14:foregroundMark x1="30483" y1="48225" x2="30483" y2="48225"/>
                          <a14:foregroundMark x1="58883" y1="88550" x2="46950" y2="88950"/>
                          <a14:foregroundMark x1="59583" y1="1450" x2="59583" y2="1450"/>
                          <a14:foregroundMark x1="60283" y1="1875" x2="60283" y2="1875"/>
                          <a14:foregroundMark x1="63467" y1="2700" x2="63467" y2="2700"/>
                          <a14:foregroundMark x1="67300" y1="13325" x2="67150" y2="72925"/>
                          <a14:foregroundMark x1="67300" y1="71250" x2="67083" y2="78750"/>
                          <a14:foregroundMark x1="67500" y1="49275" x2="67433" y2="64375"/>
                          <a14:foregroundMark x1="67500" y1="41875" x2="67433" y2="49275"/>
                          <a14:foregroundMark x1="51217" y1="1575" x2="51217" y2="1575"/>
                          <a14:foregroundMark x1="50583" y1="1475" x2="50583" y2="1475"/>
                          <a14:foregroundMark x1="51517" y1="1575" x2="53850" y2="1800"/>
                          <a14:foregroundMark x1="37583" y1="20675" x2="37583" y2="20675"/>
                          <a14:foregroundMark x1="42500" y1="1700" x2="62033" y2="1700"/>
                          <a14:backgroundMark x1="54450" y1="675" x2="54450" y2="675"/>
                          <a14:backgroundMark x1="52683" y1="575" x2="52683" y2="575"/>
                          <a14:backgroundMark x1="48817" y1="400" x2="48817" y2="400"/>
                          <a14:backgroundMark x1="67267" y1="63725" x2="67267" y2="63725"/>
                          <a14:backgroundMark x1="51150" y1="89550" x2="51150" y2="89550"/>
                          <a14:backgroundMark x1="47983" y1="89100" x2="47983" y2="89100"/>
                          <a14:backgroundMark x1="58283" y1="88925" x2="58283" y2="88925"/>
                          <a14:backgroundMark x1="47383" y1="89025" x2="47383" y2="89025"/>
                          <a14:backgroundMark x1="46900" y1="88975" x2="46900" y2="88975"/>
                          <a14:backgroundMark x1="53667" y1="88875" x2="57833" y2="88925"/>
                          <a14:backgroundMark x1="53133" y1="89100" x2="48283" y2="89100"/>
                          <a14:backgroundMark x1="47650" y1="89100" x2="47650" y2="89100"/>
                          <a14:backgroundMark x1="67217" y1="78775" x2="67217" y2="78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465" t="21533" r="32500" b="11250"/>
            <a:stretch/>
          </p:blipFill>
          <p:spPr>
            <a:xfrm>
              <a:off x="3303267" y="1600200"/>
              <a:ext cx="6050084" cy="90264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1251" y="1600200"/>
              <a:ext cx="5303520" cy="78486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757380" y="2310244"/>
              <a:ext cx="5135795" cy="1972831"/>
            </a:xfrm>
            <a:prstGeom prst="rect">
              <a:avLst/>
            </a:prstGeom>
            <a:noFill/>
            <a:ln w="127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cxnSp>
          <p:nvCxnSpPr>
            <p:cNvPr id="24" name="Straight Arrow Connector 23"/>
            <p:cNvCxnSpPr>
              <a:endCxn id="27" idx="2"/>
            </p:cNvCxnSpPr>
            <p:nvPr/>
          </p:nvCxnSpPr>
          <p:spPr>
            <a:xfrm flipV="1">
              <a:off x="8086075" y="4278422"/>
              <a:ext cx="0" cy="758235"/>
            </a:xfrm>
            <a:prstGeom prst="straightConnector1">
              <a:avLst/>
            </a:prstGeom>
            <a:ln w="38100" cmpd="sng">
              <a:solidFill>
                <a:srgbClr val="144B1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7863173" y="3949452"/>
              <a:ext cx="445804" cy="328970"/>
            </a:xfrm>
            <a:prstGeom prst="rect">
              <a:avLst/>
            </a:prstGeom>
            <a:noFill/>
            <a:ln w="381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08777" y="5036657"/>
              <a:ext cx="1600200" cy="533837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Calibri"/>
                  <a:cs typeface="Calibri"/>
                </a:rPr>
                <a:t>Tap  </a:t>
              </a:r>
              <a:r>
                <a:rPr lang="en-US" sz="16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✔ </a:t>
              </a:r>
              <a:r>
                <a:rPr lang="en-US" sz="1600" dirty="0" smtClean="0">
                  <a:solidFill>
                    <a:schemeClr val="tx1"/>
                  </a:solidFill>
                  <a:latin typeface="Calibri"/>
                  <a:cs typeface="Calibri"/>
                </a:rPr>
                <a:t>to submit the change</a:t>
              </a: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44087" y="3961245"/>
              <a:ext cx="983820" cy="235534"/>
            </a:xfrm>
            <a:prstGeom prst="rect">
              <a:avLst/>
            </a:prstGeom>
            <a:noFill/>
            <a:ln w="381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125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5"/>
    </mc:Choice>
    <mc:Fallback>
      <p:transition xmlns:p14="http://schemas.microsoft.com/office/powerpoint/2010/main" spd="slow" advTm="205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12</a:t>
            </a:fld>
            <a:endParaRPr lang="en-US">
              <a:latin typeface="Calibri"/>
              <a:cs typeface="Calibri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927354" y="-774671"/>
            <a:ext cx="4357496" cy="8490677"/>
            <a:chOff x="33206322" y="5871420"/>
            <a:chExt cx="7636879" cy="1493118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06322" y="5871420"/>
              <a:ext cx="7636879" cy="14931180"/>
            </a:xfrm>
            <a:prstGeom prst="rect">
              <a:avLst/>
            </a:prstGeom>
          </p:spPr>
        </p:pic>
        <p:pic>
          <p:nvPicPr>
            <p:cNvPr id="46" name="Picture 45" descr="abc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56600" y="7315200"/>
              <a:ext cx="6601968" cy="11736832"/>
            </a:xfrm>
            <a:prstGeom prst="rect">
              <a:avLst/>
            </a:prstGeom>
          </p:spPr>
        </p:pic>
      </p:grpSp>
      <p:sp>
        <p:nvSpPr>
          <p:cNvPr id="48" name="Content Placehold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Calibri"/>
                <a:cs typeface="Calibri"/>
              </a:rPr>
              <a:t>Load source code files</a:t>
            </a:r>
          </a:p>
          <a:p>
            <a:r>
              <a:rPr lang="en-US" dirty="0">
                <a:latin typeface="Calibri"/>
                <a:cs typeface="Calibri"/>
              </a:rPr>
              <a:t>Set breakpoints</a:t>
            </a:r>
          </a:p>
          <a:p>
            <a:r>
              <a:rPr lang="en-US" dirty="0">
                <a:latin typeface="Calibri"/>
                <a:cs typeface="Calibri"/>
              </a:rPr>
              <a:t>View and edit active breakpoints</a:t>
            </a:r>
          </a:p>
          <a:p>
            <a:r>
              <a:rPr lang="en-US" dirty="0">
                <a:latin typeface="Calibri"/>
                <a:cs typeface="Calibri"/>
              </a:rPr>
              <a:t>Inspect &amp; change in-scope memory values including heap</a:t>
            </a:r>
          </a:p>
          <a:p>
            <a:r>
              <a:rPr lang="en-US" dirty="0">
                <a:latin typeface="Calibri"/>
                <a:cs typeface="Calibri"/>
              </a:rPr>
              <a:t>Step into, over, and out of instructions</a:t>
            </a:r>
          </a:p>
          <a:p>
            <a:r>
              <a:rPr lang="en-US" dirty="0">
                <a:latin typeface="Calibri"/>
                <a:cs typeface="Calibri"/>
              </a:rPr>
              <a:t>Inspect threads and runtime stacks</a:t>
            </a:r>
          </a:p>
          <a:p>
            <a:r>
              <a:rPr lang="en-US" dirty="0">
                <a:latin typeface="Calibri"/>
                <a:cs typeface="Calibri"/>
              </a:rPr>
              <a:t>View current source code location  </a:t>
            </a:r>
            <a:endParaRPr lang="en-US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9" name="Picture 48" descr="open_file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765" y="1600200"/>
            <a:ext cx="320040" cy="320040"/>
          </a:xfrm>
          <a:prstGeom prst="rect">
            <a:avLst/>
          </a:prstGeom>
        </p:spPr>
      </p:pic>
      <p:pic>
        <p:nvPicPr>
          <p:cNvPr id="50" name="Picture 49" descr="breakpoint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692" y="2037872"/>
            <a:ext cx="320040" cy="320040"/>
          </a:xfrm>
          <a:prstGeom prst="rect">
            <a:avLst/>
          </a:prstGeom>
        </p:spPr>
      </p:pic>
      <p:pic>
        <p:nvPicPr>
          <p:cNvPr id="51" name="Picture 50" descr="breakpoint_list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407" y="2739615"/>
            <a:ext cx="320040" cy="320040"/>
          </a:xfrm>
          <a:prstGeom prst="rect">
            <a:avLst/>
          </a:prstGeom>
        </p:spPr>
      </p:pic>
      <p:pic>
        <p:nvPicPr>
          <p:cNvPr id="52" name="Picture 51" descr="class_obj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350" y="3529323"/>
            <a:ext cx="320040" cy="320040"/>
          </a:xfrm>
          <a:prstGeom prst="rect">
            <a:avLst/>
          </a:prstGeom>
        </p:spPr>
      </p:pic>
      <p:sp>
        <p:nvSpPr>
          <p:cNvPr id="53" name="U-Turn Arrow 52"/>
          <p:cNvSpPr/>
          <p:nvPr/>
        </p:nvSpPr>
        <p:spPr>
          <a:xfrm>
            <a:off x="2182567" y="4245600"/>
            <a:ext cx="320040" cy="320040"/>
          </a:xfrm>
          <a:prstGeom prst="uturnArrow">
            <a:avLst/>
          </a:prstGeom>
          <a:solidFill>
            <a:srgbClr val="C0504D"/>
          </a:solidFill>
          <a:ln w="19050" cmpd="sng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 flipV="1">
            <a:off x="2332427" y="4534081"/>
            <a:ext cx="82042" cy="315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 cmpd="sng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2608692" y="4245600"/>
            <a:ext cx="320040" cy="320040"/>
            <a:chOff x="0" y="0"/>
            <a:chExt cx="708025" cy="457200"/>
          </a:xfrm>
        </p:grpSpPr>
        <p:sp>
          <p:nvSpPr>
            <p:cNvPr id="56" name="Bent Arrow 55"/>
            <p:cNvSpPr/>
            <p:nvPr/>
          </p:nvSpPr>
          <p:spPr>
            <a:xfrm rot="5400000">
              <a:off x="7620" y="0"/>
              <a:ext cx="457200" cy="457200"/>
            </a:xfrm>
            <a:prstGeom prst="bentArrow">
              <a:avLst/>
            </a:prstGeom>
            <a:solidFill>
              <a:srgbClr val="C0504D"/>
            </a:solidFill>
            <a:ln w="19050" cmpd="sng"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 flipV="1">
              <a:off x="0" y="412115"/>
              <a:ext cx="205105" cy="4508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cmpd="sng"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 flipV="1">
              <a:off x="502920" y="412115"/>
              <a:ext cx="205105" cy="4508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cmpd="sng"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3014504" y="4245600"/>
            <a:ext cx="320040" cy="320040"/>
            <a:chOff x="0" y="0"/>
            <a:chExt cx="762000" cy="457200"/>
          </a:xfrm>
        </p:grpSpPr>
        <p:sp>
          <p:nvSpPr>
            <p:cNvPr id="60" name="Bent Arrow 59"/>
            <p:cNvSpPr/>
            <p:nvPr/>
          </p:nvSpPr>
          <p:spPr>
            <a:xfrm>
              <a:off x="304800" y="0"/>
              <a:ext cx="457200" cy="457200"/>
            </a:xfrm>
            <a:prstGeom prst="bentArrow">
              <a:avLst/>
            </a:prstGeom>
            <a:solidFill>
              <a:srgbClr val="C0504D"/>
            </a:solidFill>
            <a:ln w="19050" cmpd="sng"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 flipV="1">
              <a:off x="0" y="412115"/>
              <a:ext cx="205105" cy="4508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cmpd="sng">
              <a:solidFill>
                <a:srgbClr val="1F497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flipV="1">
              <a:off x="502920" y="412115"/>
              <a:ext cx="205105" cy="45085"/>
            </a:xfrm>
            <a:prstGeom prst="rect">
              <a:avLst/>
            </a:prstGeom>
            <a:solidFill>
              <a:srgbClr val="558ED5"/>
            </a:solidFill>
            <a:ln w="19050" cmpd="sng"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1608270" y="4992358"/>
            <a:ext cx="273317" cy="320040"/>
            <a:chOff x="6471600" y="2205492"/>
            <a:chExt cx="1036698" cy="121392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4" name="Rectangle 63"/>
            <p:cNvSpPr/>
            <p:nvPr/>
          </p:nvSpPr>
          <p:spPr>
            <a:xfrm>
              <a:off x="6471600" y="2205492"/>
              <a:ext cx="1036698" cy="194369"/>
            </a:xfrm>
            <a:prstGeom prst="rect">
              <a:avLst/>
            </a:prstGeom>
            <a:solidFill>
              <a:srgbClr val="C0504D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471600" y="2545343"/>
              <a:ext cx="1036698" cy="194369"/>
            </a:xfrm>
            <a:prstGeom prst="rect">
              <a:avLst/>
            </a:prstGeom>
            <a:solidFill>
              <a:srgbClr val="C0504D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471600" y="2885194"/>
              <a:ext cx="1036698" cy="194369"/>
            </a:xfrm>
            <a:prstGeom prst="rect">
              <a:avLst/>
            </a:prstGeom>
            <a:solidFill>
              <a:srgbClr val="C0504D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471600" y="3225044"/>
              <a:ext cx="1036698" cy="194369"/>
            </a:xfrm>
            <a:prstGeom prst="rect">
              <a:avLst/>
            </a:prstGeom>
            <a:solidFill>
              <a:srgbClr val="C0504D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68" name="Document 67"/>
          <p:cNvSpPr>
            <a:spLocks noChangeAspect="1"/>
          </p:cNvSpPr>
          <p:nvPr/>
        </p:nvSpPr>
        <p:spPr>
          <a:xfrm>
            <a:off x="1803135" y="5761493"/>
            <a:ext cx="320040" cy="320040"/>
          </a:xfrm>
          <a:prstGeom prst="flowChartDocumen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J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3479325" y="4245601"/>
            <a:ext cx="320040" cy="320040"/>
            <a:chOff x="3536732" y="5989637"/>
            <a:chExt cx="1499235" cy="1463675"/>
          </a:xfrm>
        </p:grpSpPr>
        <p:sp>
          <p:nvSpPr>
            <p:cNvPr id="70" name="Rectangle 69"/>
            <p:cNvSpPr/>
            <p:nvPr/>
          </p:nvSpPr>
          <p:spPr>
            <a:xfrm flipV="1">
              <a:off x="3536732" y="5989637"/>
              <a:ext cx="151130" cy="146304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 cmpd="sng"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1" name="Isosceles Triangle 70"/>
            <p:cNvSpPr/>
            <p:nvPr/>
          </p:nvSpPr>
          <p:spPr>
            <a:xfrm rot="5400000">
              <a:off x="3675797" y="6093142"/>
              <a:ext cx="1463040" cy="1257300"/>
            </a:xfrm>
            <a:prstGeom prst="triangle">
              <a:avLst/>
            </a:prstGeom>
            <a:solidFill>
              <a:srgbClr val="C0504D"/>
            </a:solidFill>
            <a:ln w="19050" cmpd="sng"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32" y="775010"/>
            <a:ext cx="4240630" cy="59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4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0"/>
    </mc:Choice>
    <mc:Fallback>
      <p:transition xmlns:p14="http://schemas.microsoft.com/office/powerpoint/2010/main" spd="slow" advTm="1446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Preliminary experiments: Example debugging task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Start </a:t>
            </a:r>
            <a:r>
              <a:rPr lang="en-US" dirty="0">
                <a:latin typeface="Calibri"/>
                <a:cs typeface="Calibri"/>
              </a:rPr>
              <a:t>debugger and </a:t>
            </a:r>
            <a:r>
              <a:rPr lang="en-US" dirty="0" smtClean="0">
                <a:latin typeface="Calibri"/>
                <a:cs typeface="Calibri"/>
              </a:rPr>
              <a:t>debuggee</a:t>
            </a:r>
            <a:endParaRPr lang="en-US" dirty="0">
              <a:latin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Attach </a:t>
            </a:r>
            <a:r>
              <a:rPr lang="en-US" dirty="0">
                <a:latin typeface="Calibri"/>
                <a:cs typeface="Calibri"/>
              </a:rPr>
              <a:t>debugger to debuggee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Set </a:t>
            </a:r>
            <a:r>
              <a:rPr lang="en-US" dirty="0">
                <a:latin typeface="Calibri"/>
                <a:cs typeface="Calibri"/>
              </a:rPr>
              <a:t>one breakpoint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When debuggee </a:t>
            </a:r>
            <a:r>
              <a:rPr lang="en-US" dirty="0">
                <a:latin typeface="Calibri"/>
                <a:cs typeface="Calibri"/>
              </a:rPr>
              <a:t>reaches </a:t>
            </a:r>
            <a:r>
              <a:rPr lang="en-US" dirty="0" smtClean="0">
                <a:latin typeface="Calibri"/>
                <a:cs typeface="Calibri"/>
              </a:rPr>
              <a:t>breakpoint: </a:t>
            </a:r>
            <a:r>
              <a:rPr lang="en-US" dirty="0">
                <a:latin typeface="Calibri"/>
                <a:cs typeface="Calibri"/>
              </a:rPr>
              <a:t>step to </a:t>
            </a:r>
            <a:r>
              <a:rPr lang="en-US" dirty="0" smtClean="0">
                <a:latin typeface="Calibri"/>
                <a:cs typeface="Calibri"/>
              </a:rPr>
              <a:t>next </a:t>
            </a:r>
            <a:r>
              <a:rPr lang="en-US" dirty="0">
                <a:latin typeface="Calibri"/>
                <a:cs typeface="Calibri"/>
              </a:rPr>
              <a:t>instruction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Display memory </a:t>
            </a:r>
            <a:r>
              <a:rPr lang="en-US" dirty="0">
                <a:latin typeface="Calibri"/>
                <a:cs typeface="Calibri"/>
              </a:rPr>
              <a:t>values </a:t>
            </a:r>
            <a:r>
              <a:rPr lang="en-US" dirty="0" smtClean="0">
                <a:latin typeface="Calibri"/>
                <a:cs typeface="Calibri"/>
              </a:rPr>
              <a:t>+ method frame stack</a:t>
            </a:r>
            <a:endParaRPr lang="en-US" dirty="0">
              <a:latin typeface="Calibri"/>
              <a:cs typeface="Calibri"/>
            </a:endParaRPr>
          </a:p>
          <a:p>
            <a:pPr marL="457200" lvl="1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13</a:t>
            </a:fld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6038"/>
              </p:ext>
            </p:extLst>
          </p:nvPr>
        </p:nvGraphicFramePr>
        <p:xfrm>
          <a:off x="594314" y="3886200"/>
          <a:ext cx="8079786" cy="2237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4994"/>
                <a:gridCol w="1031241"/>
                <a:gridCol w="798271"/>
                <a:gridCol w="1236734"/>
                <a:gridCol w="856845"/>
                <a:gridCol w="660483"/>
                <a:gridCol w="1116415"/>
                <a:gridCol w="924803"/>
              </a:tblGrid>
              <a:tr h="399475">
                <a:tc rowSpan="2"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Debuggee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LOC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Calibri"/>
                          <a:cs typeface="Calibri"/>
                        </a:rPr>
                        <a:t>DroidDebugger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GROPG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515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App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[MB]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Debugger [MB]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Time [</a:t>
                      </a:r>
                      <a:r>
                        <a:rPr lang="en-US" sz="1800" dirty="0" err="1" smtClean="0">
                          <a:latin typeface="Calibri"/>
                          <a:cs typeface="Calibri"/>
                        </a:rPr>
                        <a:t>min:s</a:t>
                      </a: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]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App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[MB]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Debugger [MB]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Time [</a:t>
                      </a:r>
                      <a:r>
                        <a:rPr lang="en-US" sz="1800" dirty="0" err="1" smtClean="0">
                          <a:latin typeface="Calibri"/>
                          <a:cs typeface="Calibri"/>
                        </a:rPr>
                        <a:t>min:s</a:t>
                      </a: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]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9947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F2C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10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2:13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3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24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45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9947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My</a:t>
                      </a:r>
                      <a:r>
                        <a:rPr lang="en-US" sz="1800" baseline="0" dirty="0" smtClean="0">
                          <a:latin typeface="Calibri"/>
                          <a:cs typeface="Calibri"/>
                        </a:rPr>
                        <a:t> Tracks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21,563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11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3:35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19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26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52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9947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Zing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5,756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12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2:53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7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25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1:01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381712" y="6243638"/>
            <a:ext cx="6597063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GROPG has a higher memory footprint but enables faster debugging</a:t>
            </a:r>
          </a:p>
        </p:txBody>
      </p:sp>
    </p:spTree>
    <p:extLst>
      <p:ext uri="{BB962C8B-B14F-4D97-AF65-F5344CB8AC3E}">
        <p14:creationId xmlns:p14="http://schemas.microsoft.com/office/powerpoint/2010/main" val="255982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67"/>
    </mc:Choice>
    <mc:Fallback>
      <p:transition xmlns:p14="http://schemas.microsoft.com/office/powerpoint/2010/main" spd="slow" advTm="350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Preliminary experiments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Step 3 of previous </a:t>
            </a:r>
            <a:r>
              <a:rPr lang="en-US" dirty="0" smtClean="0">
                <a:latin typeface="Calibri"/>
                <a:cs typeface="Calibri"/>
              </a:rPr>
              <a:t>slide: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Setting </a:t>
            </a:r>
            <a:r>
              <a:rPr lang="en-US" dirty="0">
                <a:latin typeface="Calibri"/>
                <a:cs typeface="Calibri"/>
              </a:rPr>
              <a:t>a breakpoint, for My Tracks 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14</a:t>
            </a:fld>
            <a:endParaRPr lang="en-US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9750" y="1600200"/>
            <a:ext cx="3269551" cy="6467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897" tIns="45949" rIns="91897" bIns="45949" rtlCol="0">
            <a:spAutoFit/>
          </a:bodyPr>
          <a:lstStyle>
            <a:defPPr>
              <a:defRPr lang="en-US"/>
            </a:defPPr>
            <a:lvl1pPr algn="ctr">
              <a:buNone/>
              <a:defRPr sz="4000"/>
            </a:lvl1pPr>
          </a:lstStyle>
          <a:p>
            <a:pPr algn="l"/>
            <a:r>
              <a:rPr lang="en-US" sz="1800" dirty="0">
                <a:latin typeface="Calibri"/>
                <a:cs typeface="Calibri"/>
              </a:rPr>
              <a:t>GROPG </a:t>
            </a:r>
            <a:r>
              <a:rPr lang="en-US" sz="1800" dirty="0" smtClean="0">
                <a:latin typeface="Calibri"/>
                <a:cs typeface="Calibri"/>
              </a:rPr>
              <a:t>needs </a:t>
            </a:r>
            <a:r>
              <a:rPr lang="en-US" sz="1800" dirty="0">
                <a:latin typeface="Calibri"/>
                <a:cs typeface="Calibri"/>
              </a:rPr>
              <a:t>fewer </a:t>
            </a:r>
            <a:r>
              <a:rPr lang="en-US" sz="1800" dirty="0" smtClean="0">
                <a:latin typeface="Calibri"/>
                <a:cs typeface="Calibri"/>
              </a:rPr>
              <a:t>steps &amp; less time </a:t>
            </a:r>
            <a:r>
              <a:rPr lang="en-US" sz="1800" dirty="0">
                <a:latin typeface="Calibri"/>
                <a:cs typeface="Calibri"/>
              </a:rPr>
              <a:t>for setting a breakpoint.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513216"/>
              </p:ext>
            </p:extLst>
          </p:nvPr>
        </p:nvGraphicFramePr>
        <p:xfrm>
          <a:off x="438151" y="2602706"/>
          <a:ext cx="8420100" cy="3840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2440"/>
                <a:gridCol w="4230209"/>
                <a:gridCol w="952500"/>
                <a:gridCol w="1790700"/>
                <a:gridCol w="984251"/>
              </a:tblGrid>
              <a:tr h="21645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#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Calibri"/>
                          <a:cs typeface="Calibri"/>
                        </a:rPr>
                        <a:t>DroidDebugger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Time [s]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GROPG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Time [s]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1645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(1)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  <a:latin typeface="Calibri"/>
                          <a:cs typeface="Calibri"/>
                        </a:rPr>
                        <a:t>Open source file in external tool</a:t>
                      </a:r>
                      <a:endParaRPr lang="en-US" sz="1800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21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Open</a:t>
                      </a:r>
                      <a:r>
                        <a:rPr lang="en-US" sz="1800" baseline="0" dirty="0" smtClean="0">
                          <a:latin typeface="Calibri"/>
                          <a:cs typeface="Calibri"/>
                        </a:rPr>
                        <a:t> source file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18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1645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(2)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  <a:latin typeface="Calibri"/>
                          <a:cs typeface="Calibri"/>
                        </a:rPr>
                        <a:t>Review code in external tool</a:t>
                      </a:r>
                      <a:endParaRPr lang="en-US" sz="1800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19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Review</a:t>
                      </a:r>
                      <a:r>
                        <a:rPr lang="en-US" sz="1800" baseline="0" dirty="0" smtClean="0">
                          <a:latin typeface="Calibri"/>
                          <a:cs typeface="Calibri"/>
                        </a:rPr>
                        <a:t> code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19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16456"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(3)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effectLst/>
                          <a:latin typeface="Calibri"/>
                          <a:cs typeface="Calibri"/>
                        </a:rPr>
                        <a:t>Remember class, line for breakpoint</a:t>
                      </a:r>
                      <a:endParaRPr lang="en-US" sz="1800" b="1" i="1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5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n/a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0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16456"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(4)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effectLst/>
                          <a:latin typeface="Calibri"/>
                          <a:cs typeface="Calibri"/>
                        </a:rPr>
                        <a:t>Switch back to debugger</a:t>
                      </a:r>
                      <a:endParaRPr lang="en-US" sz="1800" b="1" i="1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3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n/a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0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16456"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(5)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effectLst/>
                          <a:latin typeface="Calibri"/>
                          <a:cs typeface="Calibri"/>
                        </a:rPr>
                        <a:t>Recall command syntax</a:t>
                      </a:r>
                      <a:endParaRPr lang="en-US" sz="1800" b="1" i="1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0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n/a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0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671013"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(6)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effectLst/>
                          <a:latin typeface="Calibri"/>
                          <a:cs typeface="Calibri"/>
                        </a:rPr>
                        <a:t>Type: </a:t>
                      </a:r>
                      <a:br>
                        <a:rPr lang="en-US" sz="1800" b="1" i="1" kern="1200" dirty="0" smtClean="0">
                          <a:effectLst/>
                          <a:latin typeface="Calibri"/>
                          <a:cs typeface="Calibri"/>
                        </a:rPr>
                      </a:br>
                      <a:r>
                        <a:rPr lang="en-US" sz="1800" b="0" i="0" kern="1200" dirty="0" smtClean="0">
                          <a:effectLst/>
                          <a:latin typeface="Calibri"/>
                          <a:cs typeface="Calibri"/>
                        </a:rPr>
                        <a:t>stop at </a:t>
                      </a:r>
                      <a:r>
                        <a:rPr lang="en-US" sz="1800" b="0" i="0" kern="1200" dirty="0" err="1" smtClean="0">
                          <a:effectLst/>
                          <a:latin typeface="Calibri"/>
                          <a:cs typeface="Calibri"/>
                        </a:rPr>
                        <a:t>com.google.android.apps</a:t>
                      </a:r>
                      <a:r>
                        <a:rPr lang="en-US" sz="1800" b="0" i="0" kern="1200" dirty="0" smtClean="0">
                          <a:effectLst/>
                          <a:latin typeface="Calibri"/>
                          <a:cs typeface="Calibri"/>
                        </a:rPr>
                        <a:t>.</a:t>
                      </a:r>
                      <a:br>
                        <a:rPr lang="en-US" sz="1800" b="0" i="0" kern="1200" dirty="0" smtClean="0">
                          <a:effectLst/>
                          <a:latin typeface="Calibri"/>
                          <a:cs typeface="Calibri"/>
                        </a:rPr>
                      </a:br>
                      <a:r>
                        <a:rPr lang="en-US" sz="1800" b="0" i="0" kern="1200" dirty="0" smtClean="0">
                          <a:effectLst/>
                          <a:latin typeface="Calibri"/>
                          <a:cs typeface="Calibri"/>
                        </a:rPr>
                        <a:t>Mytracks.fragments.MapFragment:580 </a:t>
                      </a:r>
                      <a:endParaRPr lang="en-US" sz="1800" b="0" i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63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Tap line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1800" b="1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1645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(7)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Tap Exec command</a:t>
                      </a:r>
                      <a:endParaRPr lang="en-US" sz="1800" i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Tap       button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16456">
                <a:tc>
                  <a:txBody>
                    <a:bodyPr/>
                    <a:lstStyle/>
                    <a:p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/>
                          <a:cs typeface="Calibri"/>
                        </a:rPr>
                        <a:t>Total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112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39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breakpoin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862" y="5794700"/>
            <a:ext cx="205726" cy="2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9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5"/>
    </mc:Choice>
    <mc:Fallback>
      <p:transition xmlns:p14="http://schemas.microsoft.com/office/powerpoint/2010/main" spd="slow" advTm="282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Status/Limitations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Works fully with Android version 2.3 to 4.2.1, do not need root</a:t>
            </a:r>
          </a:p>
          <a:p>
            <a:r>
              <a:rPr lang="en-US" dirty="0" smtClean="0">
                <a:latin typeface="Calibri"/>
                <a:cs typeface="Calibri"/>
              </a:rPr>
              <a:t>From 4.2.2 need root to work</a:t>
            </a:r>
          </a:p>
          <a:p>
            <a:r>
              <a:rPr lang="en-US" dirty="0">
                <a:latin typeface="Calibri"/>
                <a:cs typeface="Calibri"/>
              </a:rPr>
              <a:t>Not support setting breakpoint in anonymous inner classes</a:t>
            </a:r>
          </a:p>
          <a:p>
            <a:r>
              <a:rPr lang="en-US" dirty="0" smtClean="0">
                <a:latin typeface="Calibri"/>
                <a:cs typeface="Calibri"/>
              </a:rPr>
              <a:t>Not show Android library source code during debugging</a:t>
            </a:r>
          </a:p>
          <a:p>
            <a:r>
              <a:rPr lang="en-US" dirty="0">
                <a:latin typeface="Calibri"/>
                <a:cs typeface="Calibri"/>
              </a:rPr>
              <a:t>If an application is compiled for release mode, </a:t>
            </a:r>
            <a:r>
              <a:rPr lang="en-US" dirty="0" smtClean="0">
                <a:latin typeface="Calibri"/>
                <a:cs typeface="Calibri"/>
              </a:rPr>
              <a:t>Android </a:t>
            </a:r>
            <a:r>
              <a:rPr lang="en-US" dirty="0">
                <a:latin typeface="Calibri"/>
                <a:cs typeface="Calibri"/>
              </a:rPr>
              <a:t>prevents </a:t>
            </a:r>
            <a:r>
              <a:rPr lang="en-US" dirty="0" smtClean="0">
                <a:latin typeface="Calibri"/>
                <a:cs typeface="Calibri"/>
              </a:rPr>
              <a:t>it </a:t>
            </a:r>
            <a:r>
              <a:rPr lang="en-US" dirty="0">
                <a:latin typeface="Calibri"/>
                <a:cs typeface="Calibri"/>
              </a:rPr>
              <a:t>from being </a:t>
            </a:r>
            <a:r>
              <a:rPr lang="en-US" dirty="0" smtClean="0">
                <a:latin typeface="Calibri"/>
                <a:cs typeface="Calibri"/>
              </a:rPr>
              <a:t>debugged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60900"/>
            <a:ext cx="384048" cy="38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1" y="5497851"/>
            <a:ext cx="1685192" cy="38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5882993"/>
            <a:ext cx="7628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https://</a:t>
            </a:r>
            <a:r>
              <a:rPr lang="en-US" dirty="0" err="1">
                <a:latin typeface="Calibri"/>
                <a:cs typeface="Calibri"/>
              </a:rPr>
              <a:t>play.google.com</a:t>
            </a:r>
            <a:r>
              <a:rPr lang="en-US" dirty="0">
                <a:latin typeface="Calibri"/>
                <a:cs typeface="Calibri"/>
              </a:rPr>
              <a:t>/store/apps/</a:t>
            </a:r>
            <a:r>
              <a:rPr lang="en-US" dirty="0" err="1">
                <a:latin typeface="Calibri"/>
                <a:cs typeface="Calibri"/>
              </a:rPr>
              <a:t>details?id</a:t>
            </a:r>
            <a:r>
              <a:rPr lang="en-US" dirty="0">
                <a:latin typeface="Calibri"/>
                <a:cs typeface="Calibri"/>
              </a:rPr>
              <a:t>=</a:t>
            </a:r>
            <a:r>
              <a:rPr lang="en-US" dirty="0" err="1">
                <a:latin typeface="Calibri"/>
                <a:cs typeface="Calibri"/>
              </a:rPr>
              <a:t>edu.uta.cse.gropg&amp;hl</a:t>
            </a:r>
            <a:r>
              <a:rPr lang="en-US" dirty="0">
                <a:latin typeface="Calibri"/>
                <a:cs typeface="Calibri"/>
              </a:rPr>
              <a:t>=en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5047566"/>
            <a:ext cx="4610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http://</a:t>
            </a:r>
            <a:r>
              <a:rPr lang="en-US" dirty="0" err="1">
                <a:latin typeface="Calibri"/>
                <a:cs typeface="Calibri"/>
              </a:rPr>
              <a:t>cseweb.uta.edu</a:t>
            </a:r>
            <a:r>
              <a:rPr lang="en-US" dirty="0">
                <a:latin typeface="Calibri"/>
                <a:cs typeface="Calibri"/>
              </a:rPr>
              <a:t>/~</a:t>
            </a:r>
            <a:r>
              <a:rPr lang="en-US" dirty="0" err="1">
                <a:latin typeface="Calibri"/>
                <a:cs typeface="Calibri"/>
              </a:rPr>
              <a:t>tuan</a:t>
            </a:r>
            <a:r>
              <a:rPr lang="en-US" dirty="0">
                <a:latin typeface="Calibri"/>
                <a:cs typeface="Calibri"/>
              </a:rPr>
              <a:t>/</a:t>
            </a:r>
            <a:r>
              <a:rPr lang="en-US" dirty="0" smtClean="0">
                <a:latin typeface="Calibri"/>
                <a:cs typeface="Calibri"/>
              </a:rPr>
              <a:t>GROPG/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3278" y="6525678"/>
            <a:ext cx="561975" cy="365125"/>
          </a:xfrm>
        </p:spPr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15</a:t>
            </a:fld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2875" y="4585901"/>
            <a:ext cx="6074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GROPG is open source, download sources from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0936" y="5416898"/>
            <a:ext cx="510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Install GROPG via the Google App Store</a:t>
            </a:r>
          </a:p>
        </p:txBody>
      </p:sp>
    </p:spTree>
    <p:extLst>
      <p:ext uri="{BB962C8B-B14F-4D97-AF65-F5344CB8AC3E}">
        <p14:creationId xmlns:p14="http://schemas.microsoft.com/office/powerpoint/2010/main" val="43590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93"/>
    </mc:Choice>
    <mc:Fallback>
      <p:transition xmlns:p14="http://schemas.microsoft.com/office/powerpoint/2010/main" spd="slow" advTm="471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Future </a:t>
            </a:r>
            <a:r>
              <a:rPr lang="en-US" dirty="0" smtClean="0">
                <a:latin typeface="Calibri"/>
                <a:cs typeface="Calibri"/>
              </a:rPr>
              <a:t>work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Integrate with </a:t>
            </a:r>
            <a:r>
              <a:rPr lang="en-US" dirty="0">
                <a:latin typeface="Calibri"/>
                <a:cs typeface="Calibri"/>
              </a:rPr>
              <a:t>on-phone </a:t>
            </a:r>
            <a:r>
              <a:rPr lang="en-US" dirty="0" smtClean="0">
                <a:latin typeface="Calibri"/>
                <a:cs typeface="Calibri"/>
              </a:rPr>
              <a:t>coding which is similar to  Tillmann’11 to </a:t>
            </a:r>
            <a:r>
              <a:rPr lang="en-US" dirty="0">
                <a:latin typeface="Calibri"/>
                <a:cs typeface="Calibri"/>
              </a:rPr>
              <a:t>create a full on-phone </a:t>
            </a:r>
            <a:r>
              <a:rPr lang="en-US" dirty="0" smtClean="0">
                <a:latin typeface="Calibri"/>
                <a:cs typeface="Calibri"/>
              </a:rPr>
              <a:t>IDE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Address traditional </a:t>
            </a:r>
            <a:r>
              <a:rPr lang="en-US" dirty="0">
                <a:latin typeface="Calibri"/>
                <a:cs typeface="Calibri"/>
              </a:rPr>
              <a:t>debugging challenges on-</a:t>
            </a:r>
            <a:r>
              <a:rPr lang="en-US" dirty="0" smtClean="0">
                <a:latin typeface="Calibri"/>
                <a:cs typeface="Calibri"/>
              </a:rPr>
              <a:t>phone: </a:t>
            </a:r>
          </a:p>
          <a:p>
            <a:pPr lvl="1"/>
            <a:r>
              <a:rPr lang="en-US" sz="2200" dirty="0">
                <a:latin typeface="Calibri"/>
                <a:cs typeface="Calibri"/>
              </a:rPr>
              <a:t>C</a:t>
            </a:r>
            <a:r>
              <a:rPr lang="en-US" sz="2200" dirty="0" smtClean="0">
                <a:latin typeface="Calibri"/>
                <a:cs typeface="Calibri"/>
              </a:rPr>
              <a:t>ross</a:t>
            </a:r>
            <a:r>
              <a:rPr lang="en-US" sz="2200" dirty="0">
                <a:latin typeface="Calibri"/>
                <a:cs typeface="Calibri"/>
              </a:rPr>
              <a:t>-language Java and native code </a:t>
            </a:r>
            <a:r>
              <a:rPr lang="en-US" sz="2200" dirty="0" smtClean="0">
                <a:latin typeface="Calibri"/>
                <a:cs typeface="Calibri"/>
              </a:rPr>
              <a:t>debugging of Lee’09</a:t>
            </a:r>
          </a:p>
          <a:p>
            <a:pPr lvl="1"/>
            <a:r>
              <a:rPr lang="en-US" sz="2200" dirty="0">
                <a:latin typeface="Calibri"/>
                <a:cs typeface="Calibri"/>
              </a:rPr>
              <a:t>S</a:t>
            </a:r>
            <a:r>
              <a:rPr lang="en-US" sz="2200" dirty="0" smtClean="0">
                <a:latin typeface="Calibri"/>
                <a:cs typeface="Calibri"/>
              </a:rPr>
              <a:t>upport </a:t>
            </a:r>
            <a:r>
              <a:rPr lang="en-US" sz="2200" dirty="0">
                <a:latin typeface="Calibri"/>
                <a:cs typeface="Calibri"/>
              </a:rPr>
              <a:t>for why-</a:t>
            </a:r>
            <a:r>
              <a:rPr lang="en-US" sz="2200" dirty="0" smtClean="0">
                <a:latin typeface="Calibri"/>
                <a:cs typeface="Calibri"/>
              </a:rPr>
              <a:t>questions of Ko’04</a:t>
            </a:r>
            <a:endParaRPr lang="en-US" sz="2200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3278" y="6525678"/>
            <a:ext cx="561975" cy="365125"/>
          </a:xfrm>
        </p:spPr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16</a:t>
            </a:fld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300" y="4394107"/>
            <a:ext cx="7901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N</a:t>
            </a:r>
            <a:r>
              <a:rPr lang="en-US" sz="1600" dirty="0">
                <a:latin typeface="Calibri"/>
                <a:cs typeface="Calibri"/>
              </a:rPr>
              <a:t>. </a:t>
            </a:r>
            <a:r>
              <a:rPr lang="en-US" sz="1600" b="1" dirty="0" err="1">
                <a:latin typeface="Calibri"/>
                <a:cs typeface="Calibri"/>
              </a:rPr>
              <a:t>Tillmann</a:t>
            </a:r>
            <a:r>
              <a:rPr lang="en-US" sz="1600" dirty="0">
                <a:latin typeface="Calibri"/>
                <a:cs typeface="Calibri"/>
              </a:rPr>
              <a:t>, M. </a:t>
            </a:r>
            <a:r>
              <a:rPr lang="en-US" sz="1600" dirty="0" err="1">
                <a:latin typeface="Calibri"/>
                <a:cs typeface="Calibri"/>
              </a:rPr>
              <a:t>Moskal</a:t>
            </a:r>
            <a:r>
              <a:rPr lang="en-US" sz="1600" dirty="0">
                <a:latin typeface="Calibri"/>
                <a:cs typeface="Calibri"/>
              </a:rPr>
              <a:t>, J. de </a:t>
            </a:r>
            <a:r>
              <a:rPr lang="en-US" sz="1600" dirty="0" err="1">
                <a:latin typeface="Calibri"/>
                <a:cs typeface="Calibri"/>
              </a:rPr>
              <a:t>Halleux</a:t>
            </a:r>
            <a:r>
              <a:rPr lang="en-US" sz="1600" dirty="0">
                <a:latin typeface="Calibri"/>
                <a:cs typeface="Calibri"/>
              </a:rPr>
              <a:t>, and M. </a:t>
            </a:r>
            <a:r>
              <a:rPr lang="en-US" sz="1600" dirty="0" err="1">
                <a:latin typeface="Calibri"/>
                <a:cs typeface="Calibri"/>
              </a:rPr>
              <a:t>Fahndrich</a:t>
            </a:r>
            <a:r>
              <a:rPr lang="en-US" sz="1600" dirty="0">
                <a:latin typeface="Calibri"/>
                <a:cs typeface="Calibri"/>
              </a:rPr>
              <a:t>, “</a:t>
            </a:r>
            <a:r>
              <a:rPr lang="en-US" sz="1600" dirty="0" err="1">
                <a:latin typeface="Calibri"/>
                <a:cs typeface="Calibri"/>
              </a:rPr>
              <a:t>Touchdevelop</a:t>
            </a:r>
            <a:r>
              <a:rPr lang="en-US" sz="1600" dirty="0">
                <a:latin typeface="Calibri"/>
                <a:cs typeface="Calibri"/>
              </a:rPr>
              <a:t>: Programming cloud-connected mobile devices via touchscreen,” in Proc. 10th SIGPLAN ONWARD. ACM, 2011, pp. 49–60.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</a:p>
          <a:p>
            <a:r>
              <a:rPr lang="en-US" sz="1600" dirty="0" smtClean="0">
                <a:latin typeface="Calibri"/>
                <a:cs typeface="Calibri"/>
              </a:rPr>
              <a:t>B</a:t>
            </a:r>
            <a:r>
              <a:rPr lang="en-US" sz="1600" dirty="0">
                <a:latin typeface="Calibri"/>
                <a:cs typeface="Calibri"/>
              </a:rPr>
              <a:t>. </a:t>
            </a:r>
            <a:r>
              <a:rPr lang="en-US" sz="1600" b="1" dirty="0">
                <a:latin typeface="Calibri"/>
                <a:cs typeface="Calibri"/>
              </a:rPr>
              <a:t>Lee</a:t>
            </a:r>
            <a:r>
              <a:rPr lang="en-US" sz="1600" dirty="0">
                <a:latin typeface="Calibri"/>
                <a:cs typeface="Calibri"/>
              </a:rPr>
              <a:t>, M. </a:t>
            </a:r>
            <a:r>
              <a:rPr lang="en-US" sz="1600" dirty="0" err="1">
                <a:latin typeface="Calibri"/>
                <a:cs typeface="Calibri"/>
              </a:rPr>
              <a:t>Hirzel</a:t>
            </a:r>
            <a:r>
              <a:rPr lang="en-US" sz="1600" dirty="0">
                <a:latin typeface="Calibri"/>
                <a:cs typeface="Calibri"/>
              </a:rPr>
              <a:t>, R. Grimm, and K. S. McKinley, “Debug all your code:</a:t>
            </a:r>
          </a:p>
          <a:p>
            <a:r>
              <a:rPr lang="en-US" sz="1600" dirty="0">
                <a:latin typeface="Calibri"/>
                <a:cs typeface="Calibri"/>
              </a:rPr>
              <a:t>portable mixed-environment debugging,” in Proc. 24th ACM SIGPLAN Conference on Object-Oriented Programming, Systems, Languages, and Applications (OOPSLA). ACM, Oct. 2009, pp. 207–226.</a:t>
            </a:r>
          </a:p>
          <a:p>
            <a:r>
              <a:rPr lang="en-US" sz="1600" dirty="0" smtClean="0">
                <a:latin typeface="Calibri"/>
                <a:cs typeface="Calibri"/>
              </a:rPr>
              <a:t>A</a:t>
            </a:r>
            <a:r>
              <a:rPr lang="en-US" sz="1600" dirty="0">
                <a:latin typeface="Calibri"/>
                <a:cs typeface="Calibri"/>
              </a:rPr>
              <a:t>. J. </a:t>
            </a:r>
            <a:r>
              <a:rPr lang="en-US" sz="1600" b="1" dirty="0" err="1">
                <a:latin typeface="Calibri"/>
                <a:cs typeface="Calibri"/>
              </a:rPr>
              <a:t>Ko</a:t>
            </a:r>
            <a:r>
              <a:rPr lang="en-US" sz="1600" dirty="0">
                <a:latin typeface="Calibri"/>
                <a:cs typeface="Calibri"/>
              </a:rPr>
              <a:t> and B. A. Myers, “Designing the </a:t>
            </a:r>
            <a:r>
              <a:rPr lang="en-US" sz="1600" dirty="0" err="1">
                <a:latin typeface="Calibri"/>
                <a:cs typeface="Calibri"/>
              </a:rPr>
              <a:t>Whyline</a:t>
            </a:r>
            <a:r>
              <a:rPr lang="en-US" sz="1600" dirty="0">
                <a:latin typeface="Calibri"/>
                <a:cs typeface="Calibri"/>
              </a:rPr>
              <a:t>: A debugging interface for asking questions about program behavior,” in Proc. ACM SIGCHI CHI. ACM, Apr. 2004, pp. 151–158</a:t>
            </a:r>
            <a:r>
              <a:rPr lang="en-US" sz="1600" dirty="0" smtClean="0">
                <a:latin typeface="Calibri"/>
                <a:cs typeface="Calibri"/>
              </a:rPr>
              <a:t>.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46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5"/>
    </mc:Choice>
    <mc:Fallback>
      <p:transition xmlns:p14="http://schemas.microsoft.com/office/powerpoint/2010/main" spd="slow" advTm="2011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References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. C. Murphy, M. </a:t>
            </a:r>
            <a:r>
              <a:rPr lang="en-US" dirty="0" err="1">
                <a:latin typeface="Calibri"/>
                <a:cs typeface="Calibri"/>
              </a:rPr>
              <a:t>Kersten</a:t>
            </a:r>
            <a:r>
              <a:rPr lang="en-US" dirty="0">
                <a:latin typeface="Calibri"/>
                <a:cs typeface="Calibri"/>
              </a:rPr>
              <a:t>, and L. </a:t>
            </a:r>
            <a:r>
              <a:rPr lang="en-US" dirty="0" err="1">
                <a:latin typeface="Calibri"/>
                <a:cs typeface="Calibri"/>
              </a:rPr>
              <a:t>Findlater</a:t>
            </a:r>
            <a:r>
              <a:rPr lang="en-US" dirty="0">
                <a:latin typeface="Calibri"/>
                <a:cs typeface="Calibri"/>
              </a:rPr>
              <a:t>, “How are Java software developers using the Eclipse IDE?” IEEE Software, vol. 23, no. 4, pp. 76–83, Jul. 2006.</a:t>
            </a:r>
          </a:p>
          <a:p>
            <a:r>
              <a:rPr lang="en-US" dirty="0" smtClean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. </a:t>
            </a:r>
            <a:r>
              <a:rPr lang="en-US" dirty="0" err="1">
                <a:latin typeface="Calibri"/>
                <a:cs typeface="Calibri"/>
              </a:rPr>
              <a:t>Roehm</a:t>
            </a:r>
            <a:r>
              <a:rPr lang="en-US" dirty="0">
                <a:latin typeface="Calibri"/>
                <a:cs typeface="Calibri"/>
              </a:rPr>
              <a:t>, R. </a:t>
            </a:r>
            <a:r>
              <a:rPr lang="en-US" dirty="0" err="1">
                <a:latin typeface="Calibri"/>
                <a:cs typeface="Calibri"/>
              </a:rPr>
              <a:t>Tiarks</a:t>
            </a:r>
            <a:r>
              <a:rPr lang="en-US" dirty="0">
                <a:latin typeface="Calibri"/>
                <a:cs typeface="Calibri"/>
              </a:rPr>
              <a:t>, R. </a:t>
            </a:r>
            <a:r>
              <a:rPr lang="en-US" dirty="0" err="1">
                <a:latin typeface="Calibri"/>
                <a:cs typeface="Calibri"/>
              </a:rPr>
              <a:t>Koschke</a:t>
            </a:r>
            <a:r>
              <a:rPr lang="en-US" dirty="0">
                <a:latin typeface="Calibri"/>
                <a:cs typeface="Calibri"/>
              </a:rPr>
              <a:t>, and W. </a:t>
            </a:r>
            <a:r>
              <a:rPr lang="en-US" dirty="0" err="1">
                <a:latin typeface="Calibri"/>
                <a:cs typeface="Calibri"/>
              </a:rPr>
              <a:t>Maalej</a:t>
            </a:r>
            <a:r>
              <a:rPr lang="en-US" dirty="0">
                <a:latin typeface="Calibri"/>
                <a:cs typeface="Calibri"/>
              </a:rPr>
              <a:t>, “How do professional developers comprehend software?” in Proc. 34th ACM/IEEE International Conference on Software Engineering (ICSE). IEEE, Jun. 2012, pp. 255– 265.</a:t>
            </a:r>
          </a:p>
          <a:p>
            <a:r>
              <a:rPr lang="en-US" dirty="0" smtClean="0">
                <a:latin typeface="Calibri"/>
                <a:cs typeface="Calibri"/>
              </a:rPr>
              <a:t>N</a:t>
            </a:r>
            <a:r>
              <a:rPr lang="en-US" dirty="0">
                <a:latin typeface="Calibri"/>
                <a:cs typeface="Calibri"/>
              </a:rPr>
              <a:t>. </a:t>
            </a:r>
            <a:r>
              <a:rPr lang="en-US" dirty="0" err="1">
                <a:latin typeface="Calibri"/>
                <a:cs typeface="Calibri"/>
              </a:rPr>
              <a:t>Tillmann</a:t>
            </a:r>
            <a:r>
              <a:rPr lang="en-US" dirty="0">
                <a:latin typeface="Calibri"/>
                <a:cs typeface="Calibri"/>
              </a:rPr>
              <a:t>, M. </a:t>
            </a:r>
            <a:r>
              <a:rPr lang="en-US" dirty="0" err="1">
                <a:latin typeface="Calibri"/>
                <a:cs typeface="Calibri"/>
              </a:rPr>
              <a:t>Moskal</a:t>
            </a:r>
            <a:r>
              <a:rPr lang="en-US" dirty="0">
                <a:latin typeface="Calibri"/>
                <a:cs typeface="Calibri"/>
              </a:rPr>
              <a:t>, J. de </a:t>
            </a:r>
            <a:r>
              <a:rPr lang="en-US" dirty="0" err="1">
                <a:latin typeface="Calibri"/>
                <a:cs typeface="Calibri"/>
              </a:rPr>
              <a:t>Halleux</a:t>
            </a:r>
            <a:r>
              <a:rPr lang="en-US" dirty="0">
                <a:latin typeface="Calibri"/>
                <a:cs typeface="Calibri"/>
              </a:rPr>
              <a:t>, and M. </a:t>
            </a:r>
            <a:r>
              <a:rPr lang="en-US" dirty="0" err="1" smtClean="0">
                <a:latin typeface="Calibri"/>
                <a:cs typeface="Calibri"/>
              </a:rPr>
              <a:t>Fahndrich</a:t>
            </a:r>
            <a:r>
              <a:rPr lang="en-US" dirty="0">
                <a:latin typeface="Calibri"/>
                <a:cs typeface="Calibri"/>
              </a:rPr>
              <a:t>, “</a:t>
            </a:r>
            <a:r>
              <a:rPr lang="en-US" dirty="0" err="1" smtClean="0">
                <a:latin typeface="Calibri"/>
                <a:cs typeface="Calibri"/>
              </a:rPr>
              <a:t>Touchdevelop</a:t>
            </a:r>
            <a:r>
              <a:rPr lang="en-US" dirty="0">
                <a:latin typeface="Calibri"/>
                <a:cs typeface="Calibri"/>
              </a:rPr>
              <a:t>: Programming cloud-connected mobile devices via touchscreen,” in Proc. 10th SIGPLAN ONWARD. ACM, 2011, pp. 49–60.</a:t>
            </a:r>
          </a:p>
          <a:p>
            <a:r>
              <a:rPr lang="en-US" dirty="0" smtClean="0">
                <a:latin typeface="Calibri"/>
                <a:cs typeface="Calibri"/>
              </a:rPr>
              <a:t>A. Zeller and D</a:t>
            </a:r>
            <a:r>
              <a:rPr lang="en-US" dirty="0">
                <a:latin typeface="Calibri"/>
                <a:cs typeface="Calibri"/>
              </a:rPr>
              <a:t>. </a:t>
            </a:r>
            <a:r>
              <a:rPr lang="en-US" dirty="0" err="1">
                <a:latin typeface="Calibri"/>
                <a:cs typeface="Calibri"/>
              </a:rPr>
              <a:t>Lütkehaus</a:t>
            </a:r>
            <a:r>
              <a:rPr lang="en-US" dirty="0">
                <a:latin typeface="Calibri"/>
                <a:cs typeface="Calibri"/>
              </a:rPr>
              <a:t>, “DDD - A free graphical front-end for Unix debuggers,” SIGPLAN Notices, vol. 31, no. 1, pp. 22–27, Jan. 1996.</a:t>
            </a:r>
          </a:p>
          <a:p>
            <a:r>
              <a:rPr lang="en-US" dirty="0" smtClean="0">
                <a:latin typeface="Calibri"/>
                <a:cs typeface="Calibri"/>
              </a:rPr>
              <a:t>N</a:t>
            </a:r>
            <a:r>
              <a:rPr lang="en-US" dirty="0">
                <a:latin typeface="Calibri"/>
                <a:cs typeface="Calibri"/>
              </a:rPr>
              <a:t>. </a:t>
            </a:r>
            <a:r>
              <a:rPr lang="en-US" dirty="0" err="1">
                <a:latin typeface="Calibri"/>
                <a:cs typeface="Calibri"/>
              </a:rPr>
              <a:t>Matloff</a:t>
            </a:r>
            <a:r>
              <a:rPr lang="en-US" dirty="0">
                <a:latin typeface="Calibri"/>
                <a:cs typeface="Calibri"/>
              </a:rPr>
              <a:t> and P. J. </a:t>
            </a:r>
            <a:r>
              <a:rPr lang="en-US" dirty="0" err="1">
                <a:latin typeface="Calibri"/>
                <a:cs typeface="Calibri"/>
              </a:rPr>
              <a:t>Salzman</a:t>
            </a:r>
            <a:r>
              <a:rPr lang="en-US" dirty="0">
                <a:latin typeface="Calibri"/>
                <a:cs typeface="Calibri"/>
              </a:rPr>
              <a:t>, The Art of Debugging with GDB, DDD,</a:t>
            </a:r>
          </a:p>
          <a:p>
            <a:r>
              <a:rPr lang="en-US" dirty="0">
                <a:latin typeface="Calibri"/>
                <a:cs typeface="Calibri"/>
              </a:rPr>
              <a:t>and Eclipse. No Starch Press, Sep. 2008.</a:t>
            </a:r>
          </a:p>
          <a:p>
            <a:r>
              <a:rPr lang="en-US" dirty="0" smtClean="0">
                <a:latin typeface="Calibri"/>
                <a:cs typeface="Calibri"/>
              </a:rPr>
              <a:t>B. Lee, M. </a:t>
            </a:r>
            <a:r>
              <a:rPr lang="en-US" dirty="0" err="1" smtClean="0">
                <a:latin typeface="Calibri"/>
                <a:cs typeface="Calibri"/>
              </a:rPr>
              <a:t>Hirzel</a:t>
            </a:r>
            <a:r>
              <a:rPr lang="en-US" dirty="0" smtClean="0">
                <a:latin typeface="Calibri"/>
                <a:cs typeface="Calibri"/>
              </a:rPr>
              <a:t>, R. Grimm, and K. S. McKinley, “Debug all your code</a:t>
            </a:r>
            <a:r>
              <a:rPr lang="en-US" dirty="0">
                <a:latin typeface="Calibri"/>
                <a:cs typeface="Calibri"/>
              </a:rPr>
              <a:t>:</a:t>
            </a:r>
          </a:p>
          <a:p>
            <a:r>
              <a:rPr lang="en-US" dirty="0">
                <a:latin typeface="Calibri"/>
                <a:cs typeface="Calibri"/>
              </a:rPr>
              <a:t>portable mixed-environment debugging,” in Proc. 24th ACM SIGPLAN Conference on Object-Oriented Programming, Systems, Languages, and Applications (OOPSLA). ACM, Oct. 2009, pp. 207–226.</a:t>
            </a:r>
          </a:p>
          <a:p>
            <a:r>
              <a:rPr lang="en-US" dirty="0" smtClean="0">
                <a:latin typeface="Calibri"/>
                <a:cs typeface="Calibri"/>
              </a:rPr>
              <a:t>A. J. </a:t>
            </a:r>
            <a:r>
              <a:rPr lang="en-US" dirty="0" err="1" smtClean="0">
                <a:latin typeface="Calibri"/>
                <a:cs typeface="Calibri"/>
              </a:rPr>
              <a:t>Ko</a:t>
            </a:r>
            <a:r>
              <a:rPr lang="en-US" dirty="0" smtClean="0">
                <a:latin typeface="Calibri"/>
                <a:cs typeface="Calibri"/>
              </a:rPr>
              <a:t> and B. A. Myers, “Designing the </a:t>
            </a:r>
            <a:r>
              <a:rPr lang="en-US" dirty="0" err="1" smtClean="0">
                <a:latin typeface="Calibri"/>
                <a:cs typeface="Calibri"/>
              </a:rPr>
              <a:t>Whyline</a:t>
            </a:r>
            <a:r>
              <a:rPr lang="en-US" dirty="0" smtClean="0">
                <a:latin typeface="Calibri"/>
                <a:cs typeface="Calibri"/>
              </a:rPr>
              <a:t>: A debugging interface for asking questions about program behavior,” in Proc. ACM SIGCHI CHI. ACM, Apr. 2004, pp. 151–158.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17</a:t>
            </a:fld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27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"/>
    </mc:Choice>
    <mc:Fallback>
      <p:transition xmlns:p14="http://schemas.microsoft.com/office/powerpoint/2010/main" spd="slow" advTm="138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989" y="1063856"/>
            <a:ext cx="2626511" cy="5033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0" y="1854200"/>
            <a:ext cx="137314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 smtClean="0">
                <a:solidFill>
                  <a:srgbClr val="FF0000"/>
                </a:solidFill>
                <a:latin typeface="Calibri"/>
                <a:cs typeface="Calibri"/>
              </a:rPr>
              <a:t>?</a:t>
            </a:r>
            <a:endParaRPr lang="en-US" sz="20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14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65"/>
    </mc:Choice>
    <mc:Fallback>
      <p:transition xmlns:p14="http://schemas.microsoft.com/office/powerpoint/2010/main" spd="slow" advTm="315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Debugger: Important </a:t>
            </a:r>
            <a:r>
              <a:rPr lang="en-US" dirty="0" smtClean="0">
                <a:latin typeface="Calibri"/>
                <a:cs typeface="Calibri"/>
              </a:rPr>
              <a:t>tool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Debugging common </a:t>
            </a:r>
            <a:r>
              <a:rPr lang="en-US" dirty="0" smtClean="0">
                <a:latin typeface="Calibri"/>
                <a:cs typeface="Calibri"/>
              </a:rPr>
              <a:t>during development </a:t>
            </a:r>
            <a:r>
              <a:rPr lang="en-US" dirty="0">
                <a:latin typeface="Calibri"/>
                <a:cs typeface="Calibri"/>
              </a:rPr>
              <a:t>and maintenance</a:t>
            </a:r>
          </a:p>
          <a:p>
            <a:r>
              <a:rPr lang="en-US" dirty="0">
                <a:latin typeface="Calibri"/>
                <a:cs typeface="Calibri"/>
              </a:rPr>
              <a:t>Murphy’06 study: Java developers using Eclipse: </a:t>
            </a:r>
            <a:r>
              <a:rPr lang="en-US" dirty="0" smtClean="0">
                <a:latin typeface="Calibri"/>
                <a:cs typeface="Calibri"/>
              </a:rPr>
              <a:t/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&gt;</a:t>
            </a:r>
            <a:r>
              <a:rPr lang="en-US" dirty="0">
                <a:latin typeface="Calibri"/>
                <a:cs typeface="Calibri"/>
              </a:rPr>
              <a:t>90% </a:t>
            </a:r>
            <a:r>
              <a:rPr lang="en-US" dirty="0" smtClean="0">
                <a:latin typeface="Calibri"/>
                <a:cs typeface="Calibri"/>
              </a:rPr>
              <a:t>of developers </a:t>
            </a:r>
            <a:r>
              <a:rPr lang="en-US" dirty="0">
                <a:latin typeface="Calibri"/>
                <a:cs typeface="Calibri"/>
              </a:rPr>
              <a:t>used built-in debugger to inspect </a:t>
            </a:r>
            <a:r>
              <a:rPr lang="en-US" dirty="0" smtClean="0">
                <a:latin typeface="Calibri"/>
                <a:cs typeface="Calibri"/>
              </a:rPr>
              <a:t>memory values </a:t>
            </a:r>
            <a:r>
              <a:rPr lang="en-US" dirty="0">
                <a:latin typeface="Calibri"/>
                <a:cs typeface="Calibri"/>
              </a:rPr>
              <a:t>during program execution</a:t>
            </a:r>
          </a:p>
          <a:p>
            <a:r>
              <a:rPr lang="en-US" dirty="0">
                <a:latin typeface="Calibri"/>
                <a:cs typeface="Calibri"/>
              </a:rPr>
              <a:t>Roehm’12 study: Professional developers use debuggers heavily for program comprehension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1</a:t>
            </a:fld>
            <a:endParaRPr lang="en-US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300" y="5223574"/>
            <a:ext cx="790194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Calibri"/>
                <a:cs typeface="Calibri"/>
              </a:rPr>
              <a:t>G. C. </a:t>
            </a:r>
            <a:r>
              <a:rPr lang="en-US" sz="1700" b="1" dirty="0">
                <a:latin typeface="Calibri"/>
                <a:cs typeface="Calibri"/>
              </a:rPr>
              <a:t>Murphy</a:t>
            </a:r>
            <a:r>
              <a:rPr lang="en-US" sz="1700" dirty="0">
                <a:latin typeface="Calibri"/>
                <a:cs typeface="Calibri"/>
              </a:rPr>
              <a:t>, M. </a:t>
            </a:r>
            <a:r>
              <a:rPr lang="en-US" sz="1700" dirty="0" err="1">
                <a:latin typeface="Calibri"/>
                <a:cs typeface="Calibri"/>
              </a:rPr>
              <a:t>Kersten</a:t>
            </a:r>
            <a:r>
              <a:rPr lang="en-US" sz="1700" dirty="0">
                <a:latin typeface="Calibri"/>
                <a:cs typeface="Calibri"/>
              </a:rPr>
              <a:t>, and L. </a:t>
            </a:r>
            <a:r>
              <a:rPr lang="en-US" sz="1700" dirty="0" err="1">
                <a:latin typeface="Calibri"/>
                <a:cs typeface="Calibri"/>
              </a:rPr>
              <a:t>Findlater</a:t>
            </a:r>
            <a:r>
              <a:rPr lang="en-US" sz="1700" dirty="0">
                <a:latin typeface="Calibri"/>
                <a:cs typeface="Calibri"/>
              </a:rPr>
              <a:t>, “How are Java software developers using the Eclipse IDE?” IEEE Software, vol. 23, no. 4, pp. 76–83, Jul. 2006.</a:t>
            </a:r>
          </a:p>
          <a:p>
            <a:r>
              <a:rPr lang="en-US" sz="1700" dirty="0">
                <a:latin typeface="Calibri"/>
                <a:cs typeface="Calibri"/>
              </a:rPr>
              <a:t>T. </a:t>
            </a:r>
            <a:r>
              <a:rPr lang="en-US" sz="1700" b="1" dirty="0" err="1">
                <a:latin typeface="Calibri"/>
                <a:cs typeface="Calibri"/>
              </a:rPr>
              <a:t>Roehm</a:t>
            </a:r>
            <a:r>
              <a:rPr lang="en-US" sz="1700" dirty="0">
                <a:latin typeface="Calibri"/>
                <a:cs typeface="Calibri"/>
              </a:rPr>
              <a:t>, R. </a:t>
            </a:r>
            <a:r>
              <a:rPr lang="en-US" sz="1700" dirty="0" err="1">
                <a:latin typeface="Calibri"/>
                <a:cs typeface="Calibri"/>
              </a:rPr>
              <a:t>Tiarks</a:t>
            </a:r>
            <a:r>
              <a:rPr lang="en-US" sz="1700" dirty="0">
                <a:latin typeface="Calibri"/>
                <a:cs typeface="Calibri"/>
              </a:rPr>
              <a:t>, R. </a:t>
            </a:r>
            <a:r>
              <a:rPr lang="en-US" sz="1700" dirty="0" err="1">
                <a:latin typeface="Calibri"/>
                <a:cs typeface="Calibri"/>
              </a:rPr>
              <a:t>Koschke</a:t>
            </a:r>
            <a:r>
              <a:rPr lang="en-US" sz="1700" dirty="0">
                <a:latin typeface="Calibri"/>
                <a:cs typeface="Calibri"/>
              </a:rPr>
              <a:t>, and W. </a:t>
            </a:r>
            <a:r>
              <a:rPr lang="en-US" sz="1700" dirty="0" err="1">
                <a:latin typeface="Calibri"/>
                <a:cs typeface="Calibri"/>
              </a:rPr>
              <a:t>Maalej</a:t>
            </a:r>
            <a:r>
              <a:rPr lang="en-US" sz="1700" dirty="0">
                <a:latin typeface="Calibri"/>
                <a:cs typeface="Calibri"/>
              </a:rPr>
              <a:t>, “How do professional developers comprehend software?” in Proc. 34th ACM/IEEE International Conference on Software Engineering (ICSE). IEEE, Jun. 2012, pp. 255– 265.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76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8"/>
    </mc:Choice>
    <mc:Fallback>
      <p:transition xmlns:p14="http://schemas.microsoft.com/office/powerpoint/2010/main" spd="slow" advTm="326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Challenges of building on-phone debuggers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0483" y="3518386"/>
            <a:ext cx="246846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CPU: </a:t>
            </a:r>
            <a:r>
              <a:rPr lang="en-US" dirty="0" err="1" smtClean="0">
                <a:latin typeface="Calibri"/>
                <a:cs typeface="Calibri"/>
              </a:rPr>
              <a:t>Octa</a:t>
            </a:r>
            <a:r>
              <a:rPr lang="en-US" dirty="0">
                <a:latin typeface="Calibri"/>
                <a:cs typeface="Calibri"/>
              </a:rPr>
              <a:t>-</a:t>
            </a:r>
            <a:r>
              <a:rPr lang="en-US" dirty="0" smtClean="0">
                <a:latin typeface="Calibri"/>
                <a:cs typeface="Calibri"/>
              </a:rPr>
              <a:t>core 1.6 </a:t>
            </a:r>
            <a:r>
              <a:rPr lang="en-US" dirty="0" err="1" smtClean="0">
                <a:latin typeface="Calibri"/>
                <a:cs typeface="Calibri"/>
              </a:rPr>
              <a:t>Ghz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Memory: 2 GB</a:t>
            </a:r>
          </a:p>
          <a:p>
            <a:r>
              <a:rPr lang="en-US" dirty="0" smtClean="0">
                <a:latin typeface="Calibri"/>
                <a:cs typeface="Calibri"/>
              </a:rPr>
              <a:t>Pixel density: 441 </a:t>
            </a:r>
            <a:r>
              <a:rPr lang="en-US" dirty="0" err="1" smtClean="0">
                <a:latin typeface="Calibri"/>
                <a:cs typeface="Calibri"/>
              </a:rPr>
              <a:t>ppi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1" y="1879599"/>
            <a:ext cx="2032000" cy="389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"/>
    </mc:Choice>
    <mc:Fallback xmlns="">
      <p:transition xmlns:p14="http://schemas.microsoft.com/office/powerpoint/2010/main" spd="slow" advTm="12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100" dirty="0">
                <a:latin typeface="Calibri"/>
                <a:cs typeface="Calibri"/>
              </a:rPr>
              <a:t>Debugging mobile phone applications today: 2 mainstream techniques</a:t>
            </a:r>
          </a:p>
        </p:txBody>
      </p:sp>
      <p:sp>
        <p:nvSpPr>
          <p:cNvPr id="60" name="Content Placeholder 5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660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Common on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dirty="0" err="1">
                <a:latin typeface="Calibri"/>
                <a:cs typeface="Calibri"/>
              </a:rPr>
              <a:t>iOS</a:t>
            </a:r>
            <a:r>
              <a:rPr lang="en-US" dirty="0">
                <a:latin typeface="Calibri"/>
                <a:cs typeface="Calibri"/>
              </a:rPr>
              <a:t>, Android, Windows Phone,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2</a:t>
            </a:fld>
            <a:endParaRPr lang="en-US">
              <a:latin typeface="Calibri"/>
              <a:cs typeface="Calibri"/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388128" y="2338198"/>
            <a:ext cx="2263094" cy="1894491"/>
            <a:chOff x="1227075" y="8407577"/>
            <a:chExt cx="8052679" cy="76432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000" l="0" r="100000">
                          <a14:foregroundMark x1="28253" y1="27167" x2="28253" y2="27167"/>
                          <a14:foregroundMark x1="28253" y1="27167" x2="28253" y2="27167"/>
                          <a14:foregroundMark x1="27397" y1="17056" x2="27397" y2="17056"/>
                          <a14:foregroundMark x1="28253" y1="25889" x2="28253" y2="25889"/>
                          <a14:foregroundMark x1="28253" y1="25889" x2="28253" y2="25889"/>
                          <a14:foregroundMark x1="28253" y1="25889" x2="28253" y2="25889"/>
                          <a14:foregroundMark x1="28253" y1="25889" x2="28253" y2="25889"/>
                          <a14:foregroundMark x1="15354" y1="8000" x2="15354" y2="8000"/>
                          <a14:foregroundMark x1="26199" y1="20722" x2="26199" y2="20722"/>
                          <a14:foregroundMark x1="26199" y1="20722" x2="26199" y2="20722"/>
                          <a14:foregroundMark x1="26199" y1="20722" x2="26199" y2="20722"/>
                          <a14:foregroundMark x1="31221" y1="20833" x2="31221" y2="20833"/>
                          <a14:foregroundMark x1="31221" y1="20833" x2="31221" y2="20833"/>
                          <a14:foregroundMark x1="31221" y1="20833" x2="31221" y2="20833"/>
                          <a14:foregroundMark x1="31221" y1="20833" x2="31221" y2="20833"/>
                          <a14:foregroundMark x1="29852" y1="19944" x2="29852" y2="19944"/>
                          <a14:foregroundMark x1="27626" y1="24222" x2="27626" y2="24222"/>
                          <a14:foregroundMark x1="27626" y1="24222" x2="27626" y2="24222"/>
                          <a14:foregroundMark x1="28482" y1="26056" x2="28482" y2="26056"/>
                          <a14:foregroundMark x1="28482" y1="26056" x2="28482" y2="26056"/>
                          <a14:foregroundMark x1="27854" y1="23222" x2="27854" y2="23222"/>
                          <a14:foregroundMark x1="27854" y1="23222" x2="27854" y2="23222"/>
                          <a14:foregroundMark x1="29452" y1="25833" x2="29452" y2="25833"/>
                          <a14:foregroundMark x1="29452" y1="25833" x2="29452" y2="25833"/>
                          <a14:foregroundMark x1="39669" y1="24167" x2="39669" y2="24167"/>
                          <a14:foregroundMark x1="27568" y1="11222" x2="27568" y2="11222"/>
                          <a14:foregroundMark x1="26199" y1="13889" x2="26199" y2="13889"/>
                          <a14:foregroundMark x1="26199" y1="13889" x2="26199" y2="13889"/>
                          <a14:foregroundMark x1="32363" y1="7944" x2="32363" y2="7944"/>
                          <a14:foregroundMark x1="35103" y1="14111" x2="35103" y2="14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536" y="8407577"/>
              <a:ext cx="7669218" cy="7643251"/>
            </a:xfrm>
            <a:prstGeom prst="round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1227075" y="10776984"/>
              <a:ext cx="1001217" cy="1807689"/>
              <a:chOff x="4848515" y="15101814"/>
              <a:chExt cx="497396" cy="90109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75148" y1="90268" x2="75148" y2="90268"/>
                            <a14:foregroundMark x1="26331" y1="89933" x2="26331" y2="89933"/>
                            <a14:foregroundMark x1="7692" y1="89094" x2="7692" y2="89094"/>
                            <a14:foregroundMark x1="11243" y1="5872" x2="11243" y2="5872"/>
                            <a14:foregroundMark x1="95858" y1="1342" x2="98521" y2="4530"/>
                            <a14:foregroundMark x1="97929" y1="5705" x2="97337" y2="92785"/>
                            <a14:foregroundMark x1="95858" y1="93792" x2="71302" y2="97148"/>
                            <a14:foregroundMark x1="93195" y1="96644" x2="85207" y2="99161"/>
                            <a14:foregroundMark x1="68343" y1="97987" x2="37870" y2="97651"/>
                            <a14:foregroundMark x1="1479" y1="93960" x2="20118" y2="96309"/>
                            <a14:foregroundMark x1="23964" y1="97483" x2="35207" y2="98322"/>
                            <a14:foregroundMark x1="35503" y1="94631" x2="35799" y2="88926"/>
                            <a14:foregroundMark x1="36391" y1="84899" x2="10059" y2="85067"/>
                            <a14:foregroundMark x1="16568" y1="89597" x2="7396" y2="86745"/>
                            <a14:foregroundMark x1="2367" y1="82047" x2="2367" y2="72315"/>
                            <a14:foregroundMark x1="2071" y1="63423" x2="2071" y2="52349"/>
                            <a14:foregroundMark x1="2663" y1="39765" x2="2663" y2="25168"/>
                            <a14:foregroundMark x1="2071" y1="43121" x2="2663" y2="48658"/>
                            <a14:foregroundMark x1="2367" y1="10067" x2="2071" y2="20638"/>
                            <a14:foregroundMark x1="2071" y1="7886" x2="13314" y2="8221"/>
                            <a14:foregroundMark x1="21006" y1="6040" x2="66272" y2="9228"/>
                            <a14:foregroundMark x1="76627" y1="4698" x2="95266" y2="10738"/>
                            <a14:foregroundMark x1="90828" y1="89765" x2="81065" y2="86913"/>
                            <a14:foregroundMark x1="84615" y1="84060" x2="67456" y2="85235"/>
                            <a14:foregroundMark x1="63018" y1="90940" x2="58580" y2="84396"/>
                            <a14:foregroundMark x1="43787" y1="3020" x2="83432" y2="2013"/>
                            <a14:foregroundMark x1="49408" y1="89262" x2="49408" y2="89262"/>
                            <a14:foregroundMark x1="52959" y1="91946" x2="52959" y2="91946"/>
                            <a14:backgroundMark x1="97633" y1="98993" x2="97633" y2="98993"/>
                            <a14:backgroundMark x1="1775" y1="1678" x2="1775" y2="1678"/>
                            <a14:backgroundMark x1="97929" y1="1342" x2="97929" y2="1342"/>
                            <a14:backgroundMark x1="95858" y1="1174" x2="95858" y2="11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48515" y="15101814"/>
                <a:ext cx="497396" cy="901095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threePt" dir="t"/>
              </a:scene3d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2222" r="9711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6800" y="15316200"/>
                <a:ext cx="424324" cy="435949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threePt" dir="t"/>
              </a:scene3d>
            </p:spPr>
          </p:pic>
        </p:grpSp>
        <p:cxnSp>
          <p:nvCxnSpPr>
            <p:cNvPr id="19" name="Curved Connector 18"/>
            <p:cNvCxnSpPr>
              <a:stCxn id="20" idx="2"/>
              <a:endCxn id="21" idx="2"/>
            </p:cNvCxnSpPr>
            <p:nvPr/>
          </p:nvCxnSpPr>
          <p:spPr bwMode="auto">
            <a:xfrm rot="5400000" flipH="1">
              <a:off x="2956971" y="11355386"/>
              <a:ext cx="2234429" cy="4693004"/>
            </a:xfrm>
            <a:prstGeom prst="curvedConnector3">
              <a:avLst>
                <a:gd name="adj1" fmla="val -10262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20" name="Rectangle 19"/>
            <p:cNvSpPr/>
            <p:nvPr/>
          </p:nvSpPr>
          <p:spPr bwMode="auto">
            <a:xfrm>
              <a:off x="6365451" y="14675043"/>
              <a:ext cx="110473" cy="14406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897" tIns="45949" rIns="91897" bIns="45949" numCol="1" rtlCol="0" anchor="t" anchorCtr="0" compatLnSpc="1">
              <a:prstTxWarp prst="textNoShape">
                <a:avLst/>
              </a:prstTxWarp>
            </a:bodyPr>
            <a:lstStyle/>
            <a:p>
              <a:pPr marL="173903" indent="-173903" defTabSz="3675888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57200" y="4638666"/>
            <a:ext cx="3677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u="sng" dirty="0" smtClean="0">
                <a:latin typeface="Calibri"/>
                <a:cs typeface="Calibri"/>
              </a:rPr>
              <a:t>Attach </a:t>
            </a:r>
            <a:r>
              <a:rPr lang="en-US" u="sng" dirty="0">
                <a:latin typeface="Calibri"/>
                <a:cs typeface="Calibri"/>
              </a:rPr>
              <a:t>desktop debugger to a virtual device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Cannot emulate all phone features (e.g., </a:t>
            </a:r>
            <a:r>
              <a:rPr lang="en-US" dirty="0" smtClean="0">
                <a:latin typeface="Calibri"/>
                <a:cs typeface="Calibri"/>
              </a:rPr>
              <a:t>Accelerometer, Gyroscope, GPS</a:t>
            </a:r>
            <a:r>
              <a:rPr lang="en-US" dirty="0">
                <a:latin typeface="Calibri"/>
                <a:cs typeface="Calibri"/>
              </a:rPr>
              <a:t>)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49552" y="4118993"/>
            <a:ext cx="323230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u="sng" dirty="0" smtClean="0">
                <a:latin typeface="Calibri"/>
                <a:cs typeface="Calibri"/>
              </a:rPr>
              <a:t>Attach </a:t>
            </a:r>
            <a:r>
              <a:rPr lang="en-US" u="sng" dirty="0">
                <a:latin typeface="Calibri"/>
                <a:cs typeface="Calibri"/>
              </a:rPr>
              <a:t>desktop debugger to </a:t>
            </a:r>
            <a:r>
              <a:rPr lang="en-US" u="sng" dirty="0" smtClean="0">
                <a:latin typeface="Calibri"/>
                <a:cs typeface="Calibri"/>
              </a:rPr>
              <a:t>a </a:t>
            </a:r>
            <a:r>
              <a:rPr lang="en-US" u="sng" dirty="0">
                <a:latin typeface="Calibri"/>
                <a:cs typeface="Calibri"/>
              </a:rPr>
              <a:t>phone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Need two </a:t>
            </a:r>
            <a:r>
              <a:rPr lang="en-US" dirty="0" smtClean="0">
                <a:latin typeface="Calibri"/>
                <a:cs typeface="Calibri"/>
              </a:rPr>
              <a:t>physical devices</a:t>
            </a:r>
          </a:p>
          <a:p>
            <a:r>
              <a:rPr lang="en-US" dirty="0">
                <a:latin typeface="Calibri"/>
                <a:cs typeface="Calibri"/>
              </a:rPr>
              <a:t>Pay for two physical </a:t>
            </a:r>
            <a:r>
              <a:rPr lang="en-US" dirty="0" smtClean="0">
                <a:latin typeface="Calibri"/>
                <a:cs typeface="Calibri"/>
              </a:rPr>
              <a:t>devices</a:t>
            </a:r>
          </a:p>
          <a:p>
            <a:r>
              <a:rPr lang="en-US" dirty="0">
                <a:latin typeface="Calibri"/>
                <a:cs typeface="Calibri"/>
              </a:rPr>
              <a:t>Real sensor readings</a:t>
            </a:r>
            <a:r>
              <a:rPr lang="en-US" dirty="0" smtClean="0">
                <a:latin typeface="Calibri"/>
                <a:cs typeface="Calibri"/>
              </a:rPr>
              <a:t>: restricted movement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511472" y="3374427"/>
            <a:ext cx="13352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66241"/>
            <a:ext cx="3852905" cy="2359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4498" y="2574432"/>
            <a:ext cx="1830516" cy="165825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36808" y="2726832"/>
            <a:ext cx="559545" cy="81278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58423" y="2896532"/>
            <a:ext cx="1084855" cy="112944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926366" y="2166241"/>
            <a:ext cx="702605" cy="5605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68309" y="6162148"/>
            <a:ext cx="3486325" cy="5746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Mainstream techniques </a:t>
            </a:r>
            <a:r>
              <a:rPr lang="en-US" dirty="0" smtClean="0">
                <a:latin typeface="Calibri"/>
                <a:cs typeface="Calibri"/>
              </a:rPr>
              <a:t>ultimately require </a:t>
            </a:r>
            <a:r>
              <a:rPr lang="en-US" dirty="0" smtClean="0">
                <a:latin typeface="Calibri"/>
                <a:cs typeface="Calibri"/>
              </a:rPr>
              <a:t>two physical devices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6621" y="2166240"/>
            <a:ext cx="3803484" cy="247242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89163" y="2166241"/>
            <a:ext cx="702605" cy="5605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67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57"/>
    </mc:Choice>
    <mc:Fallback>
      <p:transition xmlns:p14="http://schemas.microsoft.com/office/powerpoint/2010/main" spd="slow" advTm="571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8" grpId="0" animBg="1"/>
      <p:bldP spid="30" grpId="0" animBg="1"/>
      <p:bldP spid="31" grpId="0" animBg="1"/>
      <p:bldP spid="35" grpId="0" animBg="1"/>
      <p:bldP spid="36" grpId="0" animBg="1"/>
      <p:bldP spid="23" grpId="1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2851" y="3956504"/>
            <a:ext cx="4127500" cy="28251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Desktop computer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2193" y="4220501"/>
            <a:ext cx="2304171" cy="25611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Mobile device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24436" y="4647865"/>
            <a:ext cx="1872139" cy="20650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Android OS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47668" y="6338135"/>
            <a:ext cx="1593220" cy="287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ADB daemon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06008" y="5165640"/>
            <a:ext cx="1124989" cy="449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11453" y="5219408"/>
            <a:ext cx="1124989" cy="449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7990" y="5269752"/>
            <a:ext cx="1124989" cy="449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App </a:t>
            </a: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Calibri"/>
                <a:cs typeface="Calibri"/>
              </a:rPr>
              <a:t>Dalvik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 VM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38666" y="6256206"/>
            <a:ext cx="651006" cy="1935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USB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cxnSp>
        <p:nvCxnSpPr>
          <p:cNvPr id="16" name="Straight Arrow Connector 15"/>
          <p:cNvCxnSpPr>
            <a:endCxn id="14" idx="2"/>
          </p:cNvCxnSpPr>
          <p:nvPr/>
        </p:nvCxnSpPr>
        <p:spPr>
          <a:xfrm flipH="1" flipV="1">
            <a:off x="6280485" y="5722408"/>
            <a:ext cx="4" cy="599728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1577" y="4365710"/>
            <a:ext cx="3911600" cy="1306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Eclipse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96601" y="5277516"/>
            <a:ext cx="830287" cy="3480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ADT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1241" y="4681136"/>
            <a:ext cx="2665647" cy="3480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JDT </a:t>
            </a: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D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ebug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2182" y="5277516"/>
            <a:ext cx="1684858" cy="3480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Calibri"/>
                <a:cs typeface="Calibri"/>
              </a:rPr>
              <a:t>Eclipse JDI </a:t>
            </a:r>
            <a:r>
              <a:rPr lang="en-US" sz="1500" dirty="0" err="1">
                <a:solidFill>
                  <a:schemeClr val="tx1"/>
                </a:solidFill>
                <a:latin typeface="Calibri"/>
                <a:cs typeface="Calibri"/>
              </a:rPr>
              <a:t>impl</a:t>
            </a:r>
            <a:r>
              <a:rPr lang="en-US" sz="1500" dirty="0">
                <a:solidFill>
                  <a:schemeClr val="tx1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42980" y="4680816"/>
            <a:ext cx="491836" cy="3480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UI</a:t>
            </a:r>
          </a:p>
        </p:txBody>
      </p:sp>
      <p:cxnSp>
        <p:nvCxnSpPr>
          <p:cNvPr id="22" name="Straight Arrow Connector 21"/>
          <p:cNvCxnSpPr>
            <a:stCxn id="21" idx="1"/>
            <a:endCxn id="19" idx="3"/>
          </p:cNvCxnSpPr>
          <p:nvPr/>
        </p:nvCxnSpPr>
        <p:spPr>
          <a:xfrm flipH="1">
            <a:off x="3326888" y="4854822"/>
            <a:ext cx="416092" cy="31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8"/>
          <p:cNvCxnSpPr>
            <a:stCxn id="21" idx="2"/>
            <a:endCxn id="18" idx="3"/>
          </p:cNvCxnSpPr>
          <p:nvPr/>
        </p:nvCxnSpPr>
        <p:spPr>
          <a:xfrm rot="5400000">
            <a:off x="3446545" y="4912445"/>
            <a:ext cx="422696" cy="655455"/>
          </a:xfrm>
          <a:prstGeom prst="bentConnector2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0" idx="0"/>
          </p:cNvCxnSpPr>
          <p:nvPr/>
        </p:nvCxnSpPr>
        <p:spPr>
          <a:xfrm>
            <a:off x="1484611" y="5043493"/>
            <a:ext cx="0" cy="23285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0"/>
          </p:cNvCxnSpPr>
          <p:nvPr/>
        </p:nvCxnSpPr>
        <p:spPr>
          <a:xfrm flipV="1">
            <a:off x="2911745" y="5043185"/>
            <a:ext cx="0" cy="23316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00096" y="5984656"/>
            <a:ext cx="3593009" cy="761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Android SDK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07073" y="6338135"/>
            <a:ext cx="1403127" cy="287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ADB server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1231" y="6200731"/>
            <a:ext cx="1343928" cy="2958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5031" y="6271366"/>
            <a:ext cx="1343928" cy="2958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2901" y="6338135"/>
            <a:ext cx="1343928" cy="287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ADB clients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106829" y="6481688"/>
            <a:ext cx="600244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</p:cNvCxnSpPr>
          <p:nvPr/>
        </p:nvCxnSpPr>
        <p:spPr>
          <a:xfrm flipV="1">
            <a:off x="1583195" y="5648212"/>
            <a:ext cx="0" cy="54977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110200" y="6481688"/>
            <a:ext cx="1537468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24436" y="5922124"/>
            <a:ext cx="887737" cy="1735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JDWP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04977" y="5731479"/>
            <a:ext cx="887737" cy="1735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JDWP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libri"/>
                <a:cs typeface="Calibri"/>
              </a:rPr>
              <a:t>Example: Mainstream debugger architecture for Android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Calibri"/>
                <a:cs typeface="Calibri"/>
              </a:rPr>
              <a:t>Android</a:t>
            </a:r>
          </a:p>
          <a:p>
            <a:r>
              <a:rPr lang="en-US" sz="1800" dirty="0" smtClean="0">
                <a:latin typeface="Calibri"/>
                <a:cs typeface="Calibri"/>
              </a:rPr>
              <a:t>Implemented in C, but almost all Android applications are written in Java</a:t>
            </a:r>
          </a:p>
          <a:p>
            <a:r>
              <a:rPr lang="en-US" sz="1800" dirty="0">
                <a:latin typeface="Calibri"/>
                <a:cs typeface="Calibri"/>
              </a:rPr>
              <a:t>C</a:t>
            </a:r>
            <a:r>
              <a:rPr lang="en-US" sz="1800" dirty="0" smtClean="0">
                <a:latin typeface="Calibri"/>
                <a:cs typeface="Calibri"/>
              </a:rPr>
              <a:t>onsists of OS services, a Linux-based kernel, and the </a:t>
            </a:r>
            <a:r>
              <a:rPr lang="en-US" sz="1800" dirty="0" err="1" smtClean="0">
                <a:latin typeface="Calibri"/>
                <a:cs typeface="Calibri"/>
              </a:rPr>
              <a:t>Dalvik</a:t>
            </a:r>
            <a:r>
              <a:rPr lang="en-US" sz="1800" dirty="0" smtClean="0">
                <a:latin typeface="Calibri"/>
                <a:cs typeface="Calibri"/>
              </a:rPr>
              <a:t> virtual machine. </a:t>
            </a:r>
          </a:p>
          <a:p>
            <a:pPr marL="0" indent="0">
              <a:buNone/>
            </a:pPr>
            <a:r>
              <a:rPr lang="en-US" sz="1800" dirty="0" err="1" smtClean="0">
                <a:latin typeface="Calibri"/>
                <a:cs typeface="Calibri"/>
              </a:rPr>
              <a:t>Dalvik</a:t>
            </a:r>
            <a:r>
              <a:rPr lang="en-US" sz="1800" dirty="0" smtClean="0">
                <a:latin typeface="Calibri"/>
                <a:cs typeface="Calibri"/>
              </a:rPr>
              <a:t> virtual machine (VM)</a:t>
            </a:r>
          </a:p>
          <a:p>
            <a:r>
              <a:rPr lang="en-US" sz="1800" dirty="0" smtClean="0">
                <a:latin typeface="Calibri"/>
                <a:cs typeface="Calibri"/>
              </a:rPr>
              <a:t>Conceptually similar to a Java virtual machine</a:t>
            </a:r>
          </a:p>
          <a:p>
            <a:r>
              <a:rPr lang="en-US" sz="1800" dirty="0" smtClean="0">
                <a:latin typeface="Calibri"/>
                <a:cs typeface="Calibri"/>
              </a:rPr>
              <a:t>Implements two debug interfaces defined by the Java </a:t>
            </a:r>
            <a:r>
              <a:rPr lang="en-US" sz="1800" dirty="0">
                <a:latin typeface="Calibri"/>
                <a:cs typeface="Calibri"/>
              </a:rPr>
              <a:t>virtual </a:t>
            </a:r>
            <a:r>
              <a:rPr lang="en-US" sz="1800" dirty="0" smtClean="0">
                <a:latin typeface="Calibri"/>
                <a:cs typeface="Calibri"/>
              </a:rPr>
              <a:t>machine: </a:t>
            </a:r>
            <a:br>
              <a:rPr lang="en-US" sz="1800" dirty="0" smtClean="0">
                <a:latin typeface="Calibri"/>
                <a:cs typeface="Calibri"/>
              </a:rPr>
            </a:br>
            <a:r>
              <a:rPr lang="en-US" sz="1800" dirty="0" smtClean="0">
                <a:latin typeface="Calibri"/>
                <a:cs typeface="Calibri"/>
              </a:rPr>
              <a:t>Java Debug Interface (JDI) and Java Debug Wire Protocol (JDWP)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3</a:t>
            </a:fld>
            <a:endParaRPr lang="en-US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67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54"/>
    </mc:Choice>
    <mc:Fallback>
      <p:transition xmlns:p14="http://schemas.microsoft.com/office/powerpoint/2010/main" spd="slow" advTm="754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Challenges of building on-phone debuggers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Mobile devices</a:t>
            </a:r>
          </a:p>
          <a:p>
            <a:r>
              <a:rPr lang="en-US" dirty="0">
                <a:latin typeface="Calibri"/>
                <a:cs typeface="Calibri"/>
              </a:rPr>
              <a:t>Limited screen real estate: comparatively small mobile phone screen size </a:t>
            </a:r>
          </a:p>
          <a:p>
            <a:r>
              <a:rPr lang="en-US" dirty="0">
                <a:latin typeface="Calibri"/>
                <a:cs typeface="Calibri"/>
              </a:rPr>
              <a:t>Mobile phones use touch and gesture </a:t>
            </a:r>
            <a:r>
              <a:rPr lang="en-US" dirty="0" smtClean="0">
                <a:latin typeface="Calibri"/>
                <a:cs typeface="Calibri"/>
              </a:rPr>
              <a:t>interaction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Mobile evolving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Narrowing </a:t>
            </a:r>
            <a:r>
              <a:rPr lang="en-US" dirty="0">
                <a:latin typeface="Calibri"/>
                <a:cs typeface="Calibri"/>
              </a:rPr>
              <a:t>the performance gap with desktop </a:t>
            </a:r>
            <a:r>
              <a:rPr lang="en-US" dirty="0" smtClean="0">
                <a:latin typeface="Calibri"/>
                <a:cs typeface="Calibri"/>
              </a:rPr>
              <a:t>computers: CPU, memory</a:t>
            </a:r>
          </a:p>
          <a:p>
            <a:r>
              <a:rPr lang="en-US" dirty="0">
                <a:latin typeface="Calibri"/>
                <a:cs typeface="Calibri"/>
              </a:rPr>
              <a:t>P</a:t>
            </a:r>
            <a:r>
              <a:rPr lang="en-US" dirty="0" smtClean="0">
                <a:latin typeface="Calibri"/>
                <a:cs typeface="Calibri"/>
              </a:rPr>
              <a:t>roviding </a:t>
            </a:r>
            <a:r>
              <a:rPr lang="en-US" dirty="0">
                <a:latin typeface="Calibri"/>
                <a:cs typeface="Calibri"/>
              </a:rPr>
              <a:t>high- resolution touch-screens </a:t>
            </a:r>
            <a:r>
              <a:rPr lang="en-US" dirty="0" smtClean="0">
                <a:latin typeface="Calibri"/>
                <a:ea typeface="Wingdings"/>
                <a:cs typeface="Calibri"/>
                <a:sym typeface="Wingdings"/>
              </a:rPr>
              <a:t> </a:t>
            </a:r>
            <a:r>
              <a:rPr lang="en-US" dirty="0" smtClean="0">
                <a:latin typeface="Calibri"/>
                <a:cs typeface="Calibri"/>
              </a:rPr>
              <a:t>enable interactive </a:t>
            </a:r>
            <a:r>
              <a:rPr lang="en-US" dirty="0">
                <a:latin typeface="Calibri"/>
                <a:cs typeface="Calibri"/>
              </a:rPr>
              <a:t>debugging </a:t>
            </a:r>
          </a:p>
          <a:p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4</a:t>
            </a:fld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Desktop</a:t>
            </a:r>
          </a:p>
          <a:p>
            <a:r>
              <a:rPr lang="en-US" dirty="0" smtClean="0">
                <a:latin typeface="Calibri"/>
                <a:cs typeface="Calibri"/>
              </a:rPr>
              <a:t>Developers can see during debugging several kinds of information on the screen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Desktop debuggers use UI elements optimized for keyboard short-cuts and mouse interaction </a:t>
            </a: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Picture 10" descr="Untitl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30" y="23441434"/>
            <a:ext cx="9435577" cy="3955883"/>
          </a:xfrm>
          <a:prstGeom prst="rect">
            <a:avLst/>
          </a:prstGeom>
        </p:spPr>
      </p:pic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30" y="23593834"/>
            <a:ext cx="9435577" cy="3955883"/>
          </a:xfrm>
          <a:prstGeom prst="rect">
            <a:avLst/>
          </a:prstGeom>
        </p:spPr>
      </p:pic>
      <p:pic>
        <p:nvPicPr>
          <p:cNvPr id="13" name="Picture 12" descr="Untitl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30" y="23746234"/>
            <a:ext cx="9435577" cy="3955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8065" y="5398521"/>
            <a:ext cx="696918" cy="1266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6333" y="4132041"/>
            <a:ext cx="608920" cy="1266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491" y="2865560"/>
            <a:ext cx="653497" cy="1266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491" y="1600200"/>
            <a:ext cx="659509" cy="1265360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7783537" y="5630614"/>
            <a:ext cx="621474" cy="1191118"/>
            <a:chOff x="6563449" y="3928438"/>
            <a:chExt cx="1051267" cy="18519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3449" y="3928438"/>
              <a:ext cx="1051267" cy="185195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04" b="89787" l="7763" r="899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7062" y="4396078"/>
              <a:ext cx="907654" cy="974226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4119">
            <a:off x="2748177" y="5224366"/>
            <a:ext cx="672556" cy="4476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30" y="5080412"/>
            <a:ext cx="1540583" cy="770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99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12"/>
    </mc:Choice>
    <mc:Fallback>
      <p:transition xmlns:p14="http://schemas.microsoft.com/office/powerpoint/2010/main" spd="slow" advTm="525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On-phone debuggers today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latin typeface="Calibri"/>
                <a:cs typeface="Calibri"/>
              </a:rPr>
              <a:t>Pioneering techniques </a:t>
            </a:r>
            <a:r>
              <a:rPr lang="en-US" sz="2200" dirty="0">
                <a:latin typeface="Calibri"/>
                <a:cs typeface="Calibri"/>
              </a:rPr>
              <a:t>only require </a:t>
            </a:r>
            <a:r>
              <a:rPr lang="en-US" sz="2200" dirty="0" smtClean="0">
                <a:latin typeface="Calibri"/>
                <a:cs typeface="Calibri"/>
              </a:rPr>
              <a:t>one device: a mobile phone</a:t>
            </a:r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5</a:t>
            </a:fld>
            <a:endParaRPr lang="en-US">
              <a:latin typeface="Calibri"/>
              <a:cs typeface="Calibri"/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5868460" y="2130999"/>
            <a:ext cx="2331862" cy="4543705"/>
            <a:chOff x="21090350" y="5889336"/>
            <a:chExt cx="8608551" cy="1677394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90350" y="5889336"/>
              <a:ext cx="8608551" cy="16773949"/>
            </a:xfrm>
            <a:prstGeom prst="rect">
              <a:avLst/>
            </a:prstGeom>
          </p:spPr>
        </p:pic>
        <p:pic>
          <p:nvPicPr>
            <p:cNvPr id="27" name="Picture 26" descr="Screenshot_2012-10-31-23-05-31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84954" y="7475402"/>
              <a:ext cx="7438928" cy="13271364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5" name="TextBox 34"/>
          <p:cNvSpPr txBox="1"/>
          <p:nvPr/>
        </p:nvSpPr>
        <p:spPr>
          <a:xfrm>
            <a:off x="5532544" y="4471289"/>
            <a:ext cx="3003694" cy="2308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u="sng">
                <a:solidFill>
                  <a:schemeClr val="lt1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Text</a:t>
            </a:r>
            <a:r>
              <a:rPr lang="en-US" dirty="0">
                <a:latin typeface="Calibri"/>
                <a:cs typeface="Calibri"/>
              </a:rPr>
              <a:t>-based on-phone debugger: </a:t>
            </a:r>
            <a:r>
              <a:rPr lang="en-US" u="none" dirty="0" smtClean="0">
                <a:latin typeface="Calibri"/>
                <a:cs typeface="Calibri"/>
              </a:rPr>
              <a:t>less </a:t>
            </a:r>
            <a:r>
              <a:rPr lang="en-US" u="none" dirty="0">
                <a:latin typeface="Calibri"/>
                <a:cs typeface="Calibri"/>
              </a:rPr>
              <a:t>powerful than graphical </a:t>
            </a:r>
            <a:r>
              <a:rPr lang="en-US" u="none" dirty="0" smtClean="0">
                <a:latin typeface="Calibri"/>
                <a:cs typeface="Calibri"/>
              </a:rPr>
              <a:t>debugger; developers cannot:</a:t>
            </a:r>
          </a:p>
          <a:p>
            <a:r>
              <a:rPr lang="en-US" u="none" dirty="0" smtClean="0">
                <a:latin typeface="Calibri"/>
                <a:cs typeface="Calibri"/>
              </a:rPr>
              <a:t>- quickly </a:t>
            </a:r>
            <a:r>
              <a:rPr lang="en-US" u="none" dirty="0">
                <a:latin typeface="Calibri"/>
                <a:cs typeface="Calibri"/>
              </a:rPr>
              <a:t>navigate and manipulate the debuggee </a:t>
            </a:r>
            <a:r>
              <a:rPr lang="en-US" u="none" dirty="0" smtClean="0">
                <a:latin typeface="Calibri"/>
                <a:cs typeface="Calibri"/>
              </a:rPr>
              <a:t>memory</a:t>
            </a:r>
            <a:endParaRPr lang="en-US" u="none" dirty="0">
              <a:latin typeface="Calibri"/>
              <a:cs typeface="Calibri"/>
            </a:endParaRPr>
          </a:p>
          <a:p>
            <a:r>
              <a:rPr lang="en-US" u="none" dirty="0" smtClean="0">
                <a:latin typeface="Calibri"/>
                <a:cs typeface="Calibri"/>
              </a:rPr>
              <a:t>- view </a:t>
            </a:r>
            <a:r>
              <a:rPr lang="en-US" u="none" dirty="0">
                <a:latin typeface="Calibri"/>
                <a:cs typeface="Calibri"/>
              </a:rPr>
              <a:t>the debuggee’s current source code location, memory values, call stack, and and debuggee UI</a:t>
            </a:r>
            <a:r>
              <a:rPr lang="en-US" u="none" dirty="0" smtClean="0">
                <a:latin typeface="Calibri"/>
                <a:cs typeface="Calibri"/>
              </a:rPr>
              <a:t> </a:t>
            </a:r>
            <a:r>
              <a:rPr lang="en-US" u="none" dirty="0">
                <a:latin typeface="Calibri"/>
                <a:cs typeface="Calibri"/>
              </a:rPr>
              <a:t>side-by-side</a:t>
            </a:r>
            <a:r>
              <a:rPr lang="en-US" u="none" dirty="0" smtClean="0">
                <a:latin typeface="Calibri"/>
                <a:cs typeface="Calibri"/>
              </a:rPr>
              <a:t>.</a:t>
            </a:r>
            <a:endParaRPr lang="en-US" u="none" dirty="0">
              <a:latin typeface="Calibri"/>
              <a:cs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033833" y="2127874"/>
            <a:ext cx="702605" cy="5605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14407" y="2188593"/>
            <a:ext cx="4952392" cy="4427835"/>
            <a:chOff x="-114407" y="2188593"/>
            <a:chExt cx="4952392" cy="442783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14407" y="2188593"/>
              <a:ext cx="2436543" cy="442783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29" y="2636394"/>
              <a:ext cx="1905260" cy="329664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2553" y="2190612"/>
              <a:ext cx="2435432" cy="44258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8634" y="2636394"/>
              <a:ext cx="1901952" cy="32909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124" b="91942" l="0" r="100000">
                          <a14:foregroundMark x1="49099" y1="50000" x2="49099" y2="50000"/>
                          <a14:foregroundMark x1="60541" y1="48760" x2="60541" y2="48760"/>
                          <a14:foregroundMark x1="7658" y1="65083" x2="7658" y2="65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7240" y="5019685"/>
              <a:ext cx="1890625" cy="824380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308467" y="6441059"/>
            <a:ext cx="4197304" cy="3385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u="sng" dirty="0">
                <a:latin typeface="Calibri"/>
                <a:cs typeface="Calibri"/>
              </a:rPr>
              <a:t>TouchDevelop</a:t>
            </a:r>
            <a:r>
              <a:rPr lang="en-US" sz="1600" dirty="0">
                <a:latin typeface="Calibri"/>
                <a:cs typeface="Calibri"/>
              </a:rPr>
              <a:t>: lacks basic debugging features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8467" y="3662259"/>
            <a:ext cx="4197304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Well-known tradeoffs </a:t>
            </a:r>
            <a:r>
              <a:rPr lang="en-US" dirty="0">
                <a:latin typeface="Calibri"/>
                <a:cs typeface="Calibri"/>
              </a:rPr>
              <a:t>between desktop textual vs. graphical </a:t>
            </a:r>
            <a:r>
              <a:rPr lang="en-US" dirty="0" smtClean="0">
                <a:latin typeface="Calibri"/>
                <a:cs typeface="Calibri"/>
              </a:rPr>
              <a:t>debuggers e.g</a:t>
            </a:r>
            <a:r>
              <a:rPr lang="en-US" dirty="0">
                <a:latin typeface="Calibri"/>
                <a:cs typeface="Calibri"/>
              </a:rPr>
              <a:t>., GDB vs. DDD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8467" y="5019454"/>
            <a:ext cx="4197304" cy="1050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/>
                <a:cs typeface="Calibri"/>
              </a:rPr>
              <a:t>Goal: Improve mobile phone application debugging by adding powerful features to on-phone debuggers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02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13"/>
    </mc:Choice>
    <mc:Fallback>
      <p:transition xmlns:p14="http://schemas.microsoft.com/office/powerpoint/2010/main" spd="slow" advTm="920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9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GROPG: Graphical on-phone debugger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Calibri"/>
                <a:cs typeface="Calibri"/>
              </a:rPr>
              <a:t>GROPG </a:t>
            </a:r>
            <a:r>
              <a:rPr lang="en-US" sz="2000" dirty="0">
                <a:latin typeface="Calibri"/>
                <a:cs typeface="Calibri"/>
              </a:rPr>
              <a:t>is built on the same ADB, JDWP, and JDI debugging infrastructure as the two-device debugger </a:t>
            </a:r>
            <a:endParaRPr lang="en-US" sz="2000" dirty="0" smtClean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The Java Debugger (JDB</a:t>
            </a:r>
            <a:r>
              <a:rPr lang="en-US" sz="2000" dirty="0" smtClean="0">
                <a:latin typeface="Calibri"/>
                <a:cs typeface="Calibri"/>
              </a:rPr>
              <a:t>) is </a:t>
            </a:r>
            <a:r>
              <a:rPr lang="en-US" sz="2000" dirty="0">
                <a:latin typeface="Calibri"/>
                <a:cs typeface="Calibri"/>
              </a:rPr>
              <a:t>a simple command-line </a:t>
            </a:r>
            <a:r>
              <a:rPr lang="en-US" sz="2000" dirty="0" smtClean="0">
                <a:latin typeface="Calibri"/>
                <a:cs typeface="Calibri"/>
              </a:rPr>
              <a:t>debugger included JDK</a:t>
            </a:r>
            <a:endParaRPr lang="en-US" sz="2000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6</a:t>
            </a:fld>
            <a:endParaRPr lang="en-US" dirty="0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63797" y="2873333"/>
            <a:ext cx="7189603" cy="39564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Mobile device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94006" y="3289759"/>
            <a:ext cx="6906994" cy="34927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Android OS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69770" y="3657253"/>
            <a:ext cx="2553141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The Java Debugger (JDB)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69770" y="4717235"/>
            <a:ext cx="2551176" cy="3017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Calibri"/>
                <a:cs typeface="Calibri"/>
              </a:rPr>
              <a:t>JDI reference </a:t>
            </a:r>
            <a:r>
              <a:rPr lang="en-US" sz="1500" dirty="0" err="1">
                <a:solidFill>
                  <a:schemeClr val="tx1"/>
                </a:solidFill>
                <a:latin typeface="Calibri"/>
                <a:cs typeface="Calibri"/>
              </a:rPr>
              <a:t>impl</a:t>
            </a:r>
            <a:r>
              <a:rPr lang="en-US" sz="1500" dirty="0">
                <a:solidFill>
                  <a:schemeClr val="tx1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014226" y="4055504"/>
            <a:ext cx="545065" cy="3017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TTY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20923" y="4055504"/>
            <a:ext cx="1695279" cy="3017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Expression Parser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004786" y="3657253"/>
            <a:ext cx="3856514" cy="22858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GROPG</a:t>
            </a:r>
          </a:p>
        </p:txBody>
      </p:sp>
      <p:cxnSp>
        <p:nvCxnSpPr>
          <p:cNvPr id="58" name="Straight Arrow Connector 57"/>
          <p:cNvCxnSpPr>
            <a:stCxn id="54" idx="0"/>
            <a:endCxn id="53" idx="2"/>
          </p:cNvCxnSpPr>
          <p:nvPr/>
        </p:nvCxnSpPr>
        <p:spPr>
          <a:xfrm flipV="1">
            <a:off x="2445358" y="4438303"/>
            <a:ext cx="983" cy="27893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105660" y="5547450"/>
            <a:ext cx="3654767" cy="279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JDB extension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124182" y="3985312"/>
            <a:ext cx="3617723" cy="1317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UI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248752" y="4302466"/>
            <a:ext cx="1188720" cy="4324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Java Editor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257521" y="4804059"/>
            <a:ext cx="1189410" cy="4324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Breakpoint</a:t>
            </a:r>
          </a:p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View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580318" y="4302466"/>
            <a:ext cx="915937" cy="4324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Memory</a:t>
            </a:r>
          </a:p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View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580318" y="4804059"/>
            <a:ext cx="914400" cy="4324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Stack</a:t>
            </a:r>
          </a:p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View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65" name="Straight Arrow Connector 64"/>
          <p:cNvCxnSpPr>
            <a:endCxn id="60" idx="2"/>
          </p:cNvCxnSpPr>
          <p:nvPr/>
        </p:nvCxnSpPr>
        <p:spPr>
          <a:xfrm flipV="1">
            <a:off x="5933044" y="5302937"/>
            <a:ext cx="0" cy="23410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88"/>
          <p:cNvCxnSpPr>
            <a:stCxn id="53" idx="3"/>
          </p:cNvCxnSpPr>
          <p:nvPr/>
        </p:nvCxnSpPr>
        <p:spPr>
          <a:xfrm>
            <a:off x="3722911" y="4047778"/>
            <a:ext cx="382749" cy="169125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375951" y="6258455"/>
            <a:ext cx="1561828" cy="310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ADB daemon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762376" y="6063082"/>
            <a:ext cx="1182375" cy="4725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67821" y="6116850"/>
            <a:ext cx="1182375" cy="4725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587058" y="6177605"/>
            <a:ext cx="1182375" cy="4725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App </a:t>
            </a: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  <a:latin typeface="Calibri"/>
                <a:cs typeface="Calibri"/>
              </a:rPr>
              <a:t>Dalvik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 VM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71" name="Straight Arrow Connector 70"/>
          <p:cNvCxnSpPr>
            <a:stCxn id="67" idx="3"/>
            <a:endCxn id="70" idx="1"/>
          </p:cNvCxnSpPr>
          <p:nvPr/>
        </p:nvCxnSpPr>
        <p:spPr>
          <a:xfrm>
            <a:off x="5937779" y="6413903"/>
            <a:ext cx="649279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1169770" y="5330891"/>
            <a:ext cx="2551176" cy="13938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Android SDK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251788" y="6258455"/>
            <a:ext cx="1403127" cy="310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ADB server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491065" y="5724100"/>
            <a:ext cx="1384650" cy="310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402165" y="5794735"/>
            <a:ext cx="1384650" cy="310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317335" y="5853319"/>
            <a:ext cx="1384650" cy="310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ADB clients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77" name="Straight Arrow Connector 76"/>
          <p:cNvCxnSpPr>
            <a:stCxn id="73" idx="1"/>
            <a:endCxn id="76" idx="2"/>
          </p:cNvCxnSpPr>
          <p:nvPr/>
        </p:nvCxnSpPr>
        <p:spPr>
          <a:xfrm flipH="1" flipV="1">
            <a:off x="2009660" y="6164215"/>
            <a:ext cx="242128" cy="249688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4" idx="0"/>
          </p:cNvCxnSpPr>
          <p:nvPr/>
        </p:nvCxnSpPr>
        <p:spPr>
          <a:xfrm flipV="1">
            <a:off x="2183390" y="5018987"/>
            <a:ext cx="0" cy="705113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2065480" y="5064143"/>
            <a:ext cx="887737" cy="1824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JDWP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cxnSp>
        <p:nvCxnSpPr>
          <p:cNvPr id="80" name="Straight Arrow Connector 79"/>
          <p:cNvCxnSpPr>
            <a:stCxn id="73" idx="3"/>
            <a:endCxn id="67" idx="1"/>
          </p:cNvCxnSpPr>
          <p:nvPr/>
        </p:nvCxnSpPr>
        <p:spPr>
          <a:xfrm>
            <a:off x="3654915" y="6413903"/>
            <a:ext cx="721036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5808186" y="6167858"/>
            <a:ext cx="887737" cy="1824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JDWP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623694" y="6157446"/>
            <a:ext cx="838383" cy="2116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ocket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647887" y="4302466"/>
            <a:ext cx="990598" cy="4324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Outline</a:t>
            </a:r>
          </a:p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View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647887" y="4811476"/>
            <a:ext cx="990598" cy="4324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Thread</a:t>
            </a:r>
          </a:p>
          <a:p>
            <a:pPr algn="ctr"/>
            <a:r>
              <a:rPr lang="en-US" sz="1500" dirty="0" smtClean="0">
                <a:solidFill>
                  <a:schemeClr val="tx1"/>
                </a:solidFill>
                <a:latin typeface="Calibri"/>
                <a:cs typeface="Calibri"/>
              </a:rPr>
              <a:t>View</a:t>
            </a:r>
            <a:endParaRPr lang="en-US" sz="1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5274"/>
            <a:ext cx="992725" cy="992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63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36"/>
    </mc:Choice>
    <mc:Fallback>
      <p:transition xmlns:p14="http://schemas.microsoft.com/office/powerpoint/2010/main" spd="slow" advTm="647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9" grpId="0"/>
      <p:bldP spid="81" grpId="0"/>
      <p:bldP spid="82" grpId="0"/>
      <p:bldP spid="83" grpId="0" animBg="1"/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9065" y="-977899"/>
            <a:ext cx="9403914" cy="8693906"/>
            <a:chOff x="-119065" y="-977899"/>
            <a:chExt cx="9403914" cy="869390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1334" y="-774671"/>
              <a:ext cx="4043515" cy="849067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271"/>
            <a:stretch/>
          </p:blipFill>
          <p:spPr>
            <a:xfrm>
              <a:off x="-119065" y="-977899"/>
              <a:ext cx="4066432" cy="8693906"/>
            </a:xfrm>
            <a:prstGeom prst="rect">
              <a:avLst/>
            </a:prstGeom>
          </p:spPr>
        </p:pic>
        <p:pic>
          <p:nvPicPr>
            <p:cNvPr id="46" name="Picture 45" descr="abc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1335" y="46340"/>
              <a:ext cx="3766990" cy="6674198"/>
            </a:xfrm>
            <a:prstGeom prst="rect">
              <a:avLst/>
            </a:prstGeom>
          </p:spPr>
        </p:pic>
        <p:pic>
          <p:nvPicPr>
            <p:cNvPr id="12" name="Picture 11" descr="Screenshot_2012-10-31-23-05-31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914" y="28168"/>
              <a:ext cx="3765453" cy="671773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3" name="Rectangle 12"/>
          <p:cNvSpPr/>
          <p:nvPr/>
        </p:nvSpPr>
        <p:spPr>
          <a:xfrm>
            <a:off x="1930400" y="536382"/>
            <a:ext cx="2312821" cy="53915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44B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Debug pane handle and transparency slider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60839" y="1356633"/>
            <a:ext cx="738356" cy="0"/>
          </a:xfrm>
          <a:prstGeom prst="straightConnector1">
            <a:avLst/>
          </a:prstGeom>
          <a:ln w="38100" cmpd="sng">
            <a:solidFill>
              <a:srgbClr val="144B1B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35" idx="1"/>
          </p:cNvCxnSpPr>
          <p:nvPr/>
        </p:nvCxnSpPr>
        <p:spPr>
          <a:xfrm>
            <a:off x="2757172" y="3417916"/>
            <a:ext cx="626641" cy="2115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750240" y="5252685"/>
            <a:ext cx="681551" cy="0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5"/>
          <p:cNvCxnSpPr>
            <a:stCxn id="21" idx="2"/>
          </p:cNvCxnSpPr>
          <p:nvPr/>
        </p:nvCxnSpPr>
        <p:spPr>
          <a:xfrm flipV="1">
            <a:off x="2750028" y="2646436"/>
            <a:ext cx="679132" cy="6350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Left Bracket 17"/>
          <p:cNvSpPr/>
          <p:nvPr/>
        </p:nvSpPr>
        <p:spPr>
          <a:xfrm>
            <a:off x="5458644" y="2048587"/>
            <a:ext cx="32715" cy="107944"/>
          </a:xfrm>
          <a:prstGeom prst="lef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sp>
        <p:nvSpPr>
          <p:cNvPr id="19" name="Right Bracket 18"/>
          <p:cNvSpPr/>
          <p:nvPr/>
        </p:nvSpPr>
        <p:spPr>
          <a:xfrm>
            <a:off x="2728124" y="1312183"/>
            <a:ext cx="32715" cy="365609"/>
          </a:xfrm>
          <a:prstGeom prst="righ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sp>
        <p:nvSpPr>
          <p:cNvPr id="20" name="Right Bracket 19"/>
          <p:cNvSpPr/>
          <p:nvPr/>
        </p:nvSpPr>
        <p:spPr>
          <a:xfrm>
            <a:off x="2717313" y="1775914"/>
            <a:ext cx="32715" cy="525139"/>
          </a:xfrm>
          <a:prstGeom prst="righ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sp>
        <p:nvSpPr>
          <p:cNvPr id="21" name="Right Bracket 20"/>
          <p:cNvSpPr/>
          <p:nvPr/>
        </p:nvSpPr>
        <p:spPr>
          <a:xfrm>
            <a:off x="2717313" y="2531595"/>
            <a:ext cx="32715" cy="242382"/>
          </a:xfrm>
          <a:prstGeom prst="righ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2" name="Right Bracket 21"/>
          <p:cNvSpPr/>
          <p:nvPr/>
        </p:nvSpPr>
        <p:spPr>
          <a:xfrm>
            <a:off x="2717313" y="3246051"/>
            <a:ext cx="32715" cy="1576437"/>
          </a:xfrm>
          <a:prstGeom prst="righ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sp>
        <p:nvSpPr>
          <p:cNvPr id="23" name="Right Bracket 22"/>
          <p:cNvSpPr/>
          <p:nvPr/>
        </p:nvSpPr>
        <p:spPr>
          <a:xfrm>
            <a:off x="2717313" y="5028749"/>
            <a:ext cx="32715" cy="1494911"/>
          </a:xfrm>
          <a:prstGeom prst="righ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331377" y="6145134"/>
            <a:ext cx="55352" cy="558183"/>
            <a:chOff x="4570235" y="6300707"/>
            <a:chExt cx="38199" cy="5328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4570235" y="6829139"/>
              <a:ext cx="38199" cy="0"/>
            </a:xfrm>
            <a:prstGeom prst="line">
              <a:avLst/>
            </a:prstGeom>
            <a:ln w="38100" cmpd="sng">
              <a:solidFill>
                <a:srgbClr val="144B1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575778" y="6300707"/>
              <a:ext cx="0" cy="532876"/>
            </a:xfrm>
            <a:prstGeom prst="line">
              <a:avLst/>
            </a:prstGeom>
            <a:ln w="38100" cmpd="sng">
              <a:solidFill>
                <a:srgbClr val="144B1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>
            <a:stCxn id="32" idx="1"/>
          </p:cNvCxnSpPr>
          <p:nvPr/>
        </p:nvCxnSpPr>
        <p:spPr>
          <a:xfrm flipH="1">
            <a:off x="4243224" y="953991"/>
            <a:ext cx="1102762" cy="1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993438" y="1179527"/>
            <a:ext cx="349132" cy="0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499195" y="1131541"/>
            <a:ext cx="1488058" cy="2996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44B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Control buttons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46400" y="1566676"/>
            <a:ext cx="2028932" cy="54518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44B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In-scope variables and reachable heap values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29161" y="2268568"/>
            <a:ext cx="1546172" cy="505409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44B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Write to memory</a:t>
            </a:r>
          </a:p>
        </p:txBody>
      </p:sp>
      <p:cxnSp>
        <p:nvCxnSpPr>
          <p:cNvPr id="30" name="Straight Arrow Connector 25"/>
          <p:cNvCxnSpPr>
            <a:endCxn id="28" idx="3"/>
          </p:cNvCxnSpPr>
          <p:nvPr/>
        </p:nvCxnSpPr>
        <p:spPr>
          <a:xfrm flipH="1">
            <a:off x="4975332" y="1837249"/>
            <a:ext cx="369280" cy="2018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25"/>
          <p:cNvCxnSpPr>
            <a:stCxn id="18" idx="1"/>
          </p:cNvCxnSpPr>
          <p:nvPr/>
        </p:nvCxnSpPr>
        <p:spPr>
          <a:xfrm flipH="1">
            <a:off x="4982627" y="2102559"/>
            <a:ext cx="476017" cy="197342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Left Bracket 31"/>
          <p:cNvSpPr/>
          <p:nvPr/>
        </p:nvSpPr>
        <p:spPr>
          <a:xfrm>
            <a:off x="5345986" y="891953"/>
            <a:ext cx="32715" cy="124076"/>
          </a:xfrm>
          <a:prstGeom prst="lef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sp>
        <p:nvSpPr>
          <p:cNvPr id="33" name="Left Bracket 32"/>
          <p:cNvSpPr/>
          <p:nvPr/>
        </p:nvSpPr>
        <p:spPr>
          <a:xfrm>
            <a:off x="5342570" y="1075379"/>
            <a:ext cx="32715" cy="218551"/>
          </a:xfrm>
          <a:prstGeom prst="lef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sp>
        <p:nvSpPr>
          <p:cNvPr id="34" name="Left Bracket 33"/>
          <p:cNvSpPr/>
          <p:nvPr/>
        </p:nvSpPr>
        <p:spPr>
          <a:xfrm>
            <a:off x="5339394" y="1345098"/>
            <a:ext cx="32715" cy="826409"/>
          </a:xfrm>
          <a:prstGeom prst="lef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83813" y="3090658"/>
            <a:ext cx="1591519" cy="65874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44B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Source code with </a:t>
            </a:r>
            <a:r>
              <a:rPr 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breakpoint</a:t>
            </a:r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36" name="Straight Arrow Connector 25"/>
          <p:cNvCxnSpPr>
            <a:endCxn id="35" idx="3"/>
          </p:cNvCxnSpPr>
          <p:nvPr/>
        </p:nvCxnSpPr>
        <p:spPr>
          <a:xfrm flipH="1">
            <a:off x="4975332" y="3417957"/>
            <a:ext cx="364064" cy="2074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Left Bracket 36"/>
          <p:cNvSpPr/>
          <p:nvPr/>
        </p:nvSpPr>
        <p:spPr>
          <a:xfrm>
            <a:off x="5339394" y="2212514"/>
            <a:ext cx="32715" cy="1444730"/>
          </a:xfrm>
          <a:prstGeom prst="lef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437738" y="4762500"/>
            <a:ext cx="1537594" cy="732023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44B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Threads and invocation stacks</a:t>
            </a:r>
          </a:p>
        </p:txBody>
      </p:sp>
      <p:cxnSp>
        <p:nvCxnSpPr>
          <p:cNvPr id="39" name="Straight Arrow Connector 38"/>
          <p:cNvCxnSpPr>
            <a:endCxn id="38" idx="3"/>
          </p:cNvCxnSpPr>
          <p:nvPr/>
        </p:nvCxnSpPr>
        <p:spPr>
          <a:xfrm flipH="1">
            <a:off x="4975332" y="5128512"/>
            <a:ext cx="370654" cy="0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Left Bracket 39"/>
          <p:cNvSpPr/>
          <p:nvPr/>
        </p:nvSpPr>
        <p:spPr>
          <a:xfrm>
            <a:off x="5339394" y="3721421"/>
            <a:ext cx="34493" cy="2378065"/>
          </a:xfrm>
          <a:prstGeom prst="leftBracket">
            <a:avLst/>
          </a:prstGeom>
          <a:ln w="38100" cmpd="sng">
            <a:solidFill>
              <a:srgbClr val="144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83813" y="6145134"/>
            <a:ext cx="1543541" cy="587013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44B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User interface of debuggee</a:t>
            </a:r>
          </a:p>
        </p:txBody>
      </p:sp>
      <p:cxnSp>
        <p:nvCxnSpPr>
          <p:cNvPr id="42" name="Straight Arrow Connector 25"/>
          <p:cNvCxnSpPr>
            <a:endCxn id="41" idx="3"/>
          </p:cNvCxnSpPr>
          <p:nvPr/>
        </p:nvCxnSpPr>
        <p:spPr>
          <a:xfrm flipH="1" flipV="1">
            <a:off x="4927354" y="6438641"/>
            <a:ext cx="412040" cy="60042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5"/>
          <p:cNvCxnSpPr/>
          <p:nvPr/>
        </p:nvCxnSpPr>
        <p:spPr>
          <a:xfrm>
            <a:off x="2736975" y="1989831"/>
            <a:ext cx="220930" cy="0"/>
          </a:xfrm>
          <a:prstGeom prst="straightConnector1">
            <a:avLst/>
          </a:prstGeom>
          <a:ln w="38100" cmpd="sng">
            <a:solidFill>
              <a:srgbClr val="144B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7</a:t>
            </a:fld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27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9"/>
    </mc:Choice>
    <mc:Fallback>
      <p:transition xmlns:p14="http://schemas.microsoft.com/office/powerpoint/2010/main" spd="slow" advTm="493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Setting a breakpoint</a:t>
            </a:r>
            <a:br>
              <a:rPr lang="en-US" dirty="0" smtClean="0">
                <a:latin typeface="Calibri"/>
                <a:cs typeface="Calibri"/>
              </a:rPr>
            </a:br>
            <a:endParaRPr lang="en-US" dirty="0">
              <a:latin typeface="Calibri"/>
              <a:cs typeface="Calibri"/>
            </a:endParaRPr>
          </a:p>
        </p:txBody>
      </p:sp>
      <p:pic>
        <p:nvPicPr>
          <p:cNvPr id="13" name="Picture 12" descr="breakpo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138" y="289276"/>
            <a:ext cx="413908" cy="413908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/>
        </p:nvSpPr>
        <p:spPr>
          <a:xfrm>
            <a:off x="8543278" y="6525678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37D5FE-740C-46F5-801A-FA5477D9711F}" type="slidenum">
              <a:rPr lang="en-US" smtClean="0">
                <a:latin typeface="Calibri"/>
                <a:cs typeface="Calibri"/>
              </a:rPr>
              <a:pPr/>
              <a:t>8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5417" r="90000">
                        <a14:foregroundMark x1="42783" y1="2075" x2="42783" y2="2075"/>
                        <a14:foregroundMark x1="47500" y1="1450" x2="47500" y2="1450"/>
                        <a14:foregroundMark x1="58467" y1="1675" x2="58467" y2="1675"/>
                        <a14:foregroundMark x1="61383" y1="1675" x2="61383" y2="1675"/>
                        <a14:foregroundMark x1="62633" y1="2500" x2="62633" y2="2500"/>
                        <a14:foregroundMark x1="48883" y1="88125" x2="48883" y2="88125"/>
                        <a14:foregroundMark x1="58617" y1="87925" x2="57217" y2="88325"/>
                        <a14:foregroundMark x1="46250" y1="88550" x2="46250" y2="88550"/>
                        <a14:foregroundMark x1="37400" y1="24650" x2="37500" y2="52225"/>
                        <a14:foregroundMark x1="37367" y1="57925" x2="37450" y2="67650"/>
                        <a14:foregroundMark x1="37550" y1="71725" x2="37600" y2="76875"/>
                        <a14:foregroundMark x1="67217" y1="26975" x2="67217" y2="26975"/>
                        <a14:foregroundMark x1="67217" y1="47700" x2="67217" y2="47700"/>
                        <a14:foregroundMark x1="67150" y1="53650" x2="66950" y2="78550"/>
                        <a14:foregroundMark x1="67217" y1="78450" x2="66450" y2="82700"/>
                        <a14:foregroundMark x1="30483" y1="48225" x2="30483" y2="48225"/>
                        <a14:foregroundMark x1="58883" y1="88550" x2="46950" y2="88950"/>
                        <a14:foregroundMark x1="59583" y1="1450" x2="59583" y2="1450"/>
                        <a14:foregroundMark x1="60283" y1="1875" x2="60283" y2="1875"/>
                        <a14:foregroundMark x1="63467" y1="2700" x2="63467" y2="2700"/>
                        <a14:foregroundMark x1="67300" y1="13325" x2="67150" y2="72925"/>
                        <a14:foregroundMark x1="67300" y1="71250" x2="67083" y2="78750"/>
                        <a14:foregroundMark x1="67500" y1="49275" x2="67433" y2="64375"/>
                        <a14:foregroundMark x1="67500" y1="41875" x2="67433" y2="49275"/>
                        <a14:foregroundMark x1="51217" y1="1575" x2="51217" y2="1575"/>
                        <a14:foregroundMark x1="50583" y1="1475" x2="50583" y2="1475"/>
                        <a14:foregroundMark x1="51517" y1="1575" x2="53850" y2="1800"/>
                        <a14:foregroundMark x1="37583" y1="20675" x2="37583" y2="20675"/>
                        <a14:foregroundMark x1="42500" y1="1700" x2="62033" y2="1700"/>
                        <a14:backgroundMark x1="54450" y1="675" x2="54450" y2="675"/>
                        <a14:backgroundMark x1="52683" y1="575" x2="52683" y2="575"/>
                        <a14:backgroundMark x1="48817" y1="400" x2="48817" y2="400"/>
                        <a14:backgroundMark x1="67267" y1="63725" x2="67267" y2="63725"/>
                        <a14:backgroundMark x1="51150" y1="89550" x2="51150" y2="89550"/>
                        <a14:backgroundMark x1="47983" y1="89100" x2="47983" y2="89100"/>
                        <a14:backgroundMark x1="58283" y1="88925" x2="58283" y2="88925"/>
                        <a14:backgroundMark x1="47383" y1="89025" x2="47383" y2="89025"/>
                        <a14:backgroundMark x1="46900" y1="88975" x2="46900" y2="88975"/>
                        <a14:backgroundMark x1="53667" y1="88875" x2="57833" y2="88925"/>
                        <a14:backgroundMark x1="53133" y1="89100" x2="48283" y2="89100"/>
                        <a14:backgroundMark x1="47650" y1="89100" x2="47650" y2="89100"/>
                        <a14:backgroundMark x1="67217" y1="78775" x2="67217" y2="78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465" t="452" r="32500" b="11250"/>
          <a:stretch/>
        </p:blipFill>
        <p:spPr>
          <a:xfrm>
            <a:off x="-271493" y="867833"/>
            <a:ext cx="3384610" cy="6633425"/>
          </a:xfrm>
          <a:prstGeom prst="rect">
            <a:avLst/>
          </a:prstGeom>
        </p:spPr>
      </p:pic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-92679" y="1527157"/>
            <a:ext cx="2985213" cy="5307048"/>
            <a:chOff x="127000" y="1752600"/>
            <a:chExt cx="2545854" cy="4525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0" y="1752600"/>
              <a:ext cx="2545854" cy="452596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70224" y="3925950"/>
              <a:ext cx="2470856" cy="423771"/>
            </a:xfrm>
            <a:prstGeom prst="rect">
              <a:avLst/>
            </a:prstGeom>
            <a:noFill/>
            <a:ln w="127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0404" y="4208955"/>
            <a:ext cx="1809996" cy="1506045"/>
            <a:chOff x="120404" y="4208955"/>
            <a:chExt cx="1809996" cy="1506045"/>
          </a:xfrm>
        </p:grpSpPr>
        <p:sp>
          <p:nvSpPr>
            <p:cNvPr id="10" name="Rectangle 9"/>
            <p:cNvSpPr/>
            <p:nvPr/>
          </p:nvSpPr>
          <p:spPr>
            <a:xfrm>
              <a:off x="120404" y="4208955"/>
              <a:ext cx="292752" cy="276861"/>
            </a:xfrm>
            <a:prstGeom prst="rect">
              <a:avLst/>
            </a:prstGeom>
            <a:noFill/>
            <a:ln w="38100" cmpd="sng">
              <a:solidFill>
                <a:srgbClr val="144B1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6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35256" y="4485816"/>
              <a:ext cx="1795144" cy="1229184"/>
              <a:chOff x="135256" y="4485816"/>
              <a:chExt cx="1795144" cy="12291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35256" y="5037168"/>
                <a:ext cx="1795144" cy="677832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Tap         to open a java source file</a:t>
                </a:r>
                <a:endParaRPr lang="en-US" sz="16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18" name="Straight Arrow Connector 17"/>
              <p:cNvCxnSpPr>
                <a:endCxn id="10" idx="2"/>
              </p:cNvCxnSpPr>
              <p:nvPr/>
            </p:nvCxnSpPr>
            <p:spPr>
              <a:xfrm flipH="1" flipV="1">
                <a:off x="266780" y="4485816"/>
                <a:ext cx="5" cy="530666"/>
              </a:xfrm>
              <a:prstGeom prst="straightConnector1">
                <a:avLst/>
              </a:prstGeom>
              <a:ln w="38100" cmpd="sng">
                <a:solidFill>
                  <a:srgbClr val="144B1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 descr="open_file2.pn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1425" y="5095537"/>
                <a:ext cx="320040" cy="320040"/>
              </a:xfrm>
              <a:prstGeom prst="rect">
                <a:avLst/>
              </a:prstGeom>
            </p:spPr>
          </p:pic>
        </p:grpSp>
      </p:grpSp>
      <p:grpSp>
        <p:nvGrpSpPr>
          <p:cNvPr id="80" name="Group 79"/>
          <p:cNvGrpSpPr/>
          <p:nvPr/>
        </p:nvGrpSpPr>
        <p:grpSpPr>
          <a:xfrm>
            <a:off x="2861076" y="905934"/>
            <a:ext cx="3384610" cy="6595324"/>
            <a:chOff x="2861076" y="905934"/>
            <a:chExt cx="3384610" cy="6595324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000" l="5417" r="90000">
                          <a14:foregroundMark x1="42783" y1="2075" x2="42783" y2="2075"/>
                          <a14:foregroundMark x1="47500" y1="1450" x2="47500" y2="1450"/>
                          <a14:foregroundMark x1="58467" y1="1675" x2="58467" y2="1675"/>
                          <a14:foregroundMark x1="61383" y1="1675" x2="61383" y2="1675"/>
                          <a14:foregroundMark x1="62633" y1="2500" x2="62633" y2="2500"/>
                          <a14:foregroundMark x1="48883" y1="88125" x2="48883" y2="88125"/>
                          <a14:foregroundMark x1="58617" y1="87925" x2="57217" y2="88325"/>
                          <a14:foregroundMark x1="46250" y1="88550" x2="46250" y2="88550"/>
                          <a14:foregroundMark x1="37400" y1="24650" x2="37500" y2="52225"/>
                          <a14:foregroundMark x1="37367" y1="57925" x2="37450" y2="67650"/>
                          <a14:foregroundMark x1="37550" y1="71725" x2="37600" y2="76875"/>
                          <a14:foregroundMark x1="67217" y1="26975" x2="67217" y2="26975"/>
                          <a14:foregroundMark x1="67217" y1="47700" x2="67217" y2="47700"/>
                          <a14:foregroundMark x1="67150" y1="53650" x2="66950" y2="78550"/>
                          <a14:foregroundMark x1="67217" y1="78450" x2="66450" y2="82700"/>
                          <a14:foregroundMark x1="30483" y1="48225" x2="30483" y2="48225"/>
                          <a14:foregroundMark x1="58883" y1="88550" x2="46950" y2="88950"/>
                          <a14:foregroundMark x1="59583" y1="1450" x2="59583" y2="1450"/>
                          <a14:foregroundMark x1="60283" y1="1875" x2="60283" y2="1875"/>
                          <a14:foregroundMark x1="63467" y1="2700" x2="63467" y2="2700"/>
                          <a14:foregroundMark x1="67300" y1="13325" x2="67150" y2="72925"/>
                          <a14:foregroundMark x1="67300" y1="71250" x2="67083" y2="78750"/>
                          <a14:foregroundMark x1="67500" y1="49275" x2="67433" y2="64375"/>
                          <a14:foregroundMark x1="67500" y1="41875" x2="67433" y2="49275"/>
                          <a14:foregroundMark x1="51217" y1="1575" x2="51217" y2="1575"/>
                          <a14:foregroundMark x1="50583" y1="1475" x2="50583" y2="1475"/>
                          <a14:foregroundMark x1="51517" y1="1575" x2="53850" y2="1800"/>
                          <a14:foregroundMark x1="37583" y1="20675" x2="37583" y2="20675"/>
                          <a14:backgroundMark x1="54450" y1="675" x2="54450" y2="675"/>
                          <a14:backgroundMark x1="52683" y1="575" x2="52683" y2="575"/>
                          <a14:backgroundMark x1="48817" y1="400" x2="48817" y2="400"/>
                          <a14:backgroundMark x1="67267" y1="63725" x2="67267" y2="63725"/>
                          <a14:backgroundMark x1="51150" y1="89550" x2="51150" y2="89550"/>
                          <a14:backgroundMark x1="47983" y1="89100" x2="47983" y2="89100"/>
                          <a14:backgroundMark x1="58283" y1="88925" x2="58283" y2="88925"/>
                          <a14:backgroundMark x1="47383" y1="89025" x2="47383" y2="89025"/>
                          <a14:backgroundMark x1="46900" y1="88975" x2="46900" y2="88975"/>
                          <a14:backgroundMark x1="53667" y1="88875" x2="57833" y2="88925"/>
                          <a14:backgroundMark x1="53133" y1="89100" x2="48283" y2="89100"/>
                          <a14:backgroundMark x1="47650" y1="89100" x2="47650" y2="89100"/>
                          <a14:backgroundMark x1="67217" y1="78775" x2="67217" y2="78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465" t="960" r="32500" b="11250"/>
            <a:stretch/>
          </p:blipFill>
          <p:spPr>
            <a:xfrm>
              <a:off x="2861076" y="905934"/>
              <a:ext cx="3384610" cy="6595324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3033886" y="1532573"/>
              <a:ext cx="2985423" cy="5307418"/>
              <a:chOff x="3033886" y="1532573"/>
              <a:chExt cx="2985423" cy="530741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33886" y="1532573"/>
                <a:ext cx="2985423" cy="5307418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123875" y="4808646"/>
                <a:ext cx="2863479" cy="421804"/>
              </a:xfrm>
              <a:prstGeom prst="rect">
                <a:avLst/>
              </a:prstGeom>
              <a:noFill/>
              <a:ln w="381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6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742056" y="3343350"/>
                <a:ext cx="1795144" cy="677832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144B1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r>
                  <a:rPr lang="en-US" sz="1600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Tap on the file to open</a:t>
                </a:r>
                <a:endParaRPr lang="en-US" sz="16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3805557" y="4021182"/>
                <a:ext cx="0" cy="787464"/>
              </a:xfrm>
              <a:prstGeom prst="straightConnector1">
                <a:avLst/>
              </a:prstGeom>
              <a:ln w="38100" cmpd="sng">
                <a:solidFill>
                  <a:srgbClr val="144B1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/>
          <p:cNvGrpSpPr/>
          <p:nvPr/>
        </p:nvGrpSpPr>
        <p:grpSpPr>
          <a:xfrm>
            <a:off x="6019786" y="905934"/>
            <a:ext cx="3384610" cy="6595324"/>
            <a:chOff x="6019786" y="905934"/>
            <a:chExt cx="3384610" cy="659532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000" l="5417" r="90000">
                          <a14:foregroundMark x1="42783" y1="2075" x2="42783" y2="2075"/>
                          <a14:foregroundMark x1="47500" y1="1450" x2="47500" y2="1450"/>
                          <a14:foregroundMark x1="58467" y1="1675" x2="58467" y2="1675"/>
                          <a14:foregroundMark x1="61383" y1="1675" x2="61383" y2="1675"/>
                          <a14:foregroundMark x1="62633" y1="2500" x2="62633" y2="2500"/>
                          <a14:foregroundMark x1="48883" y1="88125" x2="48883" y2="88125"/>
                          <a14:foregroundMark x1="58617" y1="87925" x2="57217" y2="88325"/>
                          <a14:foregroundMark x1="46250" y1="88550" x2="46250" y2="88550"/>
                          <a14:foregroundMark x1="37400" y1="24650" x2="37500" y2="52225"/>
                          <a14:foregroundMark x1="37367" y1="57925" x2="37450" y2="67650"/>
                          <a14:foregroundMark x1="37550" y1="71725" x2="37600" y2="76875"/>
                          <a14:foregroundMark x1="67217" y1="26975" x2="67217" y2="26975"/>
                          <a14:foregroundMark x1="67217" y1="47700" x2="67217" y2="47700"/>
                          <a14:foregroundMark x1="67150" y1="53650" x2="66950" y2="78550"/>
                          <a14:foregroundMark x1="67217" y1="78450" x2="66450" y2="82700"/>
                          <a14:foregroundMark x1="30483" y1="48225" x2="30483" y2="48225"/>
                          <a14:foregroundMark x1="58883" y1="88550" x2="46950" y2="88950"/>
                          <a14:foregroundMark x1="59583" y1="1450" x2="59583" y2="1450"/>
                          <a14:foregroundMark x1="60283" y1="1875" x2="60283" y2="1875"/>
                          <a14:foregroundMark x1="63467" y1="2700" x2="63467" y2="2700"/>
                          <a14:foregroundMark x1="67300" y1="13325" x2="67150" y2="72925"/>
                          <a14:foregroundMark x1="67300" y1="71250" x2="67083" y2="78750"/>
                          <a14:foregroundMark x1="67500" y1="49275" x2="67433" y2="64375"/>
                          <a14:foregroundMark x1="67500" y1="41875" x2="67433" y2="49275"/>
                          <a14:foregroundMark x1="51217" y1="1575" x2="51217" y2="1575"/>
                          <a14:foregroundMark x1="50583" y1="1475" x2="50583" y2="1475"/>
                          <a14:foregroundMark x1="51517" y1="1575" x2="53850" y2="1800"/>
                          <a14:foregroundMark x1="37583" y1="20675" x2="37583" y2="20675"/>
                          <a14:backgroundMark x1="54450" y1="675" x2="54450" y2="675"/>
                          <a14:backgroundMark x1="52683" y1="575" x2="52683" y2="575"/>
                          <a14:backgroundMark x1="48817" y1="400" x2="48817" y2="400"/>
                          <a14:backgroundMark x1="67267" y1="63725" x2="67267" y2="63725"/>
                          <a14:backgroundMark x1="51150" y1="89550" x2="51150" y2="89550"/>
                          <a14:backgroundMark x1="47983" y1="89100" x2="47983" y2="89100"/>
                          <a14:backgroundMark x1="58283" y1="88925" x2="58283" y2="88925"/>
                          <a14:backgroundMark x1="47383" y1="89025" x2="47383" y2="89025"/>
                          <a14:backgroundMark x1="46900" y1="88975" x2="46900" y2="88975"/>
                          <a14:backgroundMark x1="53667" y1="88875" x2="57833" y2="88925"/>
                          <a14:backgroundMark x1="53133" y1="89100" x2="48283" y2="89100"/>
                          <a14:backgroundMark x1="47650" y1="89100" x2="47650" y2="89100"/>
                          <a14:backgroundMark x1="67217" y1="78775" x2="67217" y2="78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465" t="960" r="32500" b="11250"/>
            <a:stretch/>
          </p:blipFill>
          <p:spPr>
            <a:xfrm>
              <a:off x="6019786" y="905934"/>
              <a:ext cx="3384610" cy="6595324"/>
            </a:xfrm>
            <a:prstGeom prst="rect">
              <a:avLst/>
            </a:prstGeom>
          </p:spPr>
        </p:pic>
        <p:grpSp>
          <p:nvGrpSpPr>
            <p:cNvPr id="77" name="Group 76"/>
            <p:cNvGrpSpPr/>
            <p:nvPr/>
          </p:nvGrpSpPr>
          <p:grpSpPr>
            <a:xfrm>
              <a:off x="6192226" y="1532573"/>
              <a:ext cx="3005049" cy="5307418"/>
              <a:chOff x="6192226" y="1532573"/>
              <a:chExt cx="3005049" cy="5307418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192226" y="1532573"/>
                <a:ext cx="2985423" cy="5307418"/>
                <a:chOff x="6192226" y="1532573"/>
                <a:chExt cx="2985423" cy="5307418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6231101" y="1636104"/>
                  <a:ext cx="2897272" cy="5127686"/>
                </a:xfrm>
                <a:prstGeom prst="rect">
                  <a:avLst/>
                </a:prstGeom>
                <a:noFill/>
                <a:ln w="12700" cmpd="sng">
                  <a:solidFill>
                    <a:srgbClr val="144B1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6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2226" y="1532573"/>
                  <a:ext cx="2985423" cy="5307418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/>
              <p:cNvGrpSpPr/>
              <p:nvPr/>
            </p:nvGrpSpPr>
            <p:grpSpPr>
              <a:xfrm>
                <a:off x="6217848" y="1861819"/>
                <a:ext cx="2979427" cy="3264249"/>
                <a:chOff x="6217848" y="1861819"/>
                <a:chExt cx="2979427" cy="3264249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6891656" y="3156834"/>
                  <a:ext cx="1795144" cy="677832"/>
                </a:xfrm>
                <a:prstGeom prst="rect">
                  <a:avLst/>
                </a:prstGeom>
                <a:solidFill>
                  <a:schemeClr val="bg1"/>
                </a:solidFill>
                <a:ln w="38100" cmpd="sng">
                  <a:solidFill>
                    <a:srgbClr val="144B1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r>
                    <a:rPr lang="en-US" sz="1600" dirty="0" smtClean="0">
                      <a:solidFill>
                        <a:schemeClr val="tx1"/>
                      </a:solidFill>
                      <a:latin typeface="Calibri"/>
                      <a:cs typeface="Calibri"/>
                    </a:rPr>
                    <a:t>Tap on the line, then tap </a:t>
                  </a:r>
                  <a:endParaRPr lang="en-US" sz="16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29" name="Straight Arrow Connector 28"/>
                <p:cNvCxnSpPr>
                  <a:endCxn id="31" idx="2"/>
                </p:cNvCxnSpPr>
                <p:nvPr/>
              </p:nvCxnSpPr>
              <p:spPr>
                <a:xfrm flipH="1" flipV="1">
                  <a:off x="7022387" y="2108552"/>
                  <a:ext cx="13414" cy="1048284"/>
                </a:xfrm>
                <a:prstGeom prst="straightConnector1">
                  <a:avLst/>
                </a:prstGeom>
                <a:ln w="38100" cmpd="sng">
                  <a:solidFill>
                    <a:srgbClr val="144B1B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888550" y="1861819"/>
                  <a:ext cx="267674" cy="246733"/>
                </a:xfrm>
                <a:prstGeom prst="rect">
                  <a:avLst/>
                </a:prstGeom>
                <a:noFill/>
                <a:ln w="38100" cmpd="sng">
                  <a:solidFill>
                    <a:srgbClr val="144B1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6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pic>
              <p:nvPicPr>
                <p:cNvPr id="34" name="Picture 33" descr="breakpoint.png"/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6365" y="3510202"/>
                  <a:ext cx="264495" cy="264495"/>
                </a:xfrm>
                <a:prstGeom prst="rect">
                  <a:avLst/>
                </a:prstGeom>
              </p:spPr>
            </p:pic>
            <p:sp>
              <p:nvSpPr>
                <p:cNvPr id="35" name="Rectangle 34"/>
                <p:cNvSpPr/>
                <p:nvPr/>
              </p:nvSpPr>
              <p:spPr>
                <a:xfrm>
                  <a:off x="6217848" y="4950337"/>
                  <a:ext cx="2979427" cy="175731"/>
                </a:xfrm>
                <a:prstGeom prst="rect">
                  <a:avLst/>
                </a:prstGeom>
                <a:noFill/>
                <a:ln w="38100" cmpd="sng">
                  <a:solidFill>
                    <a:srgbClr val="144B1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sz="16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7302500" y="3834666"/>
                  <a:ext cx="0" cy="1115671"/>
                </a:xfrm>
                <a:prstGeom prst="straightConnector1">
                  <a:avLst/>
                </a:prstGeom>
                <a:ln w="38100" cmpd="sng">
                  <a:solidFill>
                    <a:srgbClr val="144B1B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453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9"/>
    </mc:Choice>
    <mc:Fallback>
      <p:transition xmlns:p14="http://schemas.microsoft.com/office/powerpoint/2010/main" spd="slow" advTm="145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0.1|0.6|0.5|21.7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21|12.2|5.5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5.6|6.4|2.8|30.1|1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5.7|6|4.3|5.1|9.4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9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UTA">
      <a:dk1>
        <a:srgbClr val="000000"/>
      </a:dk1>
      <a:lt1>
        <a:srgbClr val="FFFFFF"/>
      </a:lt1>
      <a:dk2>
        <a:srgbClr val="0064B1"/>
      </a:dk2>
      <a:lt2>
        <a:srgbClr val="F58026"/>
      </a:lt2>
      <a:accent1>
        <a:srgbClr val="939598"/>
      </a:accent1>
      <a:accent2>
        <a:srgbClr val="00447C"/>
      </a:accent2>
      <a:accent3>
        <a:srgbClr val="692917"/>
      </a:accent3>
      <a:accent4>
        <a:srgbClr val="D99B64"/>
      </a:accent4>
      <a:accent5>
        <a:srgbClr val="D0BF8B"/>
      </a:accent5>
      <a:accent6>
        <a:srgbClr val="E6DBBE"/>
      </a:accent6>
      <a:hlink>
        <a:srgbClr val="D4EFFC"/>
      </a:hlink>
      <a:folHlink>
        <a:srgbClr val="E7F6FD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4124</TotalTime>
  <Words>1690</Words>
  <Application>Microsoft Macintosh PowerPoint</Application>
  <PresentationFormat>On-screen Show (4:3)</PresentationFormat>
  <Paragraphs>287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Executive</vt:lpstr>
      <vt:lpstr>GROPG: A Graphical On-Phone Debugger</vt:lpstr>
      <vt:lpstr>Debugger: Important tool</vt:lpstr>
      <vt:lpstr>Debugging mobile phone applications today: 2 mainstream techniques</vt:lpstr>
      <vt:lpstr>Example: Mainstream debugger architecture for Android</vt:lpstr>
      <vt:lpstr>Challenges of building on-phone debuggers</vt:lpstr>
      <vt:lpstr>On-phone debuggers today</vt:lpstr>
      <vt:lpstr>GROPG: Graphical on-phone debugger</vt:lpstr>
      <vt:lpstr>PowerPoint Presentation</vt:lpstr>
      <vt:lpstr>Setting a breakpoint </vt:lpstr>
      <vt:lpstr>View current source code location</vt:lpstr>
      <vt:lpstr>Inspect in-scope memory values</vt:lpstr>
      <vt:lpstr>Change in-scope memory values</vt:lpstr>
      <vt:lpstr>PowerPoint Presentation</vt:lpstr>
      <vt:lpstr>Preliminary experiments: Example debugging task</vt:lpstr>
      <vt:lpstr>Preliminary experiments</vt:lpstr>
      <vt:lpstr>Status/Limitations</vt:lpstr>
      <vt:lpstr>Future work</vt:lpstr>
      <vt:lpstr>References</vt:lpstr>
      <vt:lpstr>PowerPoint Presentation</vt:lpstr>
      <vt:lpstr>Challenges of building on-phone debuggers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Nguyen</dc:creator>
  <cp:lastModifiedBy>Tuan Nguyen</cp:lastModifiedBy>
  <cp:revision>299</cp:revision>
  <dcterms:created xsi:type="dcterms:W3CDTF">2013-04-21T21:00:43Z</dcterms:created>
  <dcterms:modified xsi:type="dcterms:W3CDTF">2013-05-06T20:43:59Z</dcterms:modified>
</cp:coreProperties>
</file>