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42" r:id="rId1"/>
  </p:sldMasterIdLst>
  <p:notesMasterIdLst>
    <p:notesMasterId r:id="rId33"/>
  </p:notesMasterIdLst>
  <p:sldIdLst>
    <p:sldId id="270" r:id="rId2"/>
    <p:sldId id="348" r:id="rId3"/>
    <p:sldId id="353" r:id="rId4"/>
    <p:sldId id="395" r:id="rId5"/>
    <p:sldId id="396" r:id="rId6"/>
    <p:sldId id="351" r:id="rId7"/>
    <p:sldId id="399" r:id="rId8"/>
    <p:sldId id="400" r:id="rId9"/>
    <p:sldId id="323" r:id="rId10"/>
    <p:sldId id="379" r:id="rId11"/>
    <p:sldId id="409" r:id="rId12"/>
    <p:sldId id="324" r:id="rId13"/>
    <p:sldId id="325" r:id="rId14"/>
    <p:sldId id="326" r:id="rId15"/>
    <p:sldId id="327" r:id="rId16"/>
    <p:sldId id="352" r:id="rId17"/>
    <p:sldId id="402" r:id="rId18"/>
    <p:sldId id="398" r:id="rId19"/>
    <p:sldId id="403" r:id="rId20"/>
    <p:sldId id="271" r:id="rId21"/>
    <p:sldId id="387" r:id="rId22"/>
    <p:sldId id="342" r:id="rId23"/>
    <p:sldId id="381" r:id="rId24"/>
    <p:sldId id="298" r:id="rId25"/>
    <p:sldId id="401" r:id="rId26"/>
    <p:sldId id="408" r:id="rId27"/>
    <p:sldId id="404" r:id="rId28"/>
    <p:sldId id="405" r:id="rId29"/>
    <p:sldId id="406" r:id="rId30"/>
    <p:sldId id="407" r:id="rId31"/>
    <p:sldId id="32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oph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3D01"/>
    <a:srgbClr val="BC8D02"/>
    <a:srgbClr val="530601"/>
    <a:srgbClr val="563E01"/>
    <a:srgbClr val="426121"/>
    <a:srgbClr val="945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5" autoAdjust="0"/>
    <p:restoredTop sz="93677" autoAdjust="0"/>
  </p:normalViewPr>
  <p:slideViewPr>
    <p:cSldViewPr snapToGrid="0" snapToObjects="1">
      <p:cViewPr varScale="1">
        <p:scale>
          <a:sx n="170" d="100"/>
          <a:sy n="170" d="100"/>
        </p:scale>
        <p:origin x="4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5-23T10:28:28.088" idx="1">
    <p:pos x="233" y="276"/>
    <p:text>Replace with Google app example (Hangout)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5-23T10:28:28.088" idx="1">
    <p:pos x="233" y="276"/>
    <p:text>Replace with Google app example (Hangout)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1DEA9-4E88-5F4B-844E-24B3C71CD9D4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11E6D-C260-A54C-A1C4-509E111D7D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9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 smtClean="0"/>
              <a:t>[] pronounce "manually" as MAN-</a:t>
            </a:r>
            <a:r>
              <a:rPr lang="en-US" dirty="0" err="1" smtClean="0"/>
              <a:t>ually</a:t>
            </a:r>
            <a:r>
              <a:rPr lang="en-US" dirty="0" smtClean="0"/>
              <a:t> (as in "man”)</a:t>
            </a:r>
          </a:p>
          <a:p>
            <a:pPr>
              <a:buFontTx/>
              <a:buNone/>
            </a:pPr>
            <a:r>
              <a:rPr lang="en-US" dirty="0" smtClean="0"/>
              <a:t>[] why talk about feedback loop?</a:t>
            </a:r>
          </a:p>
          <a:p>
            <a:pPr>
              <a:buFontTx/>
              <a:buNone/>
            </a:pPr>
            <a:r>
              <a:rPr lang="en-US" dirty="0" smtClean="0"/>
              <a:t>==&gt; talk about recreation task instead</a:t>
            </a:r>
          </a:p>
          <a:p>
            <a:pPr>
              <a:buFontTx/>
              <a:buNone/>
            </a:pPr>
            <a:r>
              <a:rPr lang="en-US" dirty="0" smtClean="0"/>
              <a:t>[-] do not "replace the developer" -- do easy work</a:t>
            </a:r>
          </a:p>
          <a:p>
            <a:pPr>
              <a:buFontTx/>
              <a:buChar char="-"/>
            </a:pPr>
            <a:r>
              <a:rPr lang="en-US" dirty="0" smtClean="0"/>
              <a:t> Interactive GUI builders</a:t>
            </a:r>
            <a:r>
              <a:rPr lang="en-US" baseline="0" dirty="0" smtClean="0"/>
              <a:t> are complex</a:t>
            </a:r>
          </a:p>
          <a:p>
            <a:pPr>
              <a:buFontTx/>
              <a:buChar char="-"/>
            </a:pPr>
            <a:r>
              <a:rPr lang="en-US" baseline="0" dirty="0" smtClean="0"/>
              <a:t> Programmers make many mistakes using GUI builders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14: need more workflow background:</a:t>
            </a:r>
          </a:p>
          <a:p>
            <a:pPr>
              <a:buFontTx/>
              <a:buNone/>
            </a:pPr>
            <a:r>
              <a:rPr lang="en-US" dirty="0" smtClean="0"/>
              <a:t>-- designers</a:t>
            </a:r>
          </a:p>
          <a:p>
            <a:pPr>
              <a:buFontTx/>
              <a:buNone/>
            </a:pPr>
            <a:r>
              <a:rPr lang="en-US" dirty="0" smtClean="0"/>
              <a:t>-- how do programmers fit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42F8-9038-4015-8332-78DA0AB936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3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 block boundary back to OCR, run OCR on block boundary</a:t>
            </a:r>
          </a:p>
          <a:p>
            <a:r>
              <a:rPr lang="en-US" dirty="0" smtClean="0"/>
              <a:t>==&gt; better OCR results than before.</a:t>
            </a:r>
          </a:p>
          <a:p>
            <a:r>
              <a:rPr lang="en-US" dirty="0" smtClean="0"/>
              <a:t>pronounce clearly "sleep" vs. "split"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6E414-1A5A-4252-B45E-20FA4128CBA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more detailed description of all the steps (incl. this slide)</a:t>
            </a:r>
          </a:p>
          <a:p>
            <a:r>
              <a:rPr lang="en-US" dirty="0" smtClean="0"/>
              <a:t>generally it is a long sequence of "we do this, we do that, we do .."</a:t>
            </a:r>
          </a:p>
          <a:p>
            <a:r>
              <a:rPr lang="en-US" dirty="0" smtClean="0"/>
              <a:t>		but it is never clear WHY we do the various steps: need to add this 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8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clear where OCR is coming from</a:t>
            </a:r>
          </a:p>
          <a:p>
            <a:r>
              <a:rPr lang="en-US" dirty="0" smtClean="0"/>
              <a:t>		-- why do we need it?</a:t>
            </a:r>
          </a:p>
          <a:p>
            <a:r>
              <a:rPr lang="en-US" dirty="0" smtClean="0"/>
              <a:t>		-- what does it do for us?</a:t>
            </a:r>
          </a:p>
          <a:p>
            <a:r>
              <a:rPr lang="en-US" dirty="0" smtClean="0"/>
              <a:t>		-- how do we use it exactly?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47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REMAUI thus uses vision and character recognition techniques to reason about the screen bitmap.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REMAUI groups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related pixels into text or images,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lines of text into text boxes,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related items into containers,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and repeated elements into list elements.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9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Non-game: e-commerce, email, maps, media players, productivity tools, translation software, and social media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41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missing why we use applications (and not random screenshots from the web)</a:t>
            </a:r>
          </a:p>
          <a:p>
            <a:r>
              <a:rPr lang="en-US" dirty="0" smtClean="0"/>
              <a:t>100</a:t>
            </a:r>
            <a:r>
              <a:rPr lang="en-US" baseline="0" dirty="0" smtClean="0"/>
              <a:t> top apps (non-game)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8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is showed as text.</a:t>
            </a:r>
          </a:p>
          <a:p>
            <a:r>
              <a:rPr lang="en-US" baseline="0" dirty="0" smtClean="0"/>
              <a:t>Image is showed as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57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05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on average it took only 4.7 single-character additions, removals, or substitutions to convert a string in the generated application back to the corresponding string in the original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 Interactive GUI builders</a:t>
            </a:r>
            <a:r>
              <a:rPr lang="en-US" baseline="0" dirty="0" smtClean="0"/>
              <a:t> are complex</a:t>
            </a:r>
          </a:p>
          <a:p>
            <a:pPr>
              <a:buFontTx/>
              <a:buChar char="-"/>
            </a:pPr>
            <a:r>
              <a:rPr lang="en-US" baseline="0" dirty="0" smtClean="0"/>
              <a:t> Programmers make many mistakes using GUI builders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42F8-9038-4015-8332-78DA0AB936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3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Entire</a:t>
            </a:r>
            <a:r>
              <a:rPr lang="en-US" baseline="0" dirty="0" smtClean="0"/>
              <a:t> screen:</a:t>
            </a:r>
          </a:p>
          <a:p>
            <a:r>
              <a:rPr lang="en-US" baseline="0" dirty="0" smtClean="0"/>
              <a:t>Root</a:t>
            </a:r>
          </a:p>
          <a:p>
            <a:r>
              <a:rPr lang="en-US" baseline="0" dirty="0" err="1" smtClean="0"/>
              <a:t>Chlir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96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layouts: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Pick right one.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11E6D-C260-A54C-A1C4-509E111D7D9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96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Remove boxes:</a:t>
            </a:r>
          </a:p>
          <a:p>
            <a:pPr>
              <a:buFontTx/>
              <a:buChar char="-"/>
            </a:pPr>
            <a:r>
              <a:rPr lang="en-US" dirty="0" smtClean="0"/>
              <a:t>OCR says "word box inside another word box" (full overlap) -- regardless of how big the boxes are</a:t>
            </a:r>
            <a:r>
              <a:rPr lang="en-US" baseline="0" dirty="0" smtClean="0"/>
              <a:t> </a:t>
            </a:r>
            <a:r>
              <a:rPr lang="en-US" dirty="0" smtClean="0"/>
              <a:t>==&gt; remove both word </a:t>
            </a:r>
          </a:p>
          <a:p>
            <a:pPr>
              <a:buFontTx/>
              <a:buChar char="-"/>
            </a:pPr>
            <a:r>
              <a:rPr lang="en-US" dirty="0" smtClean="0"/>
              <a:t>Confidence value returned by OCR</a:t>
            </a:r>
            <a:r>
              <a:rPr lang="en-US" baseline="0" dirty="0" smtClean="0"/>
              <a:t> </a:t>
            </a:r>
            <a:r>
              <a:rPr lang="en-US" dirty="0" smtClean="0"/>
              <a:t>boxes</a:t>
            </a:r>
          </a:p>
          <a:p>
            <a:pPr>
              <a:buFontTx/>
              <a:buChar char="-"/>
            </a:pPr>
            <a:r>
              <a:rPr lang="en-US" dirty="0" smtClean="0"/>
              <a:t>height at least 9 times larger than width</a:t>
            </a:r>
          </a:p>
          <a:p>
            <a:pPr>
              <a:buFontTx/>
              <a:buChar char="-"/>
            </a:pPr>
            <a:r>
              <a:rPr lang="en-US" dirty="0" smtClean="0"/>
              <a:t>9 times (most English words are not very long)</a:t>
            </a:r>
          </a:p>
          <a:p>
            <a:pPr>
              <a:buFontTx/>
              <a:buChar char="-"/>
            </a:pPr>
            <a:r>
              <a:rPr lang="en-US" baseline="0" dirty="0" smtClean="0"/>
              <a:t> “</a:t>
            </a:r>
            <a:r>
              <a:rPr lang="en-US" dirty="0" smtClean="0"/>
              <a:t>not clear what this means: what is "low confidence"?”</a:t>
            </a:r>
          </a:p>
          <a:p>
            <a:endParaRPr lang="en-US" dirty="0" smtClean="0"/>
          </a:p>
          <a:p>
            <a:r>
              <a:rPr lang="en-US" dirty="0" smtClean="0"/>
              <a:t>Confident:</a:t>
            </a:r>
            <a:r>
              <a:rPr lang="en-US" baseline="0" dirty="0" smtClean="0"/>
              <a:t> The OCR algorithm gives this confident level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6E414-1A5A-4252-B45E-20FA4128CBA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OCR is not confident about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(rule 4)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 zero dimension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(rule 1)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an odd shape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(rule 2)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Remove boxes:</a:t>
            </a:r>
          </a:p>
          <a:p>
            <a:pPr>
              <a:buFontTx/>
              <a:buChar char="-"/>
            </a:pPr>
            <a:r>
              <a:rPr lang="en-US" dirty="0" smtClean="0"/>
              <a:t>OCR says "word box inside another word box" (full overlap) -- regardless of how big the boxes are</a:t>
            </a:r>
            <a:r>
              <a:rPr lang="en-US" baseline="0" dirty="0" smtClean="0"/>
              <a:t> </a:t>
            </a:r>
            <a:r>
              <a:rPr lang="en-US" dirty="0" smtClean="0"/>
              <a:t>==&gt; remove both word </a:t>
            </a:r>
          </a:p>
          <a:p>
            <a:pPr>
              <a:buFontTx/>
              <a:buChar char="-"/>
            </a:pPr>
            <a:r>
              <a:rPr lang="en-US" dirty="0" smtClean="0"/>
              <a:t>Confidence value returned by OCR</a:t>
            </a:r>
            <a:r>
              <a:rPr lang="en-US" baseline="0" dirty="0" smtClean="0"/>
              <a:t> </a:t>
            </a:r>
            <a:r>
              <a:rPr lang="en-US" dirty="0" smtClean="0"/>
              <a:t>boxes</a:t>
            </a:r>
          </a:p>
          <a:p>
            <a:pPr>
              <a:buFontTx/>
              <a:buChar char="-"/>
            </a:pPr>
            <a:r>
              <a:rPr lang="en-US" dirty="0" smtClean="0"/>
              <a:t>height at least 9 times larger than width</a:t>
            </a:r>
          </a:p>
          <a:p>
            <a:pPr>
              <a:buFontTx/>
              <a:buChar char="-"/>
            </a:pPr>
            <a:r>
              <a:rPr lang="en-US" dirty="0" smtClean="0"/>
              <a:t>9 times (most English words are not very long)</a:t>
            </a:r>
          </a:p>
          <a:p>
            <a:pPr>
              <a:buFontTx/>
              <a:buChar char="-"/>
            </a:pPr>
            <a:r>
              <a:rPr lang="en-US" baseline="0" dirty="0" smtClean="0"/>
              <a:t> “</a:t>
            </a:r>
            <a:r>
              <a:rPr lang="en-US" dirty="0" smtClean="0"/>
              <a:t>not clear what this means: what is "low confidence"?”</a:t>
            </a:r>
          </a:p>
          <a:p>
            <a:endParaRPr lang="en-US" dirty="0" smtClean="0"/>
          </a:p>
          <a:p>
            <a:r>
              <a:rPr lang="en-US" dirty="0" smtClean="0"/>
              <a:t>Confident:</a:t>
            </a:r>
            <a:r>
              <a:rPr lang="en-US" baseline="0" dirty="0" smtClean="0"/>
              <a:t> The OCR algorithm gives this confident level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6E414-1A5A-4252-B45E-20FA4128CBA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Atomic we mean a visual element that reasonably should not be divided further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6E414-1A5A-4252-B45E-20FA4128CBA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9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6E414-1A5A-4252-B45E-20FA4128CBA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47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6E414-1A5A-4252-B45E-20FA4128CBA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4F3C3-8960-42D8-866C-A5DF1B54B8C0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2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49AC-DDEE-47CE-955E-77F4EC667DFF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3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BEF2-D5A9-4866-9C86-F9D45F2E4B8B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8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ED95-8294-481D-AECE-194582FED0C4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E86E1-C5FE-4C2B-A12C-031C7384ECC4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2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44471-6F50-4FFA-82B2-4B581087D696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4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D88F-F86F-429D-B9FF-D3390A2E81BB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3EB76-8B89-4C6B-8FEB-1A949FF0B9CB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2F38-201A-4B67-AE69-49FECB0C2695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CCE18-C55E-4B48-9A8A-D9ECDEED7731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50BF-0DEC-4A8D-9EE3-93AAFA41BBD2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5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F2BA7-5471-42F9-BBFD-DAD053BAA6B9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2475B-916C-064D-8B2F-5D3C8B958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2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comments" Target="../comments/comment1.xml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3.emf"/><Relationship Id="rId5" Type="http://schemas.openxmlformats.org/officeDocument/2006/relationships/comments" Target="../comments/comment2.xml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46.png"/><Relationship Id="rId7" Type="http://schemas.openxmlformats.org/officeDocument/2006/relationships/image" Target="../media/image50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10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gif"/><Relationship Id="rId6" Type="http://schemas.openxmlformats.org/officeDocument/2006/relationships/image" Target="../media/image3.jpeg"/><Relationship Id="rId7" Type="http://schemas.openxmlformats.org/officeDocument/2006/relationships/image" Target="../media/image4.gif"/><Relationship Id="rId8" Type="http://schemas.openxmlformats.org/officeDocument/2006/relationships/image" Target="../media/image5.png"/><Relationship Id="rId9" Type="http://schemas.openxmlformats.org/officeDocument/2006/relationships/image" Target="../media/image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5" Type="http://schemas.openxmlformats.org/officeDocument/2006/relationships/image" Target="../media/image3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16.png"/><Relationship Id="rId5" Type="http://schemas.openxmlformats.org/officeDocument/2006/relationships/image" Target="../media/image72.pn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08199"/>
            <a:ext cx="7772400" cy="209225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REMAUI</a:t>
            </a:r>
            <a:r>
              <a:rPr lang="en-US" b="1" dirty="0"/>
              <a:t>: Reverse Engineering Mobile Application User </a:t>
            </a:r>
            <a:r>
              <a:rPr lang="en-US" b="1" dirty="0" smtClean="0"/>
              <a:t>Interfaces </a:t>
            </a:r>
            <a:endParaRPr lang="en-US" b="1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474786" y="4128349"/>
            <a:ext cx="2994550" cy="8250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  <a:tabLst>
                <a:tab pos="11264133" algn="l"/>
              </a:tabLst>
            </a:pPr>
            <a:r>
              <a:rPr lang="en-US" sz="2000" dirty="0" err="1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Christoph</a:t>
            </a:r>
            <a:r>
              <a:rPr lang="en-US" sz="2000" dirty="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Csallner</a:t>
            </a:r>
            <a:endParaRPr lang="en-US" sz="2000" dirty="0">
              <a:solidFill>
                <a:schemeClr val="tx1">
                  <a:tint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buClr>
                <a:schemeClr val="accent1"/>
              </a:buClr>
              <a:tabLst>
                <a:tab pos="11264133" algn="l"/>
              </a:tabLst>
            </a:pPr>
            <a:r>
              <a:rPr lang="en-US" sz="2000" dirty="0" err="1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csallner@uta.edu</a:t>
            </a:r>
            <a:endParaRPr lang="en-US" sz="2000" dirty="0">
              <a:solidFill>
                <a:schemeClr val="tx1">
                  <a:tint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43040" y="4128349"/>
            <a:ext cx="3306370" cy="825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Tuan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Anh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Nguyen</a:t>
            </a:r>
          </a:p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tanguyen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@mavs.uta.edu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47157" y="4949560"/>
            <a:ext cx="7055258" cy="825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>
                <a:latin typeface="Calibri"/>
                <a:cs typeface="Calibri"/>
              </a:rPr>
              <a:t>Computer Science and Engineering Department</a:t>
            </a:r>
          </a:p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>
                <a:latin typeface="Calibri"/>
                <a:cs typeface="Calibri"/>
              </a:rPr>
              <a:t>University of Texas at Arlington</a:t>
            </a:r>
          </a:p>
        </p:txBody>
      </p:sp>
    </p:spTree>
    <p:extLst>
      <p:ext uri="{BB962C8B-B14F-4D97-AF65-F5344CB8AC3E}">
        <p14:creationId xmlns:p14="http://schemas.microsoft.com/office/powerpoint/2010/main" val="13540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"/>
    </mc:Choice>
    <mc:Fallback xmlns="">
      <p:transition spd="slow" advTm="103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1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3a: Eliminate OCR </a:t>
            </a:r>
            <a:r>
              <a:rPr lang="en-US" dirty="0" smtClean="0"/>
              <a:t>words that conflict </a:t>
            </a:r>
            <a:r>
              <a:rPr lang="en-US" dirty="0"/>
              <a:t>with </a:t>
            </a:r>
            <a:r>
              <a:rPr lang="en-US" dirty="0" smtClean="0"/>
              <a:t>vision bounding boxes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26141" y="2299923"/>
            <a:ext cx="1473438" cy="6966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r"/>
            <a:r>
              <a:rPr lang="en-US" sz="1600" dirty="0">
                <a:solidFill>
                  <a:schemeClr val="tx1"/>
                </a:solidFill>
              </a:rPr>
              <a:t>From Step </a:t>
            </a:r>
            <a:r>
              <a:rPr lang="en-US" sz="1600" dirty="0" smtClean="0">
                <a:solidFill>
                  <a:schemeClr val="tx1"/>
                </a:solidFill>
              </a:rPr>
              <a:t>1: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OCR: Word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136826" y="4378621"/>
            <a:ext cx="1507741" cy="12595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From Step 2: Computer </a:t>
            </a:r>
            <a:r>
              <a:rPr lang="en-US" sz="1600" dirty="0" smtClean="0">
                <a:solidFill>
                  <a:schemeClr val="tx1"/>
                </a:solidFill>
              </a:rPr>
              <a:t>Vision: </a:t>
            </a:r>
            <a:r>
              <a:rPr lang="en-US" sz="1600" dirty="0">
                <a:solidFill>
                  <a:schemeClr val="tx1"/>
                </a:solidFill>
              </a:rPr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ree hierarchy of boxes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39030" y="6101489"/>
            <a:ext cx="1231918" cy="7131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Container Hierarchy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9029" y="1766701"/>
            <a:ext cx="1208384" cy="2086282"/>
            <a:chOff x="6716283" y="2363117"/>
            <a:chExt cx="1828806" cy="3131820"/>
          </a:xfrm>
        </p:grpSpPr>
        <p:pic>
          <p:nvPicPr>
            <p:cNvPr id="36" name="Picture 35" descr="BarredIphoneHangout2color_orc_only_for_wor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6288" y="2363117"/>
              <a:ext cx="1828800" cy="31318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716283" y="2363117"/>
              <a:ext cx="1828806" cy="31318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37821" y="3917554"/>
            <a:ext cx="1209591" cy="2183935"/>
            <a:chOff x="1447061" y="3917554"/>
            <a:chExt cx="1341120" cy="2296668"/>
          </a:xfrm>
        </p:grpSpPr>
        <p:pic>
          <p:nvPicPr>
            <p:cNvPr id="43" name="Picture 42" descr="BarredIphoneHangout2color_Hierachy_4_de_full_overla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061" y="3917554"/>
              <a:ext cx="1341120" cy="229666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1447061" y="3917554"/>
              <a:ext cx="1341119" cy="2296668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-771846" y="9290198"/>
            <a:ext cx="1953846" cy="3465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One word per box =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Valid words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53255" y="1766701"/>
            <a:ext cx="4350668" cy="3242821"/>
            <a:chOff x="2453255" y="1766701"/>
            <a:chExt cx="4350668" cy="3242821"/>
          </a:xfrm>
        </p:grpSpPr>
        <p:grpSp>
          <p:nvGrpSpPr>
            <p:cNvPr id="16" name="Group 15"/>
            <p:cNvGrpSpPr/>
            <p:nvPr/>
          </p:nvGrpSpPr>
          <p:grpSpPr>
            <a:xfrm>
              <a:off x="2453255" y="2268956"/>
              <a:ext cx="1119168" cy="2740566"/>
              <a:chOff x="1704767" y="7099263"/>
              <a:chExt cx="1119168" cy="2740566"/>
            </a:xfrm>
          </p:grpSpPr>
          <p:cxnSp>
            <p:nvCxnSpPr>
              <p:cNvPr id="28" name="Straight Arrow Connector 27"/>
              <p:cNvCxnSpPr>
                <a:stCxn id="44" idx="3"/>
                <a:endCxn id="45" idx="1"/>
              </p:cNvCxnSpPr>
              <p:nvPr/>
            </p:nvCxnSpPr>
            <p:spPr>
              <a:xfrm flipV="1">
                <a:off x="1798923" y="7640948"/>
                <a:ext cx="876982" cy="219888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38" idx="3"/>
                <a:endCxn id="45" idx="1"/>
              </p:cNvCxnSpPr>
              <p:nvPr/>
            </p:nvCxnSpPr>
            <p:spPr>
              <a:xfrm>
                <a:off x="1798925" y="7640149"/>
                <a:ext cx="876980" cy="79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704767" y="7099263"/>
                <a:ext cx="1119168" cy="4861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Eliminate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OCR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Words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930509" y="1779634"/>
              <a:ext cx="1873414" cy="258387"/>
              <a:chOff x="1182000" y="7483722"/>
              <a:chExt cx="1873414" cy="25838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182000" y="7545182"/>
                <a:ext cx="152400" cy="1354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432464" y="7483722"/>
                <a:ext cx="1622950" cy="258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r>
                  <a:rPr lang="en-US" i="1" dirty="0">
                    <a:solidFill>
                      <a:schemeClr val="tx1"/>
                    </a:solidFill>
                  </a:rPr>
                  <a:t>Valid words</a:t>
                </a:r>
              </a:p>
            </p:txBody>
          </p:sp>
        </p:grpSp>
        <p:pic>
          <p:nvPicPr>
            <p:cNvPr id="45" name="Picture 44" descr="BarredIphoneHangout2color_text_text_processed_basic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393" y="1766701"/>
              <a:ext cx="1219200" cy="2087880"/>
            </a:xfrm>
            <a:prstGeom prst="rect">
              <a:avLst/>
            </a:prstGeom>
          </p:spPr>
        </p:pic>
      </p:grpSp>
      <p:cxnSp>
        <p:nvCxnSpPr>
          <p:cNvPr id="35" name="Straight Arrow Connector 34"/>
          <p:cNvCxnSpPr>
            <a:stCxn id="46" idx="3"/>
            <a:endCxn id="33" idx="1"/>
          </p:cNvCxnSpPr>
          <p:nvPr/>
        </p:nvCxnSpPr>
        <p:spPr>
          <a:xfrm flipV="1">
            <a:off x="3689237" y="3288331"/>
            <a:ext cx="1365910" cy="15118"/>
          </a:xfrm>
          <a:prstGeom prst="straightConnector1">
            <a:avLst/>
          </a:prstGeom>
          <a:ln w="1905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055147" y="2922286"/>
            <a:ext cx="743267" cy="732090"/>
            <a:chOff x="5487749" y="3033060"/>
            <a:chExt cx="743267" cy="732090"/>
          </a:xfrm>
        </p:grpSpPr>
        <p:sp>
          <p:nvSpPr>
            <p:cNvPr id="33" name="Rectangle 32"/>
            <p:cNvSpPr/>
            <p:nvPr/>
          </p:nvSpPr>
          <p:spPr>
            <a:xfrm>
              <a:off x="5487749" y="3033060"/>
              <a:ext cx="743267" cy="73209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061582" y="3204365"/>
              <a:ext cx="161365" cy="3654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49213" y="2922286"/>
            <a:ext cx="3864078" cy="3262205"/>
            <a:chOff x="4149213" y="2922286"/>
            <a:chExt cx="3864078" cy="3262205"/>
          </a:xfrm>
        </p:grpSpPr>
        <p:sp>
          <p:nvSpPr>
            <p:cNvPr id="34" name="Rectangle 33"/>
            <p:cNvSpPr/>
            <p:nvPr/>
          </p:nvSpPr>
          <p:spPr>
            <a:xfrm>
              <a:off x="4149213" y="4387001"/>
              <a:ext cx="3864078" cy="1797490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>
              <a:stCxn id="34" idx="0"/>
              <a:endCxn id="33" idx="2"/>
            </p:cNvCxnSpPr>
            <p:nvPr/>
          </p:nvCxnSpPr>
          <p:spPr>
            <a:xfrm flipH="1" flipV="1">
              <a:off x="5426781" y="3654376"/>
              <a:ext cx="654471" cy="732625"/>
            </a:xfrm>
            <a:prstGeom prst="straightConnector1">
              <a:avLst/>
            </a:prstGeom>
            <a:ln w="19050" cmpd="sng">
              <a:solidFill>
                <a:srgbClr val="00B05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5055147" y="2922286"/>
              <a:ext cx="743267" cy="732090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0509" y="2111096"/>
            <a:ext cx="1696432" cy="1543280"/>
            <a:chOff x="4930509" y="2111096"/>
            <a:chExt cx="1696432" cy="1543280"/>
          </a:xfrm>
        </p:grpSpPr>
        <p:sp>
          <p:nvSpPr>
            <p:cNvPr id="58" name="Rectangle 57"/>
            <p:cNvSpPr/>
            <p:nvPr/>
          </p:nvSpPr>
          <p:spPr>
            <a:xfrm>
              <a:off x="5061591" y="2922286"/>
              <a:ext cx="743267" cy="73209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930509" y="2397150"/>
              <a:ext cx="1622690" cy="142316"/>
              <a:chOff x="1182000" y="8101238"/>
              <a:chExt cx="1622690" cy="14231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182000" y="8104663"/>
                <a:ext cx="152400" cy="135467"/>
              </a:xfrm>
              <a:prstGeom prst="rect">
                <a:avLst/>
              </a:prstGeom>
              <a:noFill/>
              <a:ln>
                <a:solidFill>
                  <a:srgbClr val="FFC8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432463" y="8101238"/>
                <a:ext cx="1372227" cy="1423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r>
                  <a:rPr lang="en-US" i="1" dirty="0">
                    <a:solidFill>
                      <a:schemeClr val="tx1"/>
                    </a:solidFill>
                  </a:rPr>
                  <a:t>Vision boxes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930509" y="2111096"/>
              <a:ext cx="1696432" cy="1341581"/>
              <a:chOff x="4930509" y="2111096"/>
              <a:chExt cx="1696432" cy="1341581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5628979" y="3087260"/>
                <a:ext cx="161365" cy="365417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 </a:t>
                </a:r>
                <a:endParaRPr lang="en-US"/>
              </a:p>
            </p:txBody>
          </p:sp>
          <p:cxnSp>
            <p:nvCxnSpPr>
              <p:cNvPr id="57" name="Elbow Connector 56"/>
              <p:cNvCxnSpPr>
                <a:stCxn id="52" idx="3"/>
                <a:endCxn id="56" idx="3"/>
              </p:cNvCxnSpPr>
              <p:nvPr/>
            </p:nvCxnSpPr>
            <p:spPr>
              <a:xfrm flipV="1">
                <a:off x="5798414" y="2203017"/>
                <a:ext cx="828527" cy="1085314"/>
              </a:xfrm>
              <a:prstGeom prst="bentConnector3">
                <a:avLst>
                  <a:gd name="adj1" fmla="val 127591"/>
                </a:avLst>
              </a:prstGeom>
              <a:ln w="19050" cmpd="sng">
                <a:solidFill>
                  <a:schemeClr val="tx1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>
                <a:off x="4930509" y="2111096"/>
                <a:ext cx="1696432" cy="183842"/>
                <a:chOff x="1182000" y="7785378"/>
                <a:chExt cx="1696432" cy="183842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1182000" y="7809566"/>
                  <a:ext cx="152400" cy="13546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25" tIns="45713" rIns="91425" bIns="45713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1432463" y="7785378"/>
                  <a:ext cx="1445969" cy="1838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25" tIns="45713" rIns="91425" bIns="45713" rtlCol="0" anchor="ctr"/>
                <a:lstStyle/>
                <a:p>
                  <a:r>
                    <a:rPr lang="en-US" i="1" dirty="0">
                      <a:solidFill>
                        <a:schemeClr val="tx1"/>
                      </a:solidFill>
                    </a:rPr>
                    <a:t>Invalid words</a:t>
                  </a:r>
                </a:p>
              </p:txBody>
            </p:sp>
          </p:grpSp>
        </p:grpSp>
        <p:cxnSp>
          <p:nvCxnSpPr>
            <p:cNvPr id="59" name="Elbow Connector 58"/>
            <p:cNvCxnSpPr>
              <a:stCxn id="58" idx="0"/>
              <a:endCxn id="27" idx="3"/>
            </p:cNvCxnSpPr>
            <p:nvPr/>
          </p:nvCxnSpPr>
          <p:spPr>
            <a:xfrm rot="5400000" flipH="1" flipV="1">
              <a:off x="5766223" y="2135310"/>
              <a:ext cx="453978" cy="1119974"/>
            </a:xfrm>
            <a:prstGeom prst="bentConnector4">
              <a:avLst>
                <a:gd name="adj1" fmla="val 42163"/>
                <a:gd name="adj2" fmla="val 120411"/>
              </a:avLst>
            </a:prstGeom>
            <a:ln w="19050" cmpd="sng">
              <a:solidFill>
                <a:srgbClr val="FFC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4149213" y="4386466"/>
            <a:ext cx="3864078" cy="1798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Non-overlapped leaf vision box contains only 1 word, word size &lt; 0.2 box size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864473" y="1776812"/>
            <a:ext cx="146304" cy="146304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548917" y="3235229"/>
            <a:ext cx="51078" cy="125417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8971" y="3188540"/>
            <a:ext cx="2320266" cy="2450274"/>
            <a:chOff x="1370915" y="3187899"/>
            <a:chExt cx="2320266" cy="2450274"/>
          </a:xfrm>
        </p:grpSpPr>
        <p:sp>
          <p:nvSpPr>
            <p:cNvPr id="64" name="Rectangle 63"/>
            <p:cNvSpPr/>
            <p:nvPr/>
          </p:nvSpPr>
          <p:spPr>
            <a:xfrm>
              <a:off x="1551673" y="3239972"/>
              <a:ext cx="45719" cy="113872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370915" y="5413268"/>
              <a:ext cx="230115" cy="224905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65" idx="3"/>
              <a:endCxn id="46" idx="2"/>
            </p:cNvCxnSpPr>
            <p:nvPr/>
          </p:nvCxnSpPr>
          <p:spPr>
            <a:xfrm flipV="1">
              <a:off x="1601030" y="3412728"/>
              <a:ext cx="1974337" cy="2112993"/>
            </a:xfrm>
            <a:prstGeom prst="straightConnector1">
              <a:avLst/>
            </a:prstGeom>
            <a:ln w="19050" cmpd="sng">
              <a:solidFill>
                <a:schemeClr val="bg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4" idx="3"/>
              <a:endCxn id="46" idx="1"/>
            </p:cNvCxnSpPr>
            <p:nvPr/>
          </p:nvCxnSpPr>
          <p:spPr>
            <a:xfrm>
              <a:off x="1597392" y="3296908"/>
              <a:ext cx="1862160" cy="5900"/>
            </a:xfrm>
            <a:prstGeom prst="straightConnector1">
              <a:avLst/>
            </a:prstGeom>
            <a:ln w="19050" cmpd="sng">
              <a:solidFill>
                <a:schemeClr val="bg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3459552" y="3187899"/>
              <a:ext cx="231629" cy="224829"/>
              <a:chOff x="3527459" y="3013130"/>
              <a:chExt cx="231629" cy="224829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3528271" y="3013130"/>
                <a:ext cx="226873" cy="216204"/>
                <a:chOff x="5487749" y="3033060"/>
                <a:chExt cx="743267" cy="732090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5487749" y="3033060"/>
                  <a:ext cx="743267" cy="732090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6061582" y="3204365"/>
                  <a:ext cx="161365" cy="36541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3527459" y="3018119"/>
                <a:ext cx="231629" cy="219840"/>
              </a:xfrm>
              <a:prstGeom prst="rect">
                <a:avLst/>
              </a:prstGeom>
              <a:solidFill>
                <a:srgbClr val="0070C0">
                  <a:alpha val="40000"/>
                </a:srgbClr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77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00"/>
    </mc:Choice>
    <mc:Fallback xmlns="">
      <p:transition spd="slow" advTm="12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1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3a: Eliminate OCR </a:t>
            </a:r>
            <a:r>
              <a:rPr lang="en-US" dirty="0" smtClean="0"/>
              <a:t>words that conflict </a:t>
            </a:r>
            <a:r>
              <a:rPr lang="en-US" dirty="0"/>
              <a:t>with </a:t>
            </a:r>
            <a:r>
              <a:rPr lang="en-US" dirty="0" smtClean="0"/>
              <a:t>vision bounding boxes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-771846" y="9290198"/>
            <a:ext cx="1953846" cy="3465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One word per box =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Valid words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32" y="1864971"/>
            <a:ext cx="7804622" cy="402455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095798" y="3847751"/>
            <a:ext cx="7025647" cy="566934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6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00"/>
    </mc:Choice>
    <mc:Fallback xmlns="">
      <p:transition spd="slow" advTm="120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3b: </a:t>
            </a:r>
            <a:r>
              <a:rPr lang="en-US" dirty="0" smtClean="0"/>
              <a:t>Divide </a:t>
            </a:r>
            <a:r>
              <a:rPr lang="en-US" dirty="0"/>
              <a:t>lines into text boxes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76970" y="6272458"/>
            <a:ext cx="1475517" cy="458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From </a:t>
            </a:r>
            <a:r>
              <a:rPr lang="en-US" sz="1400" dirty="0" smtClean="0">
                <a:solidFill>
                  <a:schemeClr val="tx1"/>
                </a:solidFill>
              </a:rPr>
              <a:t>OCR:</a:t>
            </a:r>
            <a:r>
              <a:rPr lang="en-US" sz="1400" dirty="0">
                <a:solidFill>
                  <a:schemeClr val="tx1"/>
                </a:solidFill>
              </a:rPr>
              <a:t/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One box per line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50883" y="1607590"/>
            <a:ext cx="1341379" cy="458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One word per box =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Valid words</a:t>
            </a:r>
          </a:p>
        </p:txBody>
      </p:sp>
      <p:pic>
        <p:nvPicPr>
          <p:cNvPr id="25" name="Picture 24" descr="BarredIphoneHangout2color_text_text_processed_basi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79" y="2122823"/>
            <a:ext cx="1219200" cy="2087880"/>
          </a:xfrm>
          <a:prstGeom prst="rect">
            <a:avLst/>
          </a:prstGeom>
        </p:spPr>
      </p:pic>
      <p:pic>
        <p:nvPicPr>
          <p:cNvPr id="32" name="Picture 31" descr="BarredIphoneHangout2color_line_tex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79" y="4210703"/>
            <a:ext cx="1219200" cy="20878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723618" y="2706344"/>
            <a:ext cx="1545249" cy="3298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Distance between words &lt;= their height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2260247" y="2966425"/>
            <a:ext cx="2342483" cy="3764810"/>
            <a:chOff x="2624039" y="2966425"/>
            <a:chExt cx="2342483" cy="3764810"/>
          </a:xfrm>
        </p:grpSpPr>
        <p:sp>
          <p:nvSpPr>
            <p:cNvPr id="35" name="Rectangle 34"/>
            <p:cNvSpPr/>
            <p:nvPr/>
          </p:nvSpPr>
          <p:spPr>
            <a:xfrm>
              <a:off x="3321097" y="6045726"/>
              <a:ext cx="1493779" cy="4587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One box per text box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405290" y="6595768"/>
              <a:ext cx="152400" cy="1354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55755" y="6595768"/>
              <a:ext cx="1213741" cy="13546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100" i="1" dirty="0">
                  <a:solidFill>
                    <a:schemeClr val="tx1"/>
                  </a:solidFill>
                </a:rPr>
                <a:t>Valid text boxes</a:t>
              </a:r>
            </a:p>
          </p:txBody>
        </p:sp>
        <p:cxnSp>
          <p:nvCxnSpPr>
            <p:cNvPr id="17" name="Straight Arrow Connector 16"/>
            <p:cNvCxnSpPr>
              <a:stCxn id="25" idx="3"/>
              <a:endCxn id="4" idx="1"/>
            </p:cNvCxnSpPr>
            <p:nvPr/>
          </p:nvCxnSpPr>
          <p:spPr>
            <a:xfrm>
              <a:off x="2624039" y="3166763"/>
              <a:ext cx="587945" cy="13019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2" idx="3"/>
              <a:endCxn id="4" idx="1"/>
            </p:cNvCxnSpPr>
            <p:nvPr/>
          </p:nvCxnSpPr>
          <p:spPr>
            <a:xfrm flipV="1">
              <a:off x="2624039" y="4468748"/>
              <a:ext cx="587945" cy="7858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 descr="BarredIphoneHangout2color_line_after_remove_invalid_word_basic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1984" y="2966425"/>
              <a:ext cx="1754538" cy="300464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359961" y="2318467"/>
            <a:ext cx="3247097" cy="2166447"/>
            <a:chOff x="1723753" y="2318467"/>
            <a:chExt cx="3247097" cy="2166447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3256151" y="2318467"/>
              <a:ext cx="1714699" cy="556694"/>
              <a:chOff x="3263409" y="2349835"/>
              <a:chExt cx="857349" cy="27834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263410" y="2349835"/>
                <a:ext cx="855184" cy="56933"/>
                <a:chOff x="6115958" y="1370885"/>
                <a:chExt cx="855184" cy="56933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15958" y="1370885"/>
                  <a:ext cx="178909" cy="56933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315759" y="1370885"/>
                  <a:ext cx="204532" cy="56932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895319" y="1371256"/>
                  <a:ext cx="75823" cy="45719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3263409" y="2569734"/>
                <a:ext cx="857349" cy="5844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2505776" y="2353812"/>
              <a:ext cx="77767" cy="37785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/>
            <p:cNvCxnSpPr>
              <a:stCxn id="61" idx="3"/>
              <a:endCxn id="56" idx="1"/>
            </p:cNvCxnSpPr>
            <p:nvPr/>
          </p:nvCxnSpPr>
          <p:spPr>
            <a:xfrm flipV="1">
              <a:off x="2576286" y="2816713"/>
              <a:ext cx="679865" cy="1642215"/>
            </a:xfrm>
            <a:prstGeom prst="straightConnector1">
              <a:avLst/>
            </a:prstGeom>
            <a:ln w="19050" cmpd="sng">
              <a:solidFill>
                <a:schemeClr val="bg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4" idx="3"/>
              <a:endCxn id="53" idx="1"/>
            </p:cNvCxnSpPr>
            <p:nvPr/>
          </p:nvCxnSpPr>
          <p:spPr>
            <a:xfrm>
              <a:off x="2583543" y="2372705"/>
              <a:ext cx="672610" cy="2695"/>
            </a:xfrm>
            <a:prstGeom prst="straightConnector1">
              <a:avLst/>
            </a:prstGeom>
            <a:ln w="19050" cmpd="sng">
              <a:solidFill>
                <a:schemeClr val="bg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1730369" y="4432941"/>
              <a:ext cx="845917" cy="51973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23753" y="2342794"/>
              <a:ext cx="170361" cy="57277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11109" y="2345956"/>
              <a:ext cx="212393" cy="54116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Straight Arrow Connector 62"/>
          <p:cNvCxnSpPr>
            <a:stCxn id="56" idx="3"/>
            <a:endCxn id="64" idx="1"/>
          </p:cNvCxnSpPr>
          <p:nvPr/>
        </p:nvCxnSpPr>
        <p:spPr>
          <a:xfrm flipV="1">
            <a:off x="4607058" y="2616722"/>
            <a:ext cx="1453790" cy="199991"/>
          </a:xfrm>
          <a:prstGeom prst="straightConnector1">
            <a:avLst/>
          </a:prstGeom>
          <a:ln w="1905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060848" y="2552429"/>
            <a:ext cx="1714699" cy="12858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062236" y="2564363"/>
            <a:ext cx="357818" cy="113866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461838" y="2564363"/>
            <a:ext cx="409064" cy="113864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620959" y="2565105"/>
            <a:ext cx="151646" cy="91438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>
            <a:stCxn id="55" idx="3"/>
            <a:endCxn id="64" idx="1"/>
          </p:cNvCxnSpPr>
          <p:nvPr/>
        </p:nvCxnSpPr>
        <p:spPr>
          <a:xfrm>
            <a:off x="4602730" y="2364928"/>
            <a:ext cx="1458118" cy="251794"/>
          </a:xfrm>
          <a:prstGeom prst="straightConnector1">
            <a:avLst/>
          </a:prstGeom>
          <a:ln w="1905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6063774" y="2554484"/>
            <a:ext cx="808666" cy="112679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427945" y="2371432"/>
            <a:ext cx="1341379" cy="458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Divide lines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3285786" y="2681015"/>
            <a:ext cx="3622580" cy="705561"/>
            <a:chOff x="3649578" y="2681015"/>
            <a:chExt cx="3622580" cy="705561"/>
          </a:xfrm>
        </p:grpSpPr>
        <p:cxnSp>
          <p:nvCxnSpPr>
            <p:cNvPr id="110" name="Straight Arrow Connector 109"/>
            <p:cNvCxnSpPr>
              <a:stCxn id="64" idx="2"/>
              <a:endCxn id="114" idx="3"/>
            </p:cNvCxnSpPr>
            <p:nvPr/>
          </p:nvCxnSpPr>
          <p:spPr>
            <a:xfrm flipH="1">
              <a:off x="4966521" y="2681015"/>
              <a:ext cx="2305637" cy="656089"/>
            </a:xfrm>
            <a:prstGeom prst="straightConnector1">
              <a:avLst/>
            </a:prstGeom>
            <a:ln w="19050" cmpd="sng">
              <a:solidFill>
                <a:srgbClr val="00B05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3649578" y="3287631"/>
              <a:ext cx="1316943" cy="98945"/>
            </a:xfrm>
            <a:prstGeom prst="rect">
              <a:avLst/>
            </a:prstGeom>
            <a:solidFill>
              <a:srgbClr val="00B050">
                <a:alpha val="60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592898" y="3166763"/>
            <a:ext cx="3208453" cy="3564471"/>
            <a:chOff x="4751190" y="3090257"/>
            <a:chExt cx="1874007" cy="2222571"/>
          </a:xfrm>
        </p:grpSpPr>
        <p:pic>
          <p:nvPicPr>
            <p:cNvPr id="10" name="Picture 9" descr="BarredIphoneHangout2color_line_after_remove_invalid_word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7345" y="3090257"/>
              <a:ext cx="1297852" cy="2222571"/>
            </a:xfrm>
            <a:prstGeom prst="rect">
              <a:avLst/>
            </a:prstGeom>
          </p:spPr>
        </p:pic>
        <p:cxnSp>
          <p:nvCxnSpPr>
            <p:cNvPr id="117" name="Straight Arrow Connector 116"/>
            <p:cNvCxnSpPr>
              <a:stCxn id="4" idx="3"/>
              <a:endCxn id="10" idx="1"/>
            </p:cNvCxnSpPr>
            <p:nvPr/>
          </p:nvCxnSpPr>
          <p:spPr>
            <a:xfrm>
              <a:off x="4751190" y="3902090"/>
              <a:ext cx="576155" cy="2994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6062338" y="1923475"/>
            <a:ext cx="1711718" cy="750090"/>
            <a:chOff x="6419010" y="1924288"/>
            <a:chExt cx="1711718" cy="750090"/>
          </a:xfrm>
        </p:grpSpPr>
        <p:grpSp>
          <p:nvGrpSpPr>
            <p:cNvPr id="89" name="Group 88"/>
            <p:cNvGrpSpPr/>
            <p:nvPr/>
          </p:nvGrpSpPr>
          <p:grpSpPr>
            <a:xfrm>
              <a:off x="6783846" y="1924288"/>
              <a:ext cx="1234611" cy="637411"/>
              <a:chOff x="5651672" y="1896159"/>
              <a:chExt cx="2408902" cy="66841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651672" y="1896159"/>
                <a:ext cx="1829691" cy="225617"/>
              </a:xfrm>
              <a:prstGeom prst="rect">
                <a:avLst/>
              </a:prstGeom>
              <a:no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Run OCR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4" name="Straight Arrow Connector 83"/>
              <p:cNvCxnSpPr>
                <a:stCxn id="73" idx="2"/>
                <a:endCxn id="122" idx="0"/>
              </p:cNvCxnSpPr>
              <p:nvPr/>
            </p:nvCxnSpPr>
            <p:spPr>
              <a:xfrm flipH="1">
                <a:off x="5728736" y="2121776"/>
                <a:ext cx="837782" cy="44279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stCxn id="73" idx="2"/>
              </p:cNvCxnSpPr>
              <p:nvPr/>
            </p:nvCxnSpPr>
            <p:spPr>
              <a:xfrm>
                <a:off x="6566518" y="2121776"/>
                <a:ext cx="1494056" cy="4349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Rectangle 121"/>
            <p:cNvSpPr/>
            <p:nvPr/>
          </p:nvSpPr>
          <p:spPr>
            <a:xfrm>
              <a:off x="6419010" y="2561699"/>
              <a:ext cx="808666" cy="1126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979082" y="2565105"/>
              <a:ext cx="151646" cy="914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16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16"/>
    </mc:Choice>
    <mc:Fallback xmlns="">
      <p:transition spd="slow" advTm="13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2" grpId="0" animBg="1"/>
      <p:bldP spid="72" grpId="1" animBg="1"/>
      <p:bldP spid="72" grpId="2" animBg="1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890295" y="6372945"/>
            <a:ext cx="1212209" cy="367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Vision box hierarchy</a:t>
            </a:r>
          </a:p>
        </p:txBody>
      </p:sp>
      <p:sp>
        <p:nvSpPr>
          <p:cNvPr id="83" name="Title 1"/>
          <p:cNvSpPr>
            <a:spLocks noGrp="1"/>
          </p:cNvSpPr>
          <p:nvPr>
            <p:ph type="title"/>
          </p:nvPr>
        </p:nvSpPr>
        <p:spPr>
          <a:xfrm>
            <a:off x="914404" y="366943"/>
            <a:ext cx="7307885" cy="986895"/>
          </a:xfrm>
        </p:spPr>
        <p:txBody>
          <a:bodyPr vert="horz" lIns="91425" tIns="45713" rIns="91425" bIns="45713" rtlCol="0" anchor="ctr">
            <a:normAutofit fontScale="90000"/>
          </a:bodyPr>
          <a:lstStyle/>
          <a:p>
            <a:r>
              <a:rPr lang="en-US" dirty="0" smtClean="0"/>
              <a:t>Step 3c: </a:t>
            </a:r>
            <a:r>
              <a:rPr lang="en-US" sz="4000" dirty="0" smtClean="0"/>
              <a:t>Add text boxes to view hierarchy</a:t>
            </a:r>
            <a:endParaRPr lang="en-US" sz="40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1121" y="3634688"/>
            <a:ext cx="1377106" cy="4587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One box per text box</a:t>
            </a:r>
          </a:p>
        </p:txBody>
      </p:sp>
      <p:pic>
        <p:nvPicPr>
          <p:cNvPr id="18" name="Picture 17" descr="BarredIphoneHangout2color_Hierachy_4_de_full_overla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91" y="4268471"/>
            <a:ext cx="1219200" cy="20878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98003" y="2579335"/>
            <a:ext cx="2922140" cy="3911833"/>
            <a:chOff x="2020964" y="1695765"/>
            <a:chExt cx="2922140" cy="3911833"/>
          </a:xfrm>
        </p:grpSpPr>
        <p:cxnSp>
          <p:nvCxnSpPr>
            <p:cNvPr id="10" name="Straight Arrow Connector 9"/>
            <p:cNvCxnSpPr>
              <a:stCxn id="27" idx="3"/>
              <a:endCxn id="2" idx="1"/>
            </p:cNvCxnSpPr>
            <p:nvPr/>
          </p:nvCxnSpPr>
          <p:spPr>
            <a:xfrm>
              <a:off x="2020964" y="1695765"/>
              <a:ext cx="1153811" cy="23977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3"/>
              <a:endCxn id="2" idx="1"/>
            </p:cNvCxnSpPr>
            <p:nvPr/>
          </p:nvCxnSpPr>
          <p:spPr>
            <a:xfrm flipV="1">
              <a:off x="2032452" y="4093467"/>
              <a:ext cx="1142323" cy="3353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 descr="BarredIphoneHangout2color_addTextToHierarchy_final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4775" y="2579335"/>
              <a:ext cx="1768329" cy="3028263"/>
            </a:xfrm>
            <a:prstGeom prst="rect">
              <a:avLst/>
            </a:prstGeom>
          </p:spPr>
        </p:pic>
      </p:grpSp>
      <p:pic>
        <p:nvPicPr>
          <p:cNvPr id="27" name="Picture 26" descr="BarredIphoneHangout2color_line_after_remove_invalid_word_basi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03" y="1535395"/>
            <a:ext cx="1219200" cy="20878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16376" y="2815152"/>
            <a:ext cx="1260969" cy="202388"/>
            <a:chOff x="3716376" y="2815152"/>
            <a:chExt cx="1260969" cy="202388"/>
          </a:xfrm>
          <a:solidFill>
            <a:schemeClr val="tx1">
              <a:alpha val="65000"/>
            </a:schemeClr>
          </a:solidFill>
        </p:grpSpPr>
        <p:sp>
          <p:nvSpPr>
            <p:cNvPr id="48" name="Rectangle 47"/>
            <p:cNvSpPr/>
            <p:nvPr/>
          </p:nvSpPr>
          <p:spPr>
            <a:xfrm>
              <a:off x="3716376" y="2815152"/>
              <a:ext cx="161615" cy="7062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897639" y="2816049"/>
              <a:ext cx="104137" cy="7347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16377" y="2935917"/>
              <a:ext cx="161613" cy="6677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887662" y="2935283"/>
              <a:ext cx="19968" cy="6677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936066" y="2935698"/>
              <a:ext cx="128366" cy="6677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082643" y="2952644"/>
              <a:ext cx="160216" cy="6070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256399" y="2925264"/>
              <a:ext cx="213247" cy="9227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84417" y="2931686"/>
              <a:ext cx="277107" cy="6932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771101" y="2822046"/>
              <a:ext cx="123577" cy="7172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907590" y="2823218"/>
              <a:ext cx="69755" cy="5927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3324374" y="3163407"/>
            <a:ext cx="1691640" cy="23403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349331" y="2790823"/>
            <a:ext cx="316649" cy="324946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717791" y="2225541"/>
            <a:ext cx="1252758" cy="192744"/>
            <a:chOff x="3697175" y="2905527"/>
            <a:chExt cx="1252758" cy="192744"/>
          </a:xfrm>
        </p:grpSpPr>
        <p:sp>
          <p:nvSpPr>
            <p:cNvPr id="40" name="Rectangle 39"/>
            <p:cNvSpPr/>
            <p:nvPr/>
          </p:nvSpPr>
          <p:spPr>
            <a:xfrm>
              <a:off x="3697175" y="2905527"/>
              <a:ext cx="274156" cy="652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62368" y="2919033"/>
              <a:ext cx="187565" cy="517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697581" y="3019157"/>
              <a:ext cx="1033271" cy="791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937809" y="2767420"/>
            <a:ext cx="1691640" cy="395987"/>
            <a:chOff x="6271637" y="2767420"/>
            <a:chExt cx="1691640" cy="395987"/>
          </a:xfrm>
        </p:grpSpPr>
        <p:sp>
          <p:nvSpPr>
            <p:cNvPr id="80" name="Rectangle 79"/>
            <p:cNvSpPr/>
            <p:nvPr/>
          </p:nvSpPr>
          <p:spPr>
            <a:xfrm>
              <a:off x="6271637" y="3140004"/>
              <a:ext cx="1691640" cy="23403"/>
            </a:xfrm>
            <a:prstGeom prst="rect">
              <a:avLst/>
            </a:prstGeom>
            <a:solidFill>
              <a:srgbClr val="00B050">
                <a:alpha val="65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296594" y="2767420"/>
              <a:ext cx="316649" cy="324946"/>
            </a:xfrm>
            <a:prstGeom prst="rect">
              <a:avLst/>
            </a:prstGeom>
            <a:solidFill>
              <a:srgbClr val="00B050">
                <a:alpha val="65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378976" y="2813383"/>
            <a:ext cx="1252758" cy="192744"/>
            <a:chOff x="6712804" y="2813383"/>
            <a:chExt cx="1252758" cy="192744"/>
          </a:xfrm>
        </p:grpSpPr>
        <p:sp>
          <p:nvSpPr>
            <p:cNvPr id="84" name="Rectangle 83"/>
            <p:cNvSpPr/>
            <p:nvPr/>
          </p:nvSpPr>
          <p:spPr>
            <a:xfrm>
              <a:off x="6712804" y="2813383"/>
              <a:ext cx="274156" cy="652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777997" y="2826889"/>
              <a:ext cx="187565" cy="517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713210" y="2927013"/>
              <a:ext cx="1033271" cy="791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/>
          <p:cNvSpPr/>
          <p:nvPr/>
        </p:nvSpPr>
        <p:spPr>
          <a:xfrm>
            <a:off x="6362980" y="2804943"/>
            <a:ext cx="1051560" cy="210312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5044450" y="3039365"/>
            <a:ext cx="783036" cy="9157"/>
          </a:xfrm>
          <a:prstGeom prst="straightConnector1">
            <a:avLst/>
          </a:prstGeom>
          <a:ln w="1905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5809100" y="1825902"/>
            <a:ext cx="3187416" cy="2497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/>
          <a:lstStyle/>
          <a:p>
            <a:r>
              <a:rPr lang="en-US" sz="1400" b="1" dirty="0" smtClean="0">
                <a:solidFill>
                  <a:srgbClr val="426121"/>
                </a:solidFill>
              </a:rPr>
              <a:t>Vision boxes </a:t>
            </a:r>
            <a:r>
              <a:rPr lang="en-US" sz="1400" b="1" smtClean="0">
                <a:solidFill>
                  <a:srgbClr val="426121"/>
                </a:solidFill>
              </a:rPr>
              <a:t>no children </a:t>
            </a:r>
            <a:r>
              <a:rPr lang="en-US" sz="1400" b="1" dirty="0" smtClean="0">
                <a:solidFill>
                  <a:srgbClr val="426121"/>
                </a:solidFill>
              </a:rPr>
              <a:t>→ Images</a:t>
            </a:r>
            <a:endParaRPr lang="en-US" sz="1400" b="1" dirty="0">
              <a:solidFill>
                <a:srgbClr val="42612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5809099" y="2044017"/>
            <a:ext cx="3587103" cy="2497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Aligned </a:t>
            </a:r>
            <a:r>
              <a:rPr lang="en-US" sz="1400" b="1" dirty="0">
                <a:solidFill>
                  <a:schemeClr val="tx1"/>
                </a:solidFill>
              </a:rPr>
              <a:t>and close </a:t>
            </a:r>
            <a:r>
              <a:rPr lang="en-US" sz="1400" b="1" dirty="0">
                <a:solidFill>
                  <a:srgbClr val="FF0000"/>
                </a:solidFill>
              </a:rPr>
              <a:t>text boxes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→ Container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3461909" y="1829628"/>
            <a:ext cx="1706482" cy="356090"/>
            <a:chOff x="3432650" y="1400670"/>
            <a:chExt cx="1706482" cy="356090"/>
          </a:xfrm>
        </p:grpSpPr>
        <p:grpSp>
          <p:nvGrpSpPr>
            <p:cNvPr id="111" name="Group 110"/>
            <p:cNvGrpSpPr/>
            <p:nvPr/>
          </p:nvGrpSpPr>
          <p:grpSpPr>
            <a:xfrm>
              <a:off x="3432650" y="1400670"/>
              <a:ext cx="1464205" cy="135467"/>
              <a:chOff x="3432650" y="1400670"/>
              <a:chExt cx="1464205" cy="135467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432650" y="1400670"/>
                <a:ext cx="152400" cy="1354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683114" y="1400670"/>
                <a:ext cx="1213741" cy="1354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r>
                  <a:rPr lang="en-US" sz="1600" i="1" dirty="0">
                    <a:solidFill>
                      <a:schemeClr val="tx1"/>
                    </a:solidFill>
                  </a:rPr>
                  <a:t>Text boxes</a:t>
                </a: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3432650" y="1621293"/>
              <a:ext cx="1706482" cy="135467"/>
              <a:chOff x="3432650" y="1621293"/>
              <a:chExt cx="1706482" cy="135467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3432650" y="1621293"/>
                <a:ext cx="152400" cy="1354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683114" y="1621293"/>
                <a:ext cx="1456018" cy="1354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r>
                  <a:rPr lang="en-US" sz="1600" i="1" dirty="0">
                    <a:solidFill>
                      <a:schemeClr val="tx1"/>
                    </a:solidFill>
                  </a:rPr>
                  <a:t>V</a:t>
                </a:r>
                <a:r>
                  <a:rPr lang="en-US" sz="1600" i="1" dirty="0" smtClean="0">
                    <a:solidFill>
                      <a:schemeClr val="tx1"/>
                    </a:solidFill>
                  </a:rPr>
                  <a:t>ision </a:t>
                </a:r>
                <a:r>
                  <a:rPr lang="en-US" sz="1600" i="1" dirty="0">
                    <a:solidFill>
                      <a:schemeClr val="tx1"/>
                    </a:solidFill>
                  </a:rPr>
                  <a:t>boxes</a:t>
                </a:r>
              </a:p>
            </p:txBody>
          </p:sp>
        </p:grpSp>
      </p:grpSp>
      <p:sp>
        <p:nvSpPr>
          <p:cNvPr id="107" name="Rectangle 106"/>
          <p:cNvSpPr/>
          <p:nvPr/>
        </p:nvSpPr>
        <p:spPr>
          <a:xfrm>
            <a:off x="3432650" y="2197591"/>
            <a:ext cx="1765001" cy="5204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232259" y="3118310"/>
            <a:ext cx="786176" cy="2180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7784495" y="5493658"/>
            <a:ext cx="1624501" cy="705015"/>
            <a:chOff x="6587533" y="4885201"/>
            <a:chExt cx="1624501" cy="705015"/>
          </a:xfrm>
        </p:grpSpPr>
        <p:sp>
          <p:nvSpPr>
            <p:cNvPr id="115" name="Rectangle 114"/>
            <p:cNvSpPr/>
            <p:nvPr/>
          </p:nvSpPr>
          <p:spPr>
            <a:xfrm>
              <a:off x="6587533" y="5454749"/>
              <a:ext cx="152400" cy="1354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587533" y="5169976"/>
              <a:ext cx="152400" cy="1354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753609" y="5454749"/>
              <a:ext cx="1458425" cy="13546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Container </a:t>
              </a:r>
              <a:r>
                <a:rPr lang="en-US" sz="1400" dirty="0" smtClean="0">
                  <a:solidFill>
                    <a:schemeClr val="tx1"/>
                  </a:solidFill>
                </a:rPr>
                <a:t>view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748909" y="5169976"/>
              <a:ext cx="1109082" cy="13546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Text view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753609" y="4885205"/>
              <a:ext cx="1458425" cy="13546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Image View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587533" y="4885201"/>
              <a:ext cx="152400" cy="135467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911601" y="2363988"/>
            <a:ext cx="2604556" cy="3298815"/>
            <a:chOff x="911601" y="2363988"/>
            <a:chExt cx="2604556" cy="3298815"/>
          </a:xfrm>
        </p:grpSpPr>
        <p:cxnSp>
          <p:nvCxnSpPr>
            <p:cNvPr id="127" name="Straight Arrow Connector 126"/>
            <p:cNvCxnSpPr>
              <a:endCxn id="66" idx="1"/>
            </p:cNvCxnSpPr>
            <p:nvPr/>
          </p:nvCxnSpPr>
          <p:spPr>
            <a:xfrm flipV="1">
              <a:off x="2138227" y="2953296"/>
              <a:ext cx="1211104" cy="2540362"/>
            </a:xfrm>
            <a:prstGeom prst="straightConnector1">
              <a:avLst/>
            </a:prstGeom>
            <a:ln w="19050" cmpd="sng">
              <a:solidFill>
                <a:schemeClr val="bg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911601" y="5367982"/>
              <a:ext cx="1193659" cy="294821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19158" y="2581567"/>
              <a:ext cx="1193659" cy="294821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 flipV="1">
              <a:off x="2133996" y="2363988"/>
              <a:ext cx="1382161" cy="397646"/>
            </a:xfrm>
            <a:prstGeom prst="straightConnector1">
              <a:avLst/>
            </a:prstGeom>
            <a:ln w="19050" cmpd="sng">
              <a:solidFill>
                <a:schemeClr val="bg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Rectangle 137"/>
          <p:cNvSpPr/>
          <p:nvPr/>
        </p:nvSpPr>
        <p:spPr>
          <a:xfrm>
            <a:off x="2340033" y="2904264"/>
            <a:ext cx="951273" cy="3298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Adding </a:t>
            </a:r>
            <a:r>
              <a:rPr lang="en-US" sz="1500" dirty="0">
                <a:solidFill>
                  <a:schemeClr val="tx1"/>
                </a:solidFill>
              </a:rPr>
              <a:t>textboxes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4926729" y="2601270"/>
            <a:ext cx="951273" cy="3670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Create UI elements</a:t>
            </a: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4953791" y="3451106"/>
            <a:ext cx="2680351" cy="3037844"/>
            <a:chOff x="4953791" y="3451106"/>
            <a:chExt cx="2680351" cy="3037844"/>
          </a:xfrm>
        </p:grpSpPr>
        <p:grpSp>
          <p:nvGrpSpPr>
            <p:cNvPr id="5" name="Group 4"/>
            <p:cNvGrpSpPr/>
            <p:nvPr/>
          </p:nvGrpSpPr>
          <p:grpSpPr>
            <a:xfrm>
              <a:off x="5020143" y="3451106"/>
              <a:ext cx="2613999" cy="3037844"/>
              <a:chOff x="5358497" y="2688190"/>
              <a:chExt cx="2613999" cy="3037844"/>
            </a:xfrm>
          </p:grpSpPr>
          <p:cxnSp>
            <p:nvCxnSpPr>
              <p:cNvPr id="26" name="Straight Arrow Connector 25"/>
              <p:cNvCxnSpPr>
                <a:stCxn id="2" idx="3"/>
                <a:endCxn id="3" idx="1"/>
              </p:cNvCxnSpPr>
              <p:nvPr/>
            </p:nvCxnSpPr>
            <p:spPr>
              <a:xfrm flipV="1">
                <a:off x="5358497" y="4207112"/>
                <a:ext cx="840075" cy="700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" name="Picture 2" descr="BarredIphoneHangout2color_pruneToCreateGroupText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98572" y="2688190"/>
                <a:ext cx="1773924" cy="3037844"/>
              </a:xfrm>
              <a:prstGeom prst="rect">
                <a:avLst/>
              </a:prstGeom>
            </p:spPr>
          </p:pic>
        </p:grpSp>
        <p:sp>
          <p:nvSpPr>
            <p:cNvPr id="140" name="Rectangle 139"/>
            <p:cNvSpPr/>
            <p:nvPr/>
          </p:nvSpPr>
          <p:spPr>
            <a:xfrm>
              <a:off x="4953791" y="5016810"/>
              <a:ext cx="951273" cy="5912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</a:rPr>
                <a:t>Create view hierarchy</a:t>
              </a:r>
              <a:endParaRPr lang="en-US" sz="15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44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60"/>
    </mc:Choice>
    <mc:Fallback xmlns="">
      <p:transition spd="slow" advTm="10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0.086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87" grpId="0" animBg="1"/>
      <p:bldP spid="98" grpId="0"/>
      <p:bldP spid="99" grpId="0"/>
      <p:bldP spid="138" grpId="0"/>
      <p:bldP spid="1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4:</a:t>
            </a:r>
            <a:r>
              <a:rPr lang="en-US" dirty="0"/>
              <a:t> </a:t>
            </a:r>
            <a:r>
              <a:rPr lang="en-US" dirty="0" smtClean="0"/>
              <a:t>Identify lists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2AC8-6F77-C04A-97BA-7ACFFAC48D9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943334" y="1744449"/>
            <a:ext cx="1059920" cy="5997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Identify </a:t>
            </a:r>
            <a:r>
              <a:rPr lang="en-US" sz="1100" dirty="0">
                <a:solidFill>
                  <a:schemeClr val="tx1"/>
                </a:solidFill>
              </a:rPr>
              <a:t>different view sub-trees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35751" y="2817819"/>
            <a:ext cx="1059920" cy="5997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Identify </a:t>
            </a:r>
            <a:r>
              <a:rPr lang="en-US" sz="1100" dirty="0">
                <a:solidFill>
                  <a:schemeClr val="tx1"/>
                </a:solidFill>
              </a:rPr>
              <a:t>identical view sub-trees</a:t>
            </a:r>
          </a:p>
        </p:txBody>
      </p:sp>
      <p:pic>
        <p:nvPicPr>
          <p:cNvPr id="30" name="Picture 29" descr="BarredIphoneHangout2color_pruneToCreateGroupTex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93" y="1264195"/>
            <a:ext cx="1773924" cy="3037844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3367297" y="1567906"/>
            <a:ext cx="312060" cy="2087569"/>
            <a:chOff x="3367297" y="1567906"/>
            <a:chExt cx="312060" cy="2087569"/>
          </a:xfrm>
        </p:grpSpPr>
        <p:sp>
          <p:nvSpPr>
            <p:cNvPr id="33" name="Rectangle 32"/>
            <p:cNvSpPr/>
            <p:nvPr/>
          </p:nvSpPr>
          <p:spPr>
            <a:xfrm>
              <a:off x="3374557" y="1567906"/>
              <a:ext cx="304800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67299" y="2014459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367298" y="2461012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367298" y="2895003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367297" y="3336523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330863" y="1944354"/>
            <a:ext cx="1710138" cy="1793264"/>
            <a:chOff x="3330863" y="1944354"/>
            <a:chExt cx="1710138" cy="1793264"/>
          </a:xfrm>
        </p:grpSpPr>
        <p:sp>
          <p:nvSpPr>
            <p:cNvPr id="41" name="Rectangle 40"/>
            <p:cNvSpPr/>
            <p:nvPr/>
          </p:nvSpPr>
          <p:spPr>
            <a:xfrm>
              <a:off x="3338269" y="1944354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35732" y="2372289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335732" y="2821846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330863" y="3706391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330863" y="3272448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965371" y="1567907"/>
            <a:ext cx="1702732" cy="407675"/>
            <a:chOff x="5965371" y="1567907"/>
            <a:chExt cx="1702732" cy="407675"/>
          </a:xfrm>
        </p:grpSpPr>
        <p:sp>
          <p:nvSpPr>
            <p:cNvPr id="46" name="Rectangle 45"/>
            <p:cNvSpPr/>
            <p:nvPr/>
          </p:nvSpPr>
          <p:spPr>
            <a:xfrm>
              <a:off x="6001659" y="1567907"/>
              <a:ext cx="304800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965371" y="1944355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445787" y="3490686"/>
            <a:ext cx="1714050" cy="407676"/>
            <a:chOff x="6784585" y="2745650"/>
            <a:chExt cx="1714050" cy="407676"/>
          </a:xfrm>
        </p:grpSpPr>
        <p:sp>
          <p:nvSpPr>
            <p:cNvPr id="49" name="Rectangle 48"/>
            <p:cNvSpPr/>
            <p:nvPr/>
          </p:nvSpPr>
          <p:spPr>
            <a:xfrm>
              <a:off x="7193267" y="2763597"/>
              <a:ext cx="812814" cy="196821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341443" y="2779770"/>
              <a:ext cx="114357" cy="55320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832191" y="2745651"/>
              <a:ext cx="304800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95903" y="3122099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784585" y="2745650"/>
              <a:ext cx="1714050" cy="4076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5456315" y="3949277"/>
            <a:ext cx="1714050" cy="398684"/>
            <a:chOff x="6795113" y="3204241"/>
            <a:chExt cx="1714050" cy="398684"/>
          </a:xfrm>
        </p:grpSpPr>
        <p:sp>
          <p:nvSpPr>
            <p:cNvPr id="60" name="Rectangle 59"/>
            <p:cNvSpPr/>
            <p:nvPr/>
          </p:nvSpPr>
          <p:spPr>
            <a:xfrm>
              <a:off x="6832339" y="3207740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800772" y="3565570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209029" y="3206283"/>
              <a:ext cx="318081" cy="202116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260105" y="3234450"/>
              <a:ext cx="195689" cy="45719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795113" y="3204241"/>
              <a:ext cx="1714050" cy="39868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5456315" y="4392749"/>
            <a:ext cx="1714050" cy="398684"/>
            <a:chOff x="6795113" y="3647713"/>
            <a:chExt cx="1714050" cy="398684"/>
          </a:xfrm>
        </p:grpSpPr>
        <p:sp>
          <p:nvSpPr>
            <p:cNvPr id="61" name="Rectangle 60"/>
            <p:cNvSpPr/>
            <p:nvPr/>
          </p:nvSpPr>
          <p:spPr>
            <a:xfrm>
              <a:off x="6832338" y="3654293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800772" y="4015127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202475" y="3654293"/>
              <a:ext cx="1079378" cy="193823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269002" y="3677136"/>
              <a:ext cx="177899" cy="45719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795113" y="3647713"/>
              <a:ext cx="1714050" cy="39868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5456315" y="4831368"/>
            <a:ext cx="1703522" cy="410624"/>
            <a:chOff x="6795113" y="4086332"/>
            <a:chExt cx="1703522" cy="410624"/>
          </a:xfrm>
        </p:grpSpPr>
        <p:sp>
          <p:nvSpPr>
            <p:cNvPr id="62" name="Rectangle 61"/>
            <p:cNvSpPr/>
            <p:nvPr/>
          </p:nvSpPr>
          <p:spPr>
            <a:xfrm>
              <a:off x="6832338" y="4088284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795903" y="4465729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193261" y="4104847"/>
              <a:ext cx="1030535" cy="193823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252852" y="4119821"/>
              <a:ext cx="195689" cy="45719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795113" y="4086332"/>
              <a:ext cx="1703522" cy="40957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5456315" y="5274840"/>
            <a:ext cx="1703522" cy="410025"/>
            <a:chOff x="6795113" y="4529804"/>
            <a:chExt cx="1703522" cy="410025"/>
          </a:xfrm>
        </p:grpSpPr>
        <p:sp>
          <p:nvSpPr>
            <p:cNvPr id="63" name="Rectangle 62"/>
            <p:cNvSpPr/>
            <p:nvPr/>
          </p:nvSpPr>
          <p:spPr>
            <a:xfrm>
              <a:off x="6832337" y="4529804"/>
              <a:ext cx="312057" cy="3189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95903" y="4899672"/>
              <a:ext cx="1702732" cy="31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93261" y="4535069"/>
              <a:ext cx="1148176" cy="193823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291607" y="4562506"/>
              <a:ext cx="161726" cy="45719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795113" y="4529804"/>
              <a:ext cx="1703522" cy="41002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Rectangle 82"/>
          <p:cNvSpPr/>
          <p:nvPr/>
        </p:nvSpPr>
        <p:spPr>
          <a:xfrm>
            <a:off x="3338269" y="1567906"/>
            <a:ext cx="1714050" cy="407675"/>
          </a:xfrm>
          <a:prstGeom prst="rect">
            <a:avLst/>
          </a:prstGeom>
          <a:noFill/>
          <a:ln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Arrow Connector 85"/>
          <p:cNvCxnSpPr>
            <a:stCxn id="30" idx="3"/>
          </p:cNvCxnSpPr>
          <p:nvPr/>
        </p:nvCxnSpPr>
        <p:spPr>
          <a:xfrm flipV="1">
            <a:off x="2425217" y="2779770"/>
            <a:ext cx="905646" cy="3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3414831" y="3868681"/>
            <a:ext cx="1514335" cy="376824"/>
            <a:chOff x="3414831" y="3868681"/>
            <a:chExt cx="1514335" cy="376824"/>
          </a:xfrm>
        </p:grpSpPr>
        <p:sp>
          <p:nvSpPr>
            <p:cNvPr id="22" name="Rectangle 21"/>
            <p:cNvSpPr/>
            <p:nvPr/>
          </p:nvSpPr>
          <p:spPr>
            <a:xfrm>
              <a:off x="3414831" y="3868681"/>
              <a:ext cx="152400" cy="13546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48174" y="3927158"/>
              <a:ext cx="1180992" cy="31834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View sub-tree identical among list items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500945" y="3942987"/>
              <a:ext cx="152400" cy="13546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Arrow Connector 92"/>
          <p:cNvCxnSpPr>
            <a:stCxn id="83" idx="3"/>
          </p:cNvCxnSpPr>
          <p:nvPr/>
        </p:nvCxnSpPr>
        <p:spPr>
          <a:xfrm>
            <a:off x="5052319" y="1771744"/>
            <a:ext cx="887879" cy="766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/>
          <p:cNvGrpSpPr/>
          <p:nvPr/>
        </p:nvGrpSpPr>
        <p:grpSpPr>
          <a:xfrm>
            <a:off x="5547571" y="1975582"/>
            <a:ext cx="1269166" cy="1515104"/>
            <a:chOff x="5547571" y="1975582"/>
            <a:chExt cx="1269166" cy="1515104"/>
          </a:xfrm>
        </p:grpSpPr>
        <p:cxnSp>
          <p:nvCxnSpPr>
            <p:cNvPr id="34" name="Straight Arrow Connector 33"/>
            <p:cNvCxnSpPr>
              <a:stCxn id="47" idx="2"/>
              <a:endCxn id="57" idx="0"/>
            </p:cNvCxnSpPr>
            <p:nvPr/>
          </p:nvCxnSpPr>
          <p:spPr>
            <a:xfrm flipH="1">
              <a:off x="6302812" y="1975582"/>
              <a:ext cx="513925" cy="15151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/>
            <p:cNvSpPr/>
            <p:nvPr/>
          </p:nvSpPr>
          <p:spPr>
            <a:xfrm>
              <a:off x="5547571" y="2414168"/>
              <a:ext cx="1059920" cy="59970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Repeat for all list items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651293" y="4449870"/>
            <a:ext cx="4135474" cy="2379905"/>
            <a:chOff x="2601899" y="4386649"/>
            <a:chExt cx="4135474" cy="2379905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1899" y="4444885"/>
              <a:ext cx="4135474" cy="2321669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2607066" y="4386649"/>
              <a:ext cx="4130307" cy="2327831"/>
            </a:xfrm>
            <a:prstGeom prst="rect">
              <a:avLst/>
            </a:prstGeom>
            <a:solidFill>
              <a:srgbClr val="FFC000">
                <a:alpha val="49000"/>
              </a:srgbClr>
            </a:soli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865535" y="5942408"/>
              <a:ext cx="3712830" cy="534827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865535" y="6477235"/>
              <a:ext cx="2974276" cy="134398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865535" y="4720466"/>
              <a:ext cx="2808478" cy="1206869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875243" y="4585798"/>
              <a:ext cx="2642594" cy="10765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   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10" name="Straight Arrow Connector 109"/>
          <p:cNvCxnSpPr>
            <a:stCxn id="78" idx="1"/>
            <a:endCxn id="108" idx="3"/>
          </p:cNvCxnSpPr>
          <p:nvPr/>
        </p:nvCxnSpPr>
        <p:spPr>
          <a:xfrm flipH="1">
            <a:off x="4786767" y="4592091"/>
            <a:ext cx="669548" cy="102169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5965371" y="1561916"/>
            <a:ext cx="1714050" cy="414550"/>
          </a:xfrm>
          <a:prstGeom prst="rect">
            <a:avLst/>
          </a:prstGeom>
          <a:solidFill>
            <a:srgbClr val="FFC000">
              <a:alpha val="49000"/>
            </a:srgbClr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85347" y="1578754"/>
            <a:ext cx="6518900" cy="200652"/>
            <a:chOff x="1085347" y="1578754"/>
            <a:chExt cx="6518900" cy="200652"/>
          </a:xfrm>
        </p:grpSpPr>
        <p:sp>
          <p:nvSpPr>
            <p:cNvPr id="82" name="Rectangle 81"/>
            <p:cNvSpPr/>
            <p:nvPr/>
          </p:nvSpPr>
          <p:spPr>
            <a:xfrm>
              <a:off x="2240780" y="1598758"/>
              <a:ext cx="114357" cy="55320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085347" y="1582585"/>
              <a:ext cx="812814" cy="196821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Arrow Connector 113"/>
            <p:cNvCxnSpPr>
              <a:stCxn id="81" idx="3"/>
              <a:endCxn id="128" idx="1"/>
            </p:cNvCxnSpPr>
            <p:nvPr/>
          </p:nvCxnSpPr>
          <p:spPr>
            <a:xfrm flipV="1">
              <a:off x="1898161" y="1677165"/>
              <a:ext cx="4449598" cy="3831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>
              <a:off x="6347759" y="1578754"/>
              <a:ext cx="812814" cy="196821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489890" y="1603073"/>
              <a:ext cx="114357" cy="55320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613635" y="5824072"/>
            <a:ext cx="1435766" cy="869437"/>
            <a:chOff x="6952433" y="5079036"/>
            <a:chExt cx="1435766" cy="869437"/>
          </a:xfrm>
        </p:grpSpPr>
        <p:grpSp>
          <p:nvGrpSpPr>
            <p:cNvPr id="144" name="Group 143"/>
            <p:cNvGrpSpPr/>
            <p:nvPr/>
          </p:nvGrpSpPr>
          <p:grpSpPr>
            <a:xfrm>
              <a:off x="6952433" y="5630126"/>
              <a:ext cx="1430867" cy="318347"/>
              <a:chOff x="6950098" y="5238669"/>
              <a:chExt cx="1430867" cy="31834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209029" y="5238669"/>
                <a:ext cx="1171936" cy="31834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r>
                  <a:rPr lang="en-US" sz="1100" dirty="0">
                    <a:solidFill>
                      <a:schemeClr val="tx1"/>
                    </a:solidFill>
                  </a:rPr>
                  <a:t>View sub-tree that differs 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among </a:t>
                </a:r>
                <a:r>
                  <a:rPr lang="en-US" sz="1100" dirty="0">
                    <a:solidFill>
                      <a:schemeClr val="tx1"/>
                    </a:solidFill>
                  </a:rPr>
                  <a:t>list items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950098" y="5319129"/>
                <a:ext cx="152400" cy="135467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6954174" y="5079036"/>
              <a:ext cx="1434025" cy="409926"/>
              <a:chOff x="3495141" y="3876610"/>
              <a:chExt cx="1434025" cy="409926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3500962" y="3876610"/>
                <a:ext cx="152400" cy="1354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3748174" y="3927158"/>
                <a:ext cx="1180992" cy="31834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r>
                  <a:rPr lang="en-US" sz="1100" dirty="0">
                    <a:solidFill>
                      <a:schemeClr val="tx1"/>
                    </a:solidFill>
                  </a:rPr>
                  <a:t>View sub-tree identical among list items</a:t>
                </a: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3495141" y="4151069"/>
                <a:ext cx="152400" cy="13546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9" name="TextBox 148"/>
          <p:cNvSpPr txBox="1"/>
          <p:nvPr/>
        </p:nvSpPr>
        <p:spPr>
          <a:xfrm>
            <a:off x="5892800" y="3490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4" name="Rectangle 153"/>
          <p:cNvSpPr/>
          <p:nvPr/>
        </p:nvSpPr>
        <p:spPr>
          <a:xfrm>
            <a:off x="6858000" y="2188965"/>
            <a:ext cx="2052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43D01"/>
                </a:solidFill>
              </a:rPr>
              <a:t>Create bounding-box around identical sub-trees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Other elements captured in bounding-box belong to item but are optional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5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29"/>
    </mc:Choice>
    <mc:Fallback xmlns="">
      <p:transition spd="slow" advTm="9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83" grpId="0" animBg="1"/>
      <p:bldP spid="1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1" y="1504335"/>
            <a:ext cx="2343176" cy="535366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5: Export images</a:t>
            </a:r>
            <a:r>
              <a:rPr lang="en-US" dirty="0"/>
              <a:t>, </a:t>
            </a:r>
            <a:r>
              <a:rPr lang="en-US" dirty="0" smtClean="0"/>
              <a:t>text</a:t>
            </a:r>
            <a:r>
              <a:rPr lang="en-US" dirty="0"/>
              <a:t>, </a:t>
            </a:r>
            <a:r>
              <a:rPr lang="en-US" dirty="0" smtClean="0"/>
              <a:t>layout, source </a:t>
            </a:r>
            <a:r>
              <a:rPr lang="en-US" dirty="0"/>
              <a:t>c</a:t>
            </a:r>
            <a:r>
              <a:rPr lang="en-US" dirty="0" smtClean="0"/>
              <a:t>ode </a:t>
            </a:r>
            <a:r>
              <a:rPr lang="en-US" dirty="0" smtClean="0">
                <a:sym typeface="Wingdings" pitchFamily="2" charset="2"/>
              </a:rPr>
              <a:t> Ready to compile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04573" y="5932233"/>
            <a:ext cx="4035446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407665" y="1684463"/>
            <a:ext cx="1079343" cy="2702123"/>
            <a:chOff x="6407665" y="1684463"/>
            <a:chExt cx="1079343" cy="2702123"/>
          </a:xfrm>
        </p:grpSpPr>
        <p:sp>
          <p:nvSpPr>
            <p:cNvPr id="25" name="Rectangle 24"/>
            <p:cNvSpPr/>
            <p:nvPr/>
          </p:nvSpPr>
          <p:spPr>
            <a:xfrm>
              <a:off x="6407665" y="1765270"/>
              <a:ext cx="750908" cy="26213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06255" y="1684463"/>
              <a:ext cx="380753" cy="229001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13822" y="4646939"/>
            <a:ext cx="1262675" cy="229001"/>
            <a:chOff x="6277224" y="4409611"/>
            <a:chExt cx="1262675" cy="229001"/>
          </a:xfrm>
        </p:grpSpPr>
        <p:sp>
          <p:nvSpPr>
            <p:cNvPr id="32" name="Rectangle 31"/>
            <p:cNvSpPr/>
            <p:nvPr/>
          </p:nvSpPr>
          <p:spPr>
            <a:xfrm>
              <a:off x="6277224" y="4444181"/>
              <a:ext cx="866620" cy="1428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159146" y="4409611"/>
              <a:ext cx="380753" cy="229001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15620" y="4401521"/>
            <a:ext cx="1062347" cy="263601"/>
            <a:chOff x="6275559" y="4467825"/>
            <a:chExt cx="1062347" cy="263601"/>
          </a:xfrm>
        </p:grpSpPr>
        <p:sp>
          <p:nvSpPr>
            <p:cNvPr id="33" name="Rectangle 32"/>
            <p:cNvSpPr/>
            <p:nvPr/>
          </p:nvSpPr>
          <p:spPr>
            <a:xfrm>
              <a:off x="6275559" y="4596936"/>
              <a:ext cx="729076" cy="134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57153" y="4467825"/>
              <a:ext cx="380753" cy="229001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03381" y="5125622"/>
            <a:ext cx="1127805" cy="284223"/>
            <a:chOff x="6275564" y="5017465"/>
            <a:chExt cx="1127805" cy="284223"/>
          </a:xfrm>
        </p:grpSpPr>
        <p:sp>
          <p:nvSpPr>
            <p:cNvPr id="31" name="Rectangle 30"/>
            <p:cNvSpPr/>
            <p:nvPr/>
          </p:nvSpPr>
          <p:spPr>
            <a:xfrm>
              <a:off x="6275564" y="5017465"/>
              <a:ext cx="785773" cy="2613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022616" y="5072687"/>
              <a:ext cx="380753" cy="229001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pic>
        <p:nvPicPr>
          <p:cNvPr id="23" name="Picture 22" descr="BarredIphoneHangout2color_intermediate_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94" y="1417638"/>
            <a:ext cx="1391842" cy="2383531"/>
          </a:xfrm>
          <a:prstGeom prst="rect">
            <a:avLst/>
          </a:prstGeom>
        </p:spPr>
      </p:pic>
      <p:pic>
        <p:nvPicPr>
          <p:cNvPr id="30" name="Picture 29" descr="BarredIphoneHangout2color_pruneToCreateGroupTex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94" y="3926762"/>
            <a:ext cx="1391843" cy="2383531"/>
          </a:xfrm>
          <a:prstGeom prst="rect">
            <a:avLst/>
          </a:prstGeom>
        </p:spPr>
      </p:pic>
      <p:sp>
        <p:nvSpPr>
          <p:cNvPr id="28" name="Content Placeholder 34"/>
          <p:cNvSpPr>
            <a:spLocks noGrp="1"/>
          </p:cNvSpPr>
          <p:nvPr>
            <p:ph idx="1"/>
          </p:nvPr>
        </p:nvSpPr>
        <p:spPr>
          <a:xfrm>
            <a:off x="1711756" y="1684464"/>
            <a:ext cx="3928263" cy="4323046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Crop and extract identified images, once for repeated images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Text value and its style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List item layout 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 layout 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Container </a:t>
            </a:r>
            <a:r>
              <a:rPr lang="en-US" dirty="0"/>
              <a:t>background color: dominant color after extracting images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Java code to fill lists with identified </a:t>
            </a:r>
            <a:r>
              <a:rPr lang="en-US" dirty="0" smtClean="0"/>
              <a:t>content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413822" y="4903645"/>
            <a:ext cx="1111627" cy="229001"/>
            <a:chOff x="6275559" y="4517328"/>
            <a:chExt cx="1111627" cy="229001"/>
          </a:xfrm>
        </p:grpSpPr>
        <p:sp>
          <p:nvSpPr>
            <p:cNvPr id="22" name="Rectangle 21"/>
            <p:cNvSpPr/>
            <p:nvPr/>
          </p:nvSpPr>
          <p:spPr>
            <a:xfrm>
              <a:off x="6275559" y="4567439"/>
              <a:ext cx="775332" cy="1511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006433" y="4517328"/>
              <a:ext cx="380753" cy="229001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48485" y="6084002"/>
            <a:ext cx="1509774" cy="773998"/>
            <a:chOff x="6304009" y="4494445"/>
            <a:chExt cx="1509774" cy="773998"/>
          </a:xfrm>
        </p:grpSpPr>
        <p:sp>
          <p:nvSpPr>
            <p:cNvPr id="27" name="Rectangle 26"/>
            <p:cNvSpPr/>
            <p:nvPr/>
          </p:nvSpPr>
          <p:spPr>
            <a:xfrm>
              <a:off x="6304009" y="4655505"/>
              <a:ext cx="1222242" cy="612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433030" y="4494445"/>
              <a:ext cx="380753" cy="229001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76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"/>
    </mc:Choice>
    <mc:Fallback xmlns="">
      <p:transition spd="slow" advTm="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669" y="4362529"/>
            <a:ext cx="1212867" cy="99271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Input: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UI bitmap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1869" y="3576183"/>
            <a:ext cx="672126" cy="6271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(1)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OCR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987639" y="3790655"/>
            <a:ext cx="508431" cy="1388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29730" y="3336568"/>
            <a:ext cx="894488" cy="85813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34381" y="1950750"/>
            <a:ext cx="1189837" cy="13858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Computer </a:t>
            </a:r>
            <a:r>
              <a:rPr lang="en-US" dirty="0">
                <a:solidFill>
                  <a:schemeClr val="tx1"/>
                </a:solidFill>
              </a:rPr>
              <a:t>Vision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(2)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20160" y="3010463"/>
            <a:ext cx="5856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31773" y="1950749"/>
            <a:ext cx="1011158" cy="13858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Identify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lists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105" y="2106011"/>
            <a:ext cx="1922348" cy="32492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46105" y="5173761"/>
            <a:ext cx="1702797" cy="9612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Output:</a:t>
            </a:r>
            <a:br>
              <a:rPr lang="en-US" b="1" u="sng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Generated app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 smtClean="0">
                <a:solidFill>
                  <a:schemeClr val="tx1"/>
                </a:solidFill>
              </a:rPr>
              <a:t>inferred UI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BarredIphoneHangout2color_intermediate_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9" y="2274649"/>
            <a:ext cx="1219200" cy="20878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00815" y="1952300"/>
            <a:ext cx="1005516" cy="13842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Compile,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Deploy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&amp; Run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(6)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17632" y="4760309"/>
            <a:ext cx="1087475" cy="1133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Images, Text, Source 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8683" y="5349488"/>
            <a:ext cx="894080" cy="5230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Box: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Word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3883" y="1950749"/>
            <a:ext cx="795066" cy="13858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Merge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(3)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33849" y="5355242"/>
            <a:ext cx="610200" cy="5383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Box: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Line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51825" y="4203332"/>
            <a:ext cx="0" cy="464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044454" y="3472050"/>
            <a:ext cx="751088" cy="73128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73791" y="3010463"/>
            <a:ext cx="5856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29730" y="3010463"/>
            <a:ext cx="5856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2668" y="2273660"/>
            <a:ext cx="1219201" cy="208886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249803" y="2259544"/>
            <a:ext cx="894080" cy="153111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1802762" y="4362529"/>
            <a:ext cx="894080" cy="153111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2789742" y="4362529"/>
            <a:ext cx="894080" cy="153111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3938949" y="2273660"/>
            <a:ext cx="1087475" cy="1862301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5817632" y="2273660"/>
            <a:ext cx="1087475" cy="1862301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29" name="Picture 28" descr="BarredIphoneHangout2color_Hierachy_4_de_full_overl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03" y="2259544"/>
            <a:ext cx="894080" cy="1531111"/>
          </a:xfrm>
          <a:prstGeom prst="rect">
            <a:avLst/>
          </a:prstGeom>
        </p:spPr>
      </p:pic>
      <p:pic>
        <p:nvPicPr>
          <p:cNvPr id="30" name="Picture 29" descr="BarredIphoneHangout2color_pruneToCreateGroupT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49" y="2274649"/>
            <a:ext cx="1087475" cy="1862301"/>
          </a:xfrm>
          <a:prstGeom prst="rect">
            <a:avLst/>
          </a:prstGeom>
        </p:spPr>
      </p:pic>
      <p:pic>
        <p:nvPicPr>
          <p:cNvPr id="32" name="Picture 31" descr="BarredIphoneHangout2color_text_tex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71" y="4362529"/>
            <a:ext cx="894080" cy="1531112"/>
          </a:xfrm>
          <a:prstGeom prst="rect">
            <a:avLst/>
          </a:prstGeom>
        </p:spPr>
      </p:pic>
      <p:pic>
        <p:nvPicPr>
          <p:cNvPr id="33" name="Picture 32" descr="BarredIphoneHangout2color_line_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42" y="4362529"/>
            <a:ext cx="894080" cy="1531112"/>
          </a:xfrm>
          <a:prstGeom prst="rect">
            <a:avLst/>
          </a:prstGeom>
        </p:spPr>
      </p:pic>
      <p:pic>
        <p:nvPicPr>
          <p:cNvPr id="34" name="Picture 33" descr="edu.uta.cse.screenshot.barrediphonehangout2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80" y="2599093"/>
            <a:ext cx="1237435" cy="2199883"/>
          </a:xfrm>
          <a:prstGeom prst="rect">
            <a:avLst/>
          </a:prstGeom>
        </p:spPr>
      </p:pic>
      <p:sp>
        <p:nvSpPr>
          <p:cNvPr id="35" name="Title 3"/>
          <p:cNvSpPr txBox="1">
            <a:spLocks/>
          </p:cNvSpPr>
          <p:nvPr/>
        </p:nvSpPr>
        <p:spPr>
          <a:xfrm>
            <a:off x="457200" y="261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>
              <a:spcBef>
                <a:spcPct val="0"/>
              </a:spcBef>
              <a:buNone/>
              <a:defRPr sz="4400"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 smtClean="0"/>
              <a:t>Summary of REMAUI processing steps</a:t>
            </a:r>
            <a:endParaRPr lang="en-US" dirty="0"/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13470" y="4099674"/>
            <a:ext cx="908028" cy="3738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(5)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Export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5830868" y="2459362"/>
            <a:ext cx="1054575" cy="1341735"/>
            <a:chOff x="9229695" y="343340"/>
            <a:chExt cx="1054575" cy="1341735"/>
          </a:xfrm>
        </p:grpSpPr>
        <p:grpSp>
          <p:nvGrpSpPr>
            <p:cNvPr id="37" name="Group 36"/>
            <p:cNvGrpSpPr/>
            <p:nvPr/>
          </p:nvGrpSpPr>
          <p:grpSpPr>
            <a:xfrm>
              <a:off x="9229695" y="343340"/>
              <a:ext cx="1048137" cy="249293"/>
              <a:chOff x="6784585" y="2745650"/>
              <a:chExt cx="1714050" cy="40767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7193267" y="2763597"/>
                <a:ext cx="812814" cy="196821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341443" y="2779770"/>
                <a:ext cx="114357" cy="55320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832191" y="2745651"/>
                <a:ext cx="304800" cy="31895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795903" y="3122099"/>
                <a:ext cx="1702732" cy="312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784585" y="2745650"/>
                <a:ext cx="1714050" cy="40767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9236133" y="623767"/>
              <a:ext cx="1048137" cy="243794"/>
              <a:chOff x="6795113" y="3204241"/>
              <a:chExt cx="1714050" cy="39868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832339" y="3207740"/>
                <a:ext cx="312057" cy="31895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800772" y="3565570"/>
                <a:ext cx="1702732" cy="312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209029" y="3206283"/>
                <a:ext cx="318081" cy="202116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260105" y="3234450"/>
                <a:ext cx="195689" cy="45719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795113" y="3204241"/>
                <a:ext cx="1714050" cy="39868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236133" y="894949"/>
              <a:ext cx="1048137" cy="243794"/>
              <a:chOff x="6795113" y="3647713"/>
              <a:chExt cx="1714050" cy="398684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6832338" y="3654293"/>
                <a:ext cx="312057" cy="31895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800772" y="4015127"/>
                <a:ext cx="1702732" cy="312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202475" y="3654293"/>
                <a:ext cx="1079378" cy="193823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269002" y="3677136"/>
                <a:ext cx="177899" cy="45719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795113" y="3647713"/>
                <a:ext cx="1714050" cy="39868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9236133" y="1163164"/>
              <a:ext cx="1041699" cy="251096"/>
              <a:chOff x="6795113" y="4086332"/>
              <a:chExt cx="1703522" cy="41062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832338" y="4088284"/>
                <a:ext cx="312057" cy="31895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795903" y="4465729"/>
                <a:ext cx="1702732" cy="312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193261" y="4104847"/>
                <a:ext cx="1030535" cy="193823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252852" y="4119821"/>
                <a:ext cx="195689" cy="45719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795113" y="4086332"/>
                <a:ext cx="1703522" cy="409573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9236133" y="1434346"/>
              <a:ext cx="1041699" cy="250729"/>
              <a:chOff x="6795113" y="4529804"/>
              <a:chExt cx="1703522" cy="410025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6832337" y="4529804"/>
                <a:ext cx="312057" cy="31895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795903" y="4899672"/>
                <a:ext cx="1702732" cy="3122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193261" y="4535069"/>
                <a:ext cx="1148176" cy="193823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291607" y="4562506"/>
                <a:ext cx="161726" cy="45719"/>
              </a:xfrm>
              <a:prstGeom prst="rect">
                <a:avLst/>
              </a:prstGeom>
              <a:solidFill>
                <a:srgbClr val="FF0000">
                  <a:alpha val="6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95113" y="4529804"/>
                <a:ext cx="1703522" cy="41002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9503042" y="343340"/>
              <a:ext cx="112963" cy="225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74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6"/>
    </mc:Choice>
    <mc:Fallback xmlns="">
      <p:transition spd="slow" advTm="1530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488 </a:t>
            </a:r>
            <a:r>
              <a:rPr lang="en-US" dirty="0" smtClean="0"/>
              <a:t>Subjects in </a:t>
            </a:r>
            <a:r>
              <a:rPr lang="en-US" dirty="0"/>
              <a:t>5 </a:t>
            </a:r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66 third-party non-game </a:t>
            </a:r>
            <a:r>
              <a:rPr lang="en-US" i="1" u="sng" dirty="0" err="1" smtClean="0"/>
              <a:t>iOS</a:t>
            </a:r>
            <a:r>
              <a:rPr lang="en-US" i="1" u="sng" dirty="0" smtClean="0"/>
              <a:t> applications</a:t>
            </a:r>
          </a:p>
          <a:p>
            <a:pPr lvl="1"/>
            <a:r>
              <a:rPr lang="en-US" dirty="0" smtClean="0"/>
              <a:t>Top-100 free apps (minus games) in Apple App Store [*]</a:t>
            </a:r>
          </a:p>
          <a:p>
            <a:pPr lvl="1"/>
            <a:r>
              <a:rPr lang="en-US" b="1" dirty="0" smtClean="0"/>
              <a:t>Group A: </a:t>
            </a:r>
            <a:r>
              <a:rPr lang="en-US" dirty="0" smtClean="0"/>
              <a:t>Every screen we could reach: 302 screenshots</a:t>
            </a:r>
          </a:p>
          <a:p>
            <a:pPr lvl="1"/>
            <a:r>
              <a:rPr lang="en-US" b="1" dirty="0" smtClean="0"/>
              <a:t>Group B</a:t>
            </a:r>
            <a:r>
              <a:rPr lang="en-US" dirty="0" smtClean="0"/>
              <a:t>: Apps’ main screen with different data contents</a:t>
            </a:r>
          </a:p>
          <a:p>
            <a:r>
              <a:rPr lang="en-US" dirty="0" smtClean="0"/>
              <a:t>46 third-party non-game </a:t>
            </a:r>
            <a:r>
              <a:rPr lang="en-US" i="1" u="sng" dirty="0" smtClean="0"/>
              <a:t>Android applications</a:t>
            </a:r>
          </a:p>
          <a:p>
            <a:pPr lvl="1"/>
            <a:r>
              <a:rPr lang="en-US" dirty="0" smtClean="0"/>
              <a:t>Top-100 free apps (minus games) in Google Play [+]</a:t>
            </a:r>
          </a:p>
          <a:p>
            <a:pPr lvl="1"/>
            <a:r>
              <a:rPr lang="en-US" b="1" dirty="0" smtClean="0"/>
              <a:t>Group C</a:t>
            </a:r>
            <a:r>
              <a:rPr lang="en-US" dirty="0" smtClean="0"/>
              <a:t>: Main screen of 46 non-game apps</a:t>
            </a:r>
          </a:p>
          <a:p>
            <a:r>
              <a:rPr lang="en-US" b="1" dirty="0" smtClean="0"/>
              <a:t>Group D</a:t>
            </a:r>
            <a:r>
              <a:rPr lang="en-US" dirty="0" smtClean="0"/>
              <a:t>: Main screen of 58 </a:t>
            </a:r>
            <a:r>
              <a:rPr lang="en-US" i="1" u="sng" dirty="0" err="1" smtClean="0"/>
              <a:t>iOS</a:t>
            </a:r>
            <a:r>
              <a:rPr lang="en-US" i="1" u="sng" dirty="0" smtClean="0"/>
              <a:t> 7 applications</a:t>
            </a:r>
            <a:r>
              <a:rPr lang="en-US" dirty="0" smtClean="0"/>
              <a:t> outside top-100 from Google and Apple</a:t>
            </a:r>
          </a:p>
          <a:p>
            <a:r>
              <a:rPr lang="en-US" b="1" dirty="0" smtClean="0"/>
              <a:t>Group E: </a:t>
            </a:r>
            <a:r>
              <a:rPr lang="en-US" i="1" u="sng" dirty="0" smtClean="0"/>
              <a:t>Pencil on paper sketches</a:t>
            </a:r>
            <a:r>
              <a:rPr lang="en-US" b="1" i="1" u="sng" dirty="0" smtClean="0"/>
              <a:t> </a:t>
            </a:r>
            <a:r>
              <a:rPr lang="en-US" dirty="0" smtClean="0"/>
              <a:t>of main screenshots of the alphabetically first 16 of the top 100 </a:t>
            </a:r>
            <a:r>
              <a:rPr lang="en-US" dirty="0" err="1" smtClean="0"/>
              <a:t>iOS</a:t>
            </a:r>
            <a:r>
              <a:rPr lang="en-US" dirty="0" smtClean="0"/>
              <a:t> applications</a:t>
            </a:r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96622" y="6033429"/>
            <a:ext cx="3190178" cy="6458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marL="457200" indent="-457200"/>
            <a:r>
              <a:rPr lang="en-US" dirty="0" smtClean="0">
                <a:solidFill>
                  <a:srgbClr val="000000"/>
                </a:solidFill>
              </a:rPr>
              <a:t>[*] as of August 12, 2014</a:t>
            </a:r>
          </a:p>
          <a:p>
            <a:pPr marL="457200" indent="-457200"/>
            <a:r>
              <a:rPr lang="en-US" dirty="0" smtClean="0">
                <a:solidFill>
                  <a:srgbClr val="000000"/>
                </a:solidFill>
              </a:rPr>
              <a:t>[+] as of November 9, 2014</a:t>
            </a:r>
          </a:p>
        </p:txBody>
      </p:sp>
    </p:spTree>
    <p:extLst>
      <p:ext uri="{BB962C8B-B14F-4D97-AF65-F5344CB8AC3E}">
        <p14:creationId xmlns:p14="http://schemas.microsoft.com/office/powerpoint/2010/main" val="18136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4"/>
    </mc:Choice>
    <mc:Fallback xmlns="">
      <p:transition spd="slow" advTm="3445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86311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REMAUI </a:t>
            </a:r>
            <a:r>
              <a:rPr lang="en-US" dirty="0"/>
              <a:t>Runtime?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Pixel</a:t>
            </a:r>
            <a:r>
              <a:rPr lang="en-US" dirty="0"/>
              <a:t>-by-Pixel Similarity?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UI </a:t>
            </a:r>
            <a:r>
              <a:rPr lang="en-US" dirty="0"/>
              <a:t>Hierarchy (Structure) Similarity? </a:t>
            </a:r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Expectations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242638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Not interactive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not work </a:t>
            </a:r>
            <a:r>
              <a:rPr lang="en-US" dirty="0"/>
              <a:t>well for all </a:t>
            </a:r>
            <a:r>
              <a:rPr lang="en-US" dirty="0" smtClean="0"/>
              <a:t>applications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Generated UI structure somewhat similar to original app’s UI structure</a:t>
            </a:r>
            <a:endParaRPr lang="en-US" dirty="0"/>
          </a:p>
          <a:p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17</a:t>
            </a:fld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19362"/>
              </p:ext>
            </p:extLst>
          </p:nvPr>
        </p:nvGraphicFramePr>
        <p:xfrm>
          <a:off x="410863" y="5080685"/>
          <a:ext cx="7221349" cy="1483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83213"/>
                <a:gridCol w="1763832"/>
                <a:gridCol w="1587449"/>
                <a:gridCol w="278685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Configuration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A, B,</a:t>
                      </a:r>
                      <a:r>
                        <a:rPr lang="en-US" baseline="0" dirty="0" smtClean="0"/>
                        <a:t>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iPhone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iOS</a:t>
                      </a:r>
                      <a:r>
                        <a:rPr lang="en-US" dirty="0" smtClean="0"/>
                        <a:t> 7.1.2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GB RAM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Google Nexus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Android 4.4.4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GB RAM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REMAUI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MacBook Pro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OSX 10.10.2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GB RAM, 2.6 GHz Core i7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563305" y="4145405"/>
            <a:ext cx="2547837" cy="34612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6591" y="5892184"/>
            <a:ext cx="882151" cy="270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Rooted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6591" y="5501334"/>
            <a:ext cx="1067403" cy="270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Jailbreak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11142" y="4323283"/>
            <a:ext cx="2289658" cy="706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34350" y="4037990"/>
            <a:ext cx="4057029" cy="8313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rgbClr val="000000"/>
                </a:solidFill>
              </a:rPr>
              <a:t>Run app from A—D on phone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rgbClr val="000000"/>
                </a:solidFill>
              </a:rPr>
              <a:t>Capture app’s UI hierarchy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and screenshot simultaneously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rgbClr val="000000"/>
                </a:solidFill>
              </a:rPr>
              <a:t>Provide only screenshot to REMAUI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553200" y="4583498"/>
            <a:ext cx="1530492" cy="497187"/>
          </a:xfrm>
          <a:prstGeom prst="wedgeEllipseCallout">
            <a:avLst>
              <a:gd name="adj1" fmla="val -37554"/>
              <a:gd name="adj2" fmla="val 13989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cycript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7388352" y="5216165"/>
            <a:ext cx="1755648" cy="909998"/>
          </a:xfrm>
          <a:prstGeom prst="wedgeEllipseCallout">
            <a:avLst>
              <a:gd name="adj1" fmla="val -73084"/>
              <a:gd name="adj2" fmla="val 4347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adb</a:t>
            </a:r>
            <a:r>
              <a:rPr lang="en-US" sz="1400" dirty="0" smtClean="0">
                <a:solidFill>
                  <a:schemeClr val="tx1"/>
                </a:solidFill>
              </a:rPr>
              <a:t> shell </a:t>
            </a:r>
            <a:r>
              <a:rPr lang="en-US" sz="1400" dirty="0" err="1" smtClean="0">
                <a:solidFill>
                  <a:schemeClr val="tx1"/>
                </a:solidFill>
              </a:rPr>
              <a:t>uiautomator</a:t>
            </a:r>
            <a:r>
              <a:rPr lang="en-US" sz="1400" dirty="0" smtClean="0">
                <a:solidFill>
                  <a:schemeClr val="tx1"/>
                </a:solidFill>
              </a:rPr>
              <a:t> dump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70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39"/>
    </mc:Choice>
    <mc:Fallback xmlns="">
      <p:transition spd="slow" advTm="6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RQ1</a:t>
            </a:r>
            <a:r>
              <a:rPr lang="en-US" dirty="0">
                <a:solidFill>
                  <a:srgbClr val="000000"/>
                </a:solidFill>
              </a:rPr>
              <a:t>: REMAUI </a:t>
            </a:r>
            <a:r>
              <a:rPr lang="en-US" dirty="0" smtClean="0">
                <a:solidFill>
                  <a:srgbClr val="000000"/>
                </a:solidFill>
              </a:rPr>
              <a:t>Runtime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Max: 52s, Average: 9s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2AC8-6F77-C04A-97BA-7ACFFAC48D9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275" y="1810645"/>
            <a:ext cx="6418703" cy="344009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1810645"/>
            <a:ext cx="3008313" cy="419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Processing steps</a:t>
            </a:r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0" y="2230302"/>
            <a:ext cx="3008313" cy="31163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1. OCR</a:t>
            </a:r>
          </a:p>
          <a:p>
            <a:r>
              <a:rPr lang="en-US" sz="1600" dirty="0" smtClean="0"/>
              <a:t>2. computer vision </a:t>
            </a:r>
          </a:p>
          <a:p>
            <a:r>
              <a:rPr lang="en-US" sz="1600" dirty="0" smtClean="0"/>
              <a:t>3a. merging OCR text </a:t>
            </a:r>
            <a:br>
              <a:rPr lang="en-US" sz="1600" dirty="0" smtClean="0"/>
            </a:br>
            <a:r>
              <a:rPr lang="en-US" sz="1600" dirty="0" smtClean="0"/>
              <a:t>with vision boxes</a:t>
            </a:r>
          </a:p>
          <a:p>
            <a:r>
              <a:rPr lang="en-US" sz="1600" dirty="0" smtClean="0"/>
              <a:t>3b. splitting text lines</a:t>
            </a:r>
          </a:p>
          <a:p>
            <a:r>
              <a:rPr lang="en-US" sz="1600" dirty="0" smtClean="0"/>
              <a:t>3c. creating the view hierarchy</a:t>
            </a:r>
          </a:p>
          <a:p>
            <a:r>
              <a:rPr lang="en-US" sz="1600" dirty="0" smtClean="0"/>
              <a:t>4 identifying lists</a:t>
            </a:r>
          </a:p>
          <a:p>
            <a:r>
              <a:rPr lang="en-US" sz="1600" dirty="0" smtClean="0"/>
              <a:t>5 export</a:t>
            </a:r>
            <a:endParaRPr lang="en-US" sz="1600" dirty="0"/>
          </a:p>
          <a:p>
            <a:r>
              <a:rPr lang="en-US" sz="1600" dirty="0"/>
              <a:t>T</a:t>
            </a:r>
            <a:r>
              <a:rPr lang="en-US" sz="1600" dirty="0" smtClean="0"/>
              <a:t>otal runtime.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53200" y="1417638"/>
            <a:ext cx="1683715" cy="3930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016045" y="5525035"/>
            <a:ext cx="4786235" cy="8313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Runtime </a:t>
            </a:r>
            <a:r>
              <a:rPr lang="en-US" dirty="0">
                <a:solidFill>
                  <a:srgbClr val="000000"/>
                </a:solidFill>
              </a:rPr>
              <a:t>of REMAUI’s seven main processing steps on the 488 subjects, shown by group, from left (A) to right (E).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874" y="5625389"/>
            <a:ext cx="2625439" cy="8313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Expensive steps: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Computer vision or OCR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76275" y="4988966"/>
            <a:ext cx="910663" cy="9206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476275" y="4988966"/>
            <a:ext cx="1627552" cy="920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476275" y="4988966"/>
            <a:ext cx="3032071" cy="920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6"/>
    </mc:Choice>
    <mc:Fallback xmlns="">
      <p:transition spd="slow" advTm="2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rredIphoneHangou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27" y="1496044"/>
            <a:ext cx="2145894" cy="36748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82999" y="1492068"/>
            <a:ext cx="2155621" cy="369334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1" name="Picture 5" descr="C:\Users\Christoph\AppData\Local\Microsoft\Windows\INetCache\IE\DE9T4B4V\time0225[1]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3592" y="2774585"/>
            <a:ext cx="1905000" cy="1857375"/>
          </a:xfrm>
          <a:prstGeom prst="rect">
            <a:avLst/>
          </a:prstGeom>
          <a:noFill/>
        </p:spPr>
      </p:pic>
      <p:pic>
        <p:nvPicPr>
          <p:cNvPr id="1029" name="Picture 5" descr="C:\Users\Christoph\AppData\Local\Microsoft\Windows\INetCache\IE\P2SUOOOS\artist-easel[1].jpg"/>
          <p:cNvPicPr>
            <a:picLocks noChangeAspect="1" noChangeArrowheads="1"/>
          </p:cNvPicPr>
          <p:nvPr/>
        </p:nvPicPr>
        <p:blipFill>
          <a:blip r:embed="rId6"/>
          <a:srcRect l="34743" r="6959"/>
          <a:stretch>
            <a:fillRect/>
          </a:stretch>
        </p:blipFill>
        <p:spPr bwMode="auto">
          <a:xfrm>
            <a:off x="8" y="4062814"/>
            <a:ext cx="2346385" cy="2068775"/>
          </a:xfrm>
          <a:prstGeom prst="rect">
            <a:avLst/>
          </a:prstGeom>
          <a:noFill/>
        </p:spPr>
      </p:pic>
      <p:pic>
        <p:nvPicPr>
          <p:cNvPr id="1030" name="Picture 6" descr="C:\Users\Christoph\AppData\Local\Microsoft\Windows\INetCache\IE\DE9T4B4V\computer_programmer[1]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75649" y="4154225"/>
            <a:ext cx="2027227" cy="2006955"/>
          </a:xfrm>
          <a:prstGeom prst="rect">
            <a:avLst/>
          </a:prstGeom>
          <a:noFill/>
        </p:spPr>
      </p:pic>
      <p:cxnSp>
        <p:nvCxnSpPr>
          <p:cNvPr id="48" name="Straight Arrow Connector 47"/>
          <p:cNvCxnSpPr/>
          <p:nvPr/>
        </p:nvCxnSpPr>
        <p:spPr>
          <a:xfrm>
            <a:off x="2420351" y="5357003"/>
            <a:ext cx="1347178" cy="1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973869" y="5357003"/>
            <a:ext cx="1463287" cy="1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722804" y="3126060"/>
            <a:ext cx="1842406" cy="18735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</a:rPr>
              <a:t>Source code: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Manually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recreate artist’s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UI bitmap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as source code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-- e.g., Android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>
              <a:spcBef>
                <a:spcPct val="0"/>
              </a:spcBef>
              <a:buNone/>
              <a:defRPr sz="4400"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Mobile App </a:t>
            </a:r>
            <a:r>
              <a:rPr lang="en-US" dirty="0" smtClean="0"/>
              <a:t>Development:</a:t>
            </a:r>
          </a:p>
          <a:p>
            <a:r>
              <a:rPr lang="en-US" dirty="0" smtClean="0"/>
              <a:t>Many </a:t>
            </a:r>
            <a:r>
              <a:rPr lang="en-US" dirty="0"/>
              <a:t>Iterations </a:t>
            </a:r>
            <a:r>
              <a:rPr lang="en-US" dirty="0" smtClean="0"/>
              <a:t>of</a:t>
            </a:r>
            <a:endParaRPr lang="en-US" dirty="0"/>
          </a:p>
        </p:txBody>
      </p:sp>
      <p:sp>
        <p:nvSpPr>
          <p:cNvPr id="15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8491" y="1417638"/>
            <a:ext cx="2892116" cy="2736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Expert </a:t>
            </a:r>
            <a:r>
              <a:rPr lang="en-US" sz="2000" dirty="0" smtClean="0">
                <a:solidFill>
                  <a:schemeClr val="tx1"/>
                </a:solidFill>
              </a:rPr>
              <a:t>Graphic </a:t>
            </a:r>
            <a:r>
              <a:rPr lang="en-US" sz="2000" dirty="0">
                <a:solidFill>
                  <a:schemeClr val="tx1"/>
                </a:solidFill>
              </a:rPr>
              <a:t>designers,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artists, etc.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  <a:sym typeface="Wingdings" pitchFamily="2" charset="2"/>
              </a:rPr>
              <a:t> Non-programmers</a:t>
            </a:r>
            <a:endParaRPr lang="en-US" sz="2000" b="1" i="1" dirty="0">
              <a:solidFill>
                <a:schemeClr val="tx1"/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tx1"/>
                </a:solidFill>
              </a:rPr>
              <a:t>Pixel-based bitmap: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Conceptual drawing of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user interface (UI)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-- e.g., in Photoshop, screenshot, or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pencil on paper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Line Callout 2 1"/>
          <p:cNvSpPr/>
          <p:nvPr/>
        </p:nvSpPr>
        <p:spPr>
          <a:xfrm>
            <a:off x="6223819" y="1563329"/>
            <a:ext cx="2045110" cy="806245"/>
          </a:xfrm>
          <a:prstGeom prst="borderCallout2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sym typeface="Wingdings" pitchFamily="2" charset="2"/>
              </a:rPr>
              <a:t>innovative &amp; </a:t>
            </a:r>
            <a:r>
              <a:rPr lang="en-US" b="1" i="1" dirty="0">
                <a:solidFill>
                  <a:schemeClr val="tx1"/>
                </a:solidFill>
              </a:rPr>
              <a:t>optimized </a:t>
            </a:r>
            <a:br>
              <a:rPr lang="en-US" b="1" i="1" dirty="0">
                <a:solidFill>
                  <a:schemeClr val="tx1"/>
                </a:solidFill>
              </a:rPr>
            </a:br>
            <a:r>
              <a:rPr lang="en-US" b="1" i="1" dirty="0">
                <a:solidFill>
                  <a:schemeClr val="tx1"/>
                </a:solidFill>
              </a:rPr>
              <a:t>user interface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097275" y="2231923"/>
            <a:ext cx="2415661" cy="4083046"/>
            <a:chOff x="7097275" y="2231923"/>
            <a:chExt cx="2415661" cy="40830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97275" y="2231923"/>
              <a:ext cx="2415661" cy="4083046"/>
            </a:xfrm>
            <a:prstGeom prst="rect">
              <a:avLst/>
            </a:prstGeom>
          </p:spPr>
        </p:pic>
        <p:pic>
          <p:nvPicPr>
            <p:cNvPr id="21" name="Picture 20" descr="edu.uta.cse.screenshot.barrediphonehangout2color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802" y="2848959"/>
              <a:ext cx="1645920" cy="29260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903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7"/>
    </mc:Choice>
    <mc:Fallback xmlns="">
      <p:transition spd="slow" advTm="5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5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RQ2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High Pixel-by-Pixel Similarity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7200" y="5710516"/>
            <a:ext cx="8043801" cy="6458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Normalized </a:t>
            </a:r>
            <a:r>
              <a:rPr lang="en-US" sz="2000" dirty="0">
                <a:solidFill>
                  <a:srgbClr val="000000"/>
                </a:solidFill>
              </a:rPr>
              <a:t>pixel-by-pixel screenshot similarity between REMAUI input and generated application on the 488 subjects, shown by group A–E from left to right. </a:t>
            </a:r>
            <a:r>
              <a:rPr lang="en-US" sz="2000" b="1" dirty="0">
                <a:solidFill>
                  <a:srgbClr val="000000"/>
                </a:solidFill>
              </a:rPr>
              <a:t>Higher values are better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1" y="2585727"/>
            <a:ext cx="7536906" cy="293172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06064" y="1417638"/>
            <a:ext cx="3008313" cy="419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Picture </a:t>
            </a:r>
            <a:r>
              <a:rPr lang="en-US" dirty="0"/>
              <a:t>similarity metrics</a:t>
            </a: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206064" y="1837295"/>
            <a:ext cx="3008313" cy="5644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Mean </a:t>
            </a:r>
            <a:r>
              <a:rPr lang="en-US" sz="1600" dirty="0"/>
              <a:t>absolute error (</a:t>
            </a:r>
            <a:r>
              <a:rPr lang="en-US" sz="1600" dirty="0" smtClean="0"/>
              <a:t>MAE)</a:t>
            </a:r>
          </a:p>
          <a:p>
            <a:r>
              <a:rPr lang="en-US" sz="1600" dirty="0" smtClean="0"/>
              <a:t>Mean </a:t>
            </a:r>
            <a:r>
              <a:rPr lang="en-US" sz="1600" dirty="0"/>
              <a:t>squared error (MSE</a:t>
            </a:r>
            <a:r>
              <a:rPr lang="en-US" sz="1600" dirty="0" smtClean="0"/>
              <a:t>)</a:t>
            </a: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070" y="1535265"/>
            <a:ext cx="2366518" cy="862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345" y="1689723"/>
            <a:ext cx="2214385" cy="7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8"/>
    </mc:Choice>
    <mc:Fallback xmlns="">
      <p:transition spd="slow" advTm="2574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RQ3</a:t>
            </a:r>
            <a:r>
              <a:rPr lang="en-US" dirty="0">
                <a:solidFill>
                  <a:srgbClr val="000000"/>
                </a:solidFill>
              </a:rPr>
              <a:t>: UI Hierarchy </a:t>
            </a:r>
            <a:r>
              <a:rPr lang="en-US" dirty="0"/>
              <a:t>(Structure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0000"/>
                </a:solidFill>
              </a:rPr>
              <a:t>Similarity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7050" y="4661154"/>
            <a:ext cx="2613109" cy="6458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400" dirty="0" smtClean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64" y="976129"/>
            <a:ext cx="1940816" cy="2108772"/>
            <a:chOff x="143764" y="3013385"/>
            <a:chExt cx="1940816" cy="2108772"/>
          </a:xfrm>
        </p:grpSpPr>
        <p:sp>
          <p:nvSpPr>
            <p:cNvPr id="7" name="Rectangle 6"/>
            <p:cNvSpPr/>
            <p:nvPr/>
          </p:nvSpPr>
          <p:spPr>
            <a:xfrm>
              <a:off x="143764" y="3013385"/>
              <a:ext cx="1940816" cy="210877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Original Image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071" y="3762238"/>
              <a:ext cx="1001993" cy="4672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3764" y="3606768"/>
            <a:ext cx="1940816" cy="2108772"/>
            <a:chOff x="2965629" y="3013385"/>
            <a:chExt cx="1940816" cy="2108772"/>
          </a:xfrm>
          <a:effectLst/>
        </p:grpSpPr>
        <p:sp>
          <p:nvSpPr>
            <p:cNvPr id="15" name="Rectangle 14"/>
            <p:cNvSpPr/>
            <p:nvPr/>
          </p:nvSpPr>
          <p:spPr>
            <a:xfrm>
              <a:off x="2965629" y="3013385"/>
              <a:ext cx="1940816" cy="21087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REMAUI Generated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81632" y="3607140"/>
              <a:ext cx="860267" cy="8387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40804" y="2192266"/>
            <a:ext cx="1940816" cy="2108772"/>
            <a:chOff x="3240804" y="2869603"/>
            <a:chExt cx="1940816" cy="2108772"/>
          </a:xfrm>
        </p:grpSpPr>
        <p:grpSp>
          <p:nvGrpSpPr>
            <p:cNvPr id="18" name="Group 17"/>
            <p:cNvGrpSpPr/>
            <p:nvPr/>
          </p:nvGrpSpPr>
          <p:grpSpPr>
            <a:xfrm>
              <a:off x="3240804" y="2869603"/>
              <a:ext cx="1940816" cy="2108772"/>
              <a:chOff x="143764" y="3013385"/>
              <a:chExt cx="1940816" cy="210877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43764" y="3013385"/>
                <a:ext cx="1940816" cy="2108772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1071" y="3762238"/>
                <a:ext cx="1001993" cy="467284"/>
              </a:xfrm>
              <a:prstGeom prst="rect">
                <a:avLst/>
              </a:prstGeom>
              <a:solidFill>
                <a:srgbClr val="A6A6A6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240804" y="2869603"/>
              <a:ext cx="1940816" cy="2108772"/>
              <a:chOff x="2965629" y="3013385"/>
              <a:chExt cx="1940816" cy="210877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965629" y="3013385"/>
                <a:ext cx="1940816" cy="2108772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81632" y="3607140"/>
                <a:ext cx="860267" cy="83871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4156806" y="3604721"/>
              <a:ext cx="553297" cy="481019"/>
            </a:xfrm>
            <a:prstGeom prst="rect">
              <a:avLst/>
            </a:prstGeom>
            <a:solidFill>
              <a:srgbClr val="CB5E09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/>
          <p:cNvCxnSpPr>
            <a:stCxn id="7" idx="3"/>
            <a:endCxn id="19" idx="1"/>
          </p:cNvCxnSpPr>
          <p:nvPr/>
        </p:nvCxnSpPr>
        <p:spPr>
          <a:xfrm>
            <a:off x="2084580" y="2030515"/>
            <a:ext cx="1156224" cy="12161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3"/>
            <a:endCxn id="19" idx="1"/>
          </p:cNvCxnSpPr>
          <p:nvPr/>
        </p:nvCxnSpPr>
        <p:spPr>
          <a:xfrm flipV="1">
            <a:off x="2084580" y="3246652"/>
            <a:ext cx="1156224" cy="1414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330763" y="1413394"/>
            <a:ext cx="553297" cy="481019"/>
          </a:xfrm>
          <a:prstGeom prst="rect">
            <a:avLst/>
          </a:prstGeom>
          <a:solidFill>
            <a:srgbClr val="CB5E0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06415" y="4181609"/>
            <a:ext cx="1001993" cy="467284"/>
          </a:xfrm>
          <a:prstGeom prst="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330763" y="3525249"/>
            <a:ext cx="553297" cy="481019"/>
          </a:xfrm>
          <a:prstGeom prst="rect">
            <a:avLst/>
          </a:prstGeom>
          <a:solidFill>
            <a:srgbClr val="CB5E0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177278" y="2088668"/>
            <a:ext cx="860267" cy="83871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6957301" y="1990036"/>
            <a:ext cx="13002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957301" y="4095935"/>
            <a:ext cx="13002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381429" y="1584267"/>
            <a:ext cx="1795849" cy="7554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Precision p 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55274" y="3690193"/>
            <a:ext cx="1102027" cy="7554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Recall r 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65995" y="1191801"/>
            <a:ext cx="289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 Example</a:t>
            </a:r>
            <a:endParaRPr lang="en-US" sz="2400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41" y="4933461"/>
            <a:ext cx="7130433" cy="1694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7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66"/>
    </mc:Choice>
    <mc:Fallback xmlns="">
      <p:transition spd="slow" advTm="6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RQ3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Moderate UI </a:t>
            </a:r>
            <a:r>
              <a:rPr lang="en-US" dirty="0">
                <a:solidFill>
                  <a:srgbClr val="000000"/>
                </a:solidFill>
              </a:rPr>
              <a:t>Hierarchy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/>
              <a:t>(</a:t>
            </a:r>
            <a:r>
              <a:rPr lang="en-US" dirty="0"/>
              <a:t>Structure) </a:t>
            </a:r>
            <a:r>
              <a:rPr lang="en-US" dirty="0">
                <a:solidFill>
                  <a:srgbClr val="000000"/>
                </a:solidFill>
              </a:rPr>
              <a:t>Similarity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7050" y="5338491"/>
            <a:ext cx="2613109" cy="6458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" y="1719072"/>
            <a:ext cx="8962403" cy="31309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0800000" flipV="1">
            <a:off x="804672" y="5022227"/>
            <a:ext cx="7882127" cy="6325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Image, text, and overall UI element precision (p) and recall (r) for groups B (left) and C (right). </a:t>
            </a:r>
            <a:r>
              <a:rPr lang="en-US" sz="2000" b="1" dirty="0">
                <a:solidFill>
                  <a:srgbClr val="000000"/>
                </a:solidFill>
              </a:rPr>
              <a:t>Higher values are better.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5"/>
    </mc:Choice>
    <mc:Fallback xmlns="">
      <p:transition spd="slow" advTm="103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91" b="59061"/>
          <a:stretch/>
        </p:blipFill>
        <p:spPr>
          <a:xfrm>
            <a:off x="2896113" y="1393083"/>
            <a:ext cx="3786389" cy="280759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RQ3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Reasons for Only Moderate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UI </a:t>
            </a:r>
            <a:r>
              <a:rPr lang="en-US" dirty="0">
                <a:solidFill>
                  <a:srgbClr val="000000"/>
                </a:solidFill>
              </a:rPr>
              <a:t>Hierarchy Similarity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4352544"/>
            <a:ext cx="8229600" cy="23689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Metric not </a:t>
            </a:r>
            <a:r>
              <a:rPr lang="en-US" dirty="0"/>
              <a:t>fully </a:t>
            </a:r>
            <a:r>
              <a:rPr lang="en-US" dirty="0" smtClean="0"/>
              <a:t>captures </a:t>
            </a:r>
            <a:r>
              <a:rPr lang="en-US" dirty="0"/>
              <a:t>how REMAUI reproduced text or </a:t>
            </a:r>
            <a:r>
              <a:rPr lang="en-US" dirty="0" smtClean="0"/>
              <a:t>images</a:t>
            </a:r>
          </a:p>
          <a:p>
            <a:r>
              <a:rPr lang="en-US" dirty="0" smtClean="0"/>
              <a:t>Pixel</a:t>
            </a:r>
            <a:r>
              <a:rPr lang="en-US" dirty="0"/>
              <a:t>-by-pixel similarity was </a:t>
            </a:r>
            <a:r>
              <a:rPr lang="en-US" dirty="0" smtClean="0"/>
              <a:t>high</a:t>
            </a:r>
          </a:p>
          <a:p>
            <a:r>
              <a:rPr lang="en-US" dirty="0"/>
              <a:t>REMAUI computes tight bounding </a:t>
            </a:r>
            <a:r>
              <a:rPr lang="en-US" dirty="0" smtClean="0"/>
              <a:t>boxes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corresponding original text or image </a:t>
            </a:r>
            <a:r>
              <a:rPr lang="en-US" dirty="0" smtClean="0"/>
              <a:t>view contains </a:t>
            </a:r>
            <a:r>
              <a:rPr lang="en-US" dirty="0"/>
              <a:t>much additional </a:t>
            </a:r>
            <a:r>
              <a:rPr lang="en-US" dirty="0" smtClean="0"/>
              <a:t>white-space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2AC8-6F77-C04A-97BA-7ACFFAC48D9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7050" y="5338491"/>
            <a:ext cx="2613109" cy="6458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901" y="1810443"/>
            <a:ext cx="2479892" cy="270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Input screenshot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724995"/>
            <a:ext cx="2589547" cy="270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UI hierarchy of 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original app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3556346"/>
            <a:ext cx="2589547" cy="270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UI hierarchy of 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REMAUI-generated app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430061" y="2724995"/>
            <a:ext cx="67299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52127" y="2589718"/>
            <a:ext cx="2291873" cy="270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Number = Depth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 UI hierarchy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nesting (e.g., 9)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430061" y="2860272"/>
            <a:ext cx="672999" cy="696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66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22"/>
    </mc:Choice>
    <mc:Fallback xmlns="">
      <p:transition spd="slow" advTm="8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 dirty="0" smtClean="0"/>
              <a:t>?</a:t>
            </a:r>
            <a:endParaRPr lang="en-US" sz="96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23</a:t>
            </a:fld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3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3"/>
    </mc:Choice>
    <mc:Fallback xmlns="">
      <p:transition spd="slow" advTm="1097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≥ </a:t>
            </a:r>
            <a:r>
              <a:rPr lang="en-US" b="1" dirty="0" smtClean="0"/>
              <a:t>90%</a:t>
            </a:r>
            <a:r>
              <a:rPr lang="en-US" dirty="0" smtClean="0"/>
              <a:t> of US pop. (≥ 16 years) uses mobile phone</a:t>
            </a:r>
          </a:p>
          <a:p>
            <a:r>
              <a:rPr lang="en-US" dirty="0" smtClean="0"/>
              <a:t>&gt; </a:t>
            </a:r>
            <a:r>
              <a:rPr lang="en-US" b="1" dirty="0" smtClean="0"/>
              <a:t>50%</a:t>
            </a:r>
            <a:r>
              <a:rPr lang="en-US" dirty="0" smtClean="0"/>
              <a:t> of phones are smart-phones: Android, </a:t>
            </a:r>
            <a:r>
              <a:rPr lang="en-US" dirty="0" err="1" smtClean="0"/>
              <a:t>iOS</a:t>
            </a:r>
            <a:endParaRPr lang="en-US" dirty="0" smtClean="0"/>
          </a:p>
          <a:p>
            <a:r>
              <a:rPr lang="en-US" dirty="0" smtClean="0"/>
              <a:t>Smart-phones used for traditional PC tasks</a:t>
            </a:r>
          </a:p>
          <a:p>
            <a:pPr lvl="1"/>
            <a:r>
              <a:rPr lang="en-US" dirty="0" smtClean="0"/>
              <a:t>Email, music, video, news, social, etc.</a:t>
            </a:r>
          </a:p>
          <a:p>
            <a:r>
              <a:rPr lang="en-US" dirty="0" smtClean="0"/>
              <a:t>&gt; </a:t>
            </a:r>
            <a:r>
              <a:rPr lang="en-US" b="1" dirty="0" smtClean="0"/>
              <a:t>1M</a:t>
            </a:r>
            <a:r>
              <a:rPr lang="en-US" dirty="0" smtClean="0"/>
              <a:t> mobile apps alone for Android </a:t>
            </a:r>
          </a:p>
          <a:p>
            <a:r>
              <a:rPr lang="en-US" dirty="0" smtClean="0"/>
              <a:t>Automating app development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i="1" dirty="0" smtClean="0">
                <a:sym typeface="Wingdings" pitchFamily="2" charset="2"/>
              </a:rPr>
              <a:t>Save $$$</a:t>
            </a:r>
            <a:endParaRPr lang="en-US" b="1" i="1" dirty="0" smtClean="0"/>
          </a:p>
          <a:p>
            <a:pPr>
              <a:buNone/>
            </a:pPr>
            <a:r>
              <a:rPr lang="en-US" sz="2000" dirty="0" smtClean="0"/>
              <a:t>Sources:</a:t>
            </a:r>
          </a:p>
          <a:p>
            <a:r>
              <a:rPr lang="en-US" sz="1400" dirty="0" smtClean="0"/>
              <a:t>Nielsen, Feb 2013:</a:t>
            </a:r>
            <a:endParaRPr lang="en-US" sz="2000" dirty="0"/>
          </a:p>
          <a:p>
            <a:r>
              <a:rPr lang="en-US" sz="1400" u="sng" dirty="0"/>
              <a:t>http://</a:t>
            </a:r>
            <a:r>
              <a:rPr lang="en-US" sz="1400" u="sng" dirty="0" err="1"/>
              <a:t>www.nielsen.com</a:t>
            </a:r>
            <a:r>
              <a:rPr lang="en-US" sz="1400" u="sng" dirty="0"/>
              <a:t>/us/en/insights/reports/2013/mobile-consumer-report-february-2013.html</a:t>
            </a:r>
          </a:p>
          <a:p>
            <a:r>
              <a:rPr lang="en-US" sz="1400" u="sng" dirty="0"/>
              <a:t>http://</a:t>
            </a:r>
            <a:r>
              <a:rPr lang="en-US" sz="1400" u="sng" dirty="0" err="1"/>
              <a:t>www.appbrain.com</a:t>
            </a:r>
            <a:r>
              <a:rPr lang="en-US" sz="1400" u="sng" dirty="0"/>
              <a:t>/stats/number-of-android-apps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61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4400"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Need and Industrial Relevance</a:t>
            </a:r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92"/>
    </mc:Choice>
    <mc:Fallback xmlns="">
      <p:transition spd="slow" advTm="5629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Levenshtein</a:t>
            </a:r>
            <a:r>
              <a:rPr lang="en-US" dirty="0" smtClean="0"/>
              <a:t> distance (edit distance)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ext </a:t>
            </a:r>
            <a:r>
              <a:rPr lang="en-US" dirty="0"/>
              <a:t>box </a:t>
            </a:r>
            <a:r>
              <a:rPr lang="en-US" dirty="0" smtClean="0"/>
              <a:t>strings between original </a:t>
            </a:r>
            <a:r>
              <a:rPr lang="en-US" dirty="0"/>
              <a:t>and generated </a:t>
            </a:r>
            <a:r>
              <a:rPr lang="en-US" dirty="0" smtClean="0"/>
              <a:t>applications.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higher </a:t>
            </a:r>
            <a:r>
              <a:rPr lang="en-US" dirty="0"/>
              <a:t>text recall than the pixel-based </a:t>
            </a:r>
            <a:r>
              <a:rPr lang="en-US" dirty="0" smtClean="0"/>
              <a:t>recall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74736"/>
              </p:ext>
            </p:extLst>
          </p:nvPr>
        </p:nvGraphicFramePr>
        <p:xfrm>
          <a:off x="961325" y="2860419"/>
          <a:ext cx="7221350" cy="17526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4437"/>
                <a:gridCol w="1232238"/>
                <a:gridCol w="1297713"/>
                <a:gridCol w="1911679"/>
                <a:gridCol w="1925283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Group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# Texts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(K)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Average (Characters)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Original text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Generated text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Edit distance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4.7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2.9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5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879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88" b="47527"/>
          <a:stretch/>
        </p:blipFill>
        <p:spPr>
          <a:xfrm>
            <a:off x="0" y="263532"/>
            <a:ext cx="9144000" cy="55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591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rredIphoneHangou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27" y="1496044"/>
            <a:ext cx="2145894" cy="36748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82999" y="1492068"/>
            <a:ext cx="2155621" cy="369334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 descr="C:\Users\Christoph\AppData\Local\Microsoft\Windows\INetCache\IE\DE9T4B4V\time0225[1]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3592" y="2774585"/>
            <a:ext cx="1905000" cy="1857375"/>
          </a:xfrm>
          <a:prstGeom prst="rect">
            <a:avLst/>
          </a:prstGeom>
          <a:noFill/>
        </p:spPr>
      </p:pic>
      <p:pic>
        <p:nvPicPr>
          <p:cNvPr id="1029" name="Picture 5" descr="C:\Users\Christoph\AppData\Local\Microsoft\Windows\INetCache\IE\P2SUOOOS\artist-easel[1].jpg"/>
          <p:cNvPicPr>
            <a:picLocks noChangeAspect="1" noChangeArrowheads="1"/>
          </p:cNvPicPr>
          <p:nvPr/>
        </p:nvPicPr>
        <p:blipFill>
          <a:blip r:embed="rId5"/>
          <a:srcRect l="34743" r="6959"/>
          <a:stretch>
            <a:fillRect/>
          </a:stretch>
        </p:blipFill>
        <p:spPr bwMode="auto">
          <a:xfrm>
            <a:off x="8" y="4062814"/>
            <a:ext cx="2346385" cy="2068775"/>
          </a:xfrm>
          <a:prstGeom prst="rect">
            <a:avLst/>
          </a:prstGeom>
          <a:noFill/>
        </p:spPr>
      </p:pic>
      <p:cxnSp>
        <p:nvCxnSpPr>
          <p:cNvPr id="48" name="Straight Arrow Connector 47"/>
          <p:cNvCxnSpPr/>
          <p:nvPr/>
        </p:nvCxnSpPr>
        <p:spPr>
          <a:xfrm>
            <a:off x="2420351" y="5357003"/>
            <a:ext cx="1347178" cy="1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973869" y="5357003"/>
            <a:ext cx="1463287" cy="1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722804" y="3126060"/>
            <a:ext cx="1842406" cy="18735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Source code: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Automatically </a:t>
            </a:r>
            <a:r>
              <a:rPr lang="en-US" sz="2000" dirty="0">
                <a:solidFill>
                  <a:schemeClr val="tx1"/>
                </a:solidFill>
              </a:rPr>
              <a:t>recreate artist’s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UI bitmap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as source code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-- e.g., Android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275" y="2231923"/>
            <a:ext cx="2415661" cy="4083046"/>
          </a:xfrm>
          <a:prstGeom prst="rect">
            <a:avLst/>
          </a:prstGeom>
        </p:spPr>
      </p:pic>
      <p:pic>
        <p:nvPicPr>
          <p:cNvPr id="58" name="Picture 57" descr="edu.uta.cse.screenshot.barrediphonehangout2colo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02" y="2848959"/>
            <a:ext cx="1645920" cy="2926080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>
              <a:spcBef>
                <a:spcPct val="0"/>
              </a:spcBef>
              <a:buNone/>
              <a:defRPr sz="4400"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Goal: Automatically Infer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 </a:t>
            </a:r>
            <a:r>
              <a:rPr lang="en-US" dirty="0"/>
              <a:t>Source Code</a:t>
            </a:r>
          </a:p>
        </p:txBody>
      </p:sp>
      <p:pic>
        <p:nvPicPr>
          <p:cNvPr id="15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7086" y="4796475"/>
            <a:ext cx="2172554" cy="1335113"/>
          </a:xfrm>
          <a:prstGeom prst="rect">
            <a:avLst/>
          </a:prstGeom>
          <a:noFill/>
        </p:spPr>
      </p:pic>
      <p:sp>
        <p:nvSpPr>
          <p:cNvPr id="16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5DFB2AC8-6F77-C04A-97BA-7ACFFAC48D9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" name="Line Callout 2 20"/>
          <p:cNvSpPr/>
          <p:nvPr/>
        </p:nvSpPr>
        <p:spPr>
          <a:xfrm>
            <a:off x="6223819" y="1563329"/>
            <a:ext cx="2045110" cy="806245"/>
          </a:xfrm>
          <a:prstGeom prst="borderCallout2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sym typeface="Wingdings" pitchFamily="2" charset="2"/>
              </a:rPr>
              <a:t>innovative &amp; </a:t>
            </a:r>
            <a:r>
              <a:rPr lang="en-US" b="1" i="1" dirty="0">
                <a:solidFill>
                  <a:schemeClr val="tx1"/>
                </a:solidFill>
              </a:rPr>
              <a:t>optimized </a:t>
            </a:r>
            <a:br>
              <a:rPr lang="en-US" b="1" i="1" dirty="0">
                <a:solidFill>
                  <a:schemeClr val="tx1"/>
                </a:solidFill>
              </a:rPr>
            </a:br>
            <a:r>
              <a:rPr lang="en-US" b="1" i="1" dirty="0">
                <a:solidFill>
                  <a:schemeClr val="tx1"/>
                </a:solidFill>
              </a:rPr>
              <a:t>user interface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8491" y="1417638"/>
            <a:ext cx="2892116" cy="2736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Expert </a:t>
            </a:r>
            <a:r>
              <a:rPr lang="en-US" sz="2000" dirty="0" smtClean="0">
                <a:solidFill>
                  <a:schemeClr val="tx1"/>
                </a:solidFill>
              </a:rPr>
              <a:t>Graphic </a:t>
            </a:r>
            <a:r>
              <a:rPr lang="en-US" sz="2000" dirty="0">
                <a:solidFill>
                  <a:schemeClr val="tx1"/>
                </a:solidFill>
              </a:rPr>
              <a:t>designers,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artists, etc.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  <a:sym typeface="Wingdings" pitchFamily="2" charset="2"/>
              </a:rPr>
              <a:t> Non-programmers</a:t>
            </a:r>
            <a:endParaRPr lang="en-US" sz="2000" b="1" i="1" dirty="0">
              <a:solidFill>
                <a:schemeClr val="tx1"/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tx1"/>
                </a:solidFill>
              </a:rPr>
              <a:t>Pixel-based bitmap: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Conceptual drawing of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user interface (UI)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-- e.g., in Photoshop, screenshot, or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pencil on paper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"/>
    </mc:Choice>
    <mc:Fallback xmlns="">
      <p:transition spd="slow" advTm="83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75B-916C-064D-8B2F-5D3C8B9584D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7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Rectangle 425"/>
          <p:cNvSpPr/>
          <p:nvPr/>
        </p:nvSpPr>
        <p:spPr>
          <a:xfrm>
            <a:off x="12484721" y="2271919"/>
            <a:ext cx="896089" cy="4945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Generate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01" name="Straight Arrow Connector 400"/>
          <p:cNvCxnSpPr/>
          <p:nvPr/>
        </p:nvCxnSpPr>
        <p:spPr>
          <a:xfrm>
            <a:off x="12550688" y="2762392"/>
            <a:ext cx="7864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-113895" y="1111041"/>
            <a:ext cx="9630245" cy="5014148"/>
            <a:chOff x="-113895" y="1111041"/>
            <a:chExt cx="9630245" cy="5014148"/>
          </a:xfrm>
        </p:grpSpPr>
        <p:sp>
          <p:nvSpPr>
            <p:cNvPr id="105" name="Rectangle 104"/>
            <p:cNvSpPr/>
            <p:nvPr/>
          </p:nvSpPr>
          <p:spPr>
            <a:xfrm>
              <a:off x="2531170" y="1812593"/>
              <a:ext cx="1927473" cy="3364643"/>
            </a:xfrm>
            <a:prstGeom prst="rect">
              <a:avLst/>
            </a:prstGeom>
            <a:noFill/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7" name="Picture 4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820" y="1111041"/>
              <a:ext cx="2966530" cy="5014148"/>
            </a:xfrm>
            <a:prstGeom prst="rect">
              <a:avLst/>
            </a:prstGeom>
          </p:spPr>
        </p:pic>
        <p:cxnSp>
          <p:nvCxnSpPr>
            <p:cNvPr id="406" name="Straight Arrow Connector 405"/>
            <p:cNvCxnSpPr/>
            <p:nvPr/>
          </p:nvCxnSpPr>
          <p:spPr>
            <a:xfrm>
              <a:off x="2064255" y="2494364"/>
              <a:ext cx="3668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Rectangle 424"/>
            <p:cNvSpPr/>
            <p:nvPr/>
          </p:nvSpPr>
          <p:spPr>
            <a:xfrm>
              <a:off x="1898738" y="2078086"/>
              <a:ext cx="673245" cy="3715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Reverse eng.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4566590" y="4163726"/>
              <a:ext cx="740570" cy="33779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Compile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6370754" y="4387707"/>
              <a:ext cx="680442" cy="3961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Deploy &amp; Run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-113895" y="1318034"/>
              <a:ext cx="2252964" cy="4945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Concept: Pencil on Paper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646252" y="1297987"/>
              <a:ext cx="2048151" cy="4945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Source Code and Resources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>
            <a:xfrm>
              <a:off x="6499583" y="4891867"/>
              <a:ext cx="389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 descr="ConceptualDrawing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79" y="1812593"/>
              <a:ext cx="1941616" cy="3358293"/>
            </a:xfrm>
            <a:prstGeom prst="rect">
              <a:avLst/>
            </a:prstGeom>
          </p:spPr>
        </p:pic>
        <p:sp>
          <p:nvSpPr>
            <p:cNvPr id="356" name="Rectangle 355"/>
            <p:cNvSpPr/>
            <p:nvPr/>
          </p:nvSpPr>
          <p:spPr>
            <a:xfrm>
              <a:off x="2954308" y="5471703"/>
              <a:ext cx="882721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Text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4445575" y="5479422"/>
              <a:ext cx="726455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List item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2351741" y="1297987"/>
              <a:ext cx="2252964" cy="4945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UI View Hierarchy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2839308" y="5462802"/>
              <a:ext cx="116686" cy="23730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4371792" y="5455210"/>
              <a:ext cx="116686" cy="237305"/>
            </a:xfrm>
            <a:prstGeom prst="rect">
              <a:avLst/>
            </a:prstGeom>
            <a:blipFill rotWithShape="1">
              <a:blip r:embed="rId4">
                <a:alphaModFix amt="40000"/>
              </a:blip>
              <a:tile tx="0" ty="0" sx="100000" sy="100000" flip="none" algn="tl"/>
            </a:blip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2244618" y="5471703"/>
              <a:ext cx="882721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Image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458657" y="5462801"/>
              <a:ext cx="116686" cy="237305"/>
            </a:xfrm>
            <a:prstGeom prst="rect">
              <a:avLst/>
            </a:prstGeom>
            <a:noFill/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564197" y="5479422"/>
              <a:ext cx="827989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Container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4973123" y="3618115"/>
              <a:ext cx="1429067" cy="5306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Source Code &amp;</a:t>
              </a:r>
              <a:br>
                <a:rPr lang="en-US" sz="1200" dirty="0" smtClean="0">
                  <a:solidFill>
                    <a:schemeClr val="tx1"/>
                  </a:solidFill>
                </a:rPr>
              </a:br>
              <a:r>
                <a:rPr lang="en-US" sz="1200" dirty="0" smtClean="0">
                  <a:solidFill>
                    <a:schemeClr val="tx1"/>
                  </a:solidFill>
                </a:rPr>
                <a:t>Layout Definition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395" name="Picture 3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2217" y="4629998"/>
              <a:ext cx="343655" cy="5357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391" name="Straight Arrow Connector 390"/>
            <p:cNvCxnSpPr/>
            <p:nvPr/>
          </p:nvCxnSpPr>
          <p:spPr>
            <a:xfrm flipH="1">
              <a:off x="5216096" y="4217411"/>
              <a:ext cx="359900" cy="3547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>
              <a:off x="5716391" y="4217778"/>
              <a:ext cx="0" cy="3547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/>
            <p:nvPr/>
          </p:nvCxnSpPr>
          <p:spPr>
            <a:xfrm>
              <a:off x="5836262" y="4212034"/>
              <a:ext cx="376382" cy="3547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ectangle 352"/>
            <p:cNvSpPr/>
            <p:nvPr/>
          </p:nvSpPr>
          <p:spPr>
            <a:xfrm>
              <a:off x="5540447" y="4629997"/>
              <a:ext cx="351888" cy="5408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…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973123" y="1812593"/>
              <a:ext cx="685800" cy="17467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Images</a:t>
              </a:r>
            </a:p>
          </p:txBody>
        </p:sp>
        <p:pic>
          <p:nvPicPr>
            <p:cNvPr id="10" name="Picture 9" descr="img_9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2030" y="1897686"/>
              <a:ext cx="287988" cy="284241"/>
            </a:xfrm>
            <a:prstGeom prst="rect">
              <a:avLst/>
            </a:prstGeom>
          </p:spPr>
        </p:pic>
        <p:pic>
          <p:nvPicPr>
            <p:cNvPr id="15" name="Picture 14" descr="img_1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454" y="2698793"/>
              <a:ext cx="327138" cy="275516"/>
            </a:xfrm>
            <a:prstGeom prst="rect">
              <a:avLst/>
            </a:prstGeom>
          </p:spPr>
        </p:pic>
        <p:pic>
          <p:nvPicPr>
            <p:cNvPr id="16" name="Picture 15" descr="img_14.jpe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4614" y="2278777"/>
              <a:ext cx="342819" cy="323166"/>
            </a:xfrm>
            <a:prstGeom prst="rect">
              <a:avLst/>
            </a:prstGeom>
          </p:spPr>
        </p:pic>
        <p:sp>
          <p:nvSpPr>
            <p:cNvPr id="273" name="Rectangle 272"/>
            <p:cNvSpPr/>
            <p:nvPr/>
          </p:nvSpPr>
          <p:spPr>
            <a:xfrm>
              <a:off x="5716391" y="1812593"/>
              <a:ext cx="685800" cy="17467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b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Text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47829" y="2182783"/>
              <a:ext cx="622924" cy="3715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>
                  <a:solidFill>
                    <a:srgbClr val="000000"/>
                  </a:solidFill>
                </a:rPr>
                <a:t>How are </a:t>
              </a:r>
              <a:r>
                <a:rPr lang="en-US" sz="1000" i="1" dirty="0" smtClean="0">
                  <a:solidFill>
                    <a:srgbClr val="000000"/>
                  </a:solidFill>
                </a:rPr>
                <a:t>you?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747829" y="1832355"/>
              <a:ext cx="622924" cy="3715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 err="1">
                  <a:solidFill>
                    <a:srgbClr val="000000"/>
                  </a:solidFill>
                </a:rPr>
                <a:t>Huong</a:t>
              </a:r>
              <a:r>
                <a:rPr lang="en-US" sz="1000" i="1" dirty="0">
                  <a:solidFill>
                    <a:srgbClr val="000000"/>
                  </a:solidFill>
                </a:rPr>
                <a:t> Nguyen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747829" y="2533211"/>
              <a:ext cx="622924" cy="23071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>
                  <a:solidFill>
                    <a:srgbClr val="000000"/>
                  </a:solidFill>
                </a:rPr>
                <a:t>Max/17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47829" y="2742786"/>
              <a:ext cx="622924" cy="3070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dirty="0">
                  <a:solidFill>
                    <a:srgbClr val="000000"/>
                  </a:solidFill>
                </a:rPr>
                <a:t>Tuan Nguyen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4538907" y="2494364"/>
              <a:ext cx="366900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4377624" y="2078086"/>
              <a:ext cx="673245" cy="3715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Export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56" name="Picture 255" descr="edu.uta.cse.screenshot.conceptualdrawingcolo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9598" y="1875083"/>
              <a:ext cx="1905652" cy="3387825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4155272" y="1852977"/>
              <a:ext cx="213886" cy="233576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23944" y="2209846"/>
              <a:ext cx="284683" cy="282627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624184" y="2663412"/>
              <a:ext cx="258803" cy="256934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24184" y="3125037"/>
              <a:ext cx="258803" cy="256934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24184" y="3527875"/>
              <a:ext cx="258803" cy="282627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611244" y="3957724"/>
              <a:ext cx="284683" cy="256934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44058" y="4721912"/>
              <a:ext cx="213886" cy="233576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082099" y="4732529"/>
              <a:ext cx="235275" cy="212342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579253" y="4721912"/>
              <a:ext cx="235275" cy="233576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59739" y="4732529"/>
              <a:ext cx="258803" cy="212342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156943" y="5462801"/>
              <a:ext cx="116686" cy="237305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224520" y="1918216"/>
              <a:ext cx="181875" cy="142178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66505" y="1925325"/>
              <a:ext cx="200063" cy="142178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981942" y="2255735"/>
              <a:ext cx="630936" cy="97110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982001" y="2379749"/>
              <a:ext cx="743775" cy="99877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55396" y="2683102"/>
              <a:ext cx="677171" cy="118872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971634" y="2833387"/>
              <a:ext cx="525088" cy="106821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47685" y="2220381"/>
              <a:ext cx="329940" cy="12212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028746" y="2685891"/>
              <a:ext cx="329940" cy="104033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977709" y="3128616"/>
              <a:ext cx="383558" cy="88717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962950" y="3276783"/>
              <a:ext cx="743775" cy="118872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112852" y="3126812"/>
              <a:ext cx="245834" cy="125880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969242" y="3559309"/>
              <a:ext cx="340413" cy="94058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957785" y="3693014"/>
              <a:ext cx="951698" cy="146620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091920" y="3574010"/>
              <a:ext cx="266766" cy="103464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08967" y="3961957"/>
              <a:ext cx="227856" cy="103464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58865" y="3980046"/>
              <a:ext cx="250642" cy="9172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945927" y="4125691"/>
              <a:ext cx="558672" cy="102073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599201" y="4980211"/>
              <a:ext cx="352234" cy="103464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53482" y="4980211"/>
              <a:ext cx="387457" cy="103464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513235" y="5000436"/>
              <a:ext cx="426203" cy="113810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082919" y="4975038"/>
              <a:ext cx="235623" cy="113810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527715" y="2520511"/>
              <a:ext cx="1920240" cy="45719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527715" y="2985099"/>
              <a:ext cx="1920240" cy="45719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527715" y="3415839"/>
              <a:ext cx="1920240" cy="45719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527715" y="3839634"/>
              <a:ext cx="1920240" cy="45719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527715" y="4262892"/>
              <a:ext cx="1920240" cy="45719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977984" y="2252684"/>
              <a:ext cx="754142" cy="22232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952583" y="2675791"/>
              <a:ext cx="679984" cy="26441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958865" y="3125037"/>
              <a:ext cx="754142" cy="27061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952583" y="3548055"/>
              <a:ext cx="956900" cy="29157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944105" y="3976439"/>
              <a:ext cx="569130" cy="251325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529573" y="2610334"/>
              <a:ext cx="1920240" cy="420007"/>
            </a:xfrm>
            <a:prstGeom prst="rect">
              <a:avLst/>
            </a:prstGeom>
            <a:blipFill rotWithShape="1">
              <a:blip r:embed="rId4">
                <a:alphaModFix amt="40000"/>
              </a:blip>
              <a:tile tx="0" ty="0" sx="100000" sy="100000" flip="none" algn="tl"/>
            </a:blipFill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529573" y="3068640"/>
              <a:ext cx="1920240" cy="381825"/>
            </a:xfrm>
            <a:prstGeom prst="rect">
              <a:avLst/>
            </a:prstGeom>
            <a:blipFill rotWithShape="1">
              <a:blip r:embed="rId4">
                <a:alphaModFix amt="40000"/>
              </a:blip>
              <a:tile tx="0" ty="0" sx="100000" sy="100000" flip="none" algn="tl"/>
            </a:blipFill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529573" y="3501624"/>
              <a:ext cx="1920240" cy="381825"/>
            </a:xfrm>
            <a:prstGeom prst="rect">
              <a:avLst/>
            </a:prstGeom>
            <a:blipFill rotWithShape="1">
              <a:blip r:embed="rId4">
                <a:alphaModFix amt="40000"/>
              </a:blip>
              <a:tile tx="0" ty="0" sx="100000" sy="100000" flip="none" algn="tl"/>
            </a:blipFill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529573" y="2146568"/>
              <a:ext cx="1920240" cy="420007"/>
            </a:xfrm>
            <a:prstGeom prst="rect">
              <a:avLst/>
            </a:prstGeom>
            <a:blipFill rotWithShape="1">
              <a:blip r:embed="rId4">
                <a:alphaModFix amt="40000"/>
              </a:blip>
              <a:tile tx="0" ty="0" sx="100000" sy="100000" flip="none" algn="tl"/>
            </a:blipFill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973123" y="4629997"/>
              <a:ext cx="422923" cy="5408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iOS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1779" y="1812593"/>
              <a:ext cx="1927473" cy="336464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29573" y="3931867"/>
              <a:ext cx="1920240" cy="381825"/>
            </a:xfrm>
            <a:prstGeom prst="rect">
              <a:avLst/>
            </a:prstGeom>
            <a:blipFill rotWithShape="1">
              <a:blip r:embed="rId4">
                <a:alphaModFix amt="40000"/>
              </a:blip>
              <a:tile tx="0" ty="0" sx="100000" sy="100000" flip="none" algn="tl"/>
            </a:blipFill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Forward </a:t>
            </a:r>
            <a:r>
              <a:rPr lang="en-US" dirty="0"/>
              <a:t>engineering a mobile phone application </a:t>
            </a:r>
            <a:r>
              <a:rPr lang="en-US" dirty="0" smtClean="0"/>
              <a:t>: </a:t>
            </a:r>
            <a:r>
              <a:rPr lang="en-US" b="1" dirty="0" smtClean="0"/>
              <a:t>Pencil on Paper</a:t>
            </a:r>
            <a:endParaRPr lang="en-US" b="1" dirty="0"/>
          </a:p>
        </p:txBody>
      </p:sp>
      <p:sp>
        <p:nvSpPr>
          <p:cNvPr id="10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69050"/>
            <a:ext cx="2133600" cy="365125"/>
          </a:xfrm>
        </p:spPr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30</a:t>
            </a:fld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 App UI ≠ Photoshop ≠ Pencil on paper</a:t>
            </a:r>
            <a:endParaRPr lang="en-US" sz="4000" dirty="0"/>
          </a:p>
        </p:txBody>
      </p:sp>
      <p:sp>
        <p:nvSpPr>
          <p:cNvPr id="52" name="Content Placeholder 5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 UI = </a:t>
            </a:r>
            <a:r>
              <a:rPr lang="en-US" b="1" dirty="0" smtClean="0"/>
              <a:t>View Hierarchy</a:t>
            </a:r>
            <a:r>
              <a:rPr lang="en-US" dirty="0" smtClean="0"/>
              <a:t>, ideally flat &amp; flexible</a:t>
            </a:r>
            <a:endParaRPr lang="en-US" dirty="0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2AC8-6F77-C04A-97BA-7ACFFAC48D9E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2610603" y="2317333"/>
            <a:ext cx="2309976" cy="233412"/>
            <a:chOff x="2610603" y="2317333"/>
            <a:chExt cx="2309976" cy="233412"/>
          </a:xfrm>
        </p:grpSpPr>
        <p:pic>
          <p:nvPicPr>
            <p:cNvPr id="13" name="Picture 12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94"/>
            <a:stretch/>
          </p:blipFill>
          <p:spPr>
            <a:xfrm>
              <a:off x="3336720" y="2317333"/>
              <a:ext cx="1583859" cy="2334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23" name="Straight Arrow Connector 22"/>
            <p:cNvCxnSpPr>
              <a:endCxn id="13" idx="1"/>
            </p:cNvCxnSpPr>
            <p:nvPr/>
          </p:nvCxnSpPr>
          <p:spPr>
            <a:xfrm>
              <a:off x="2610603" y="2329534"/>
              <a:ext cx="726117" cy="1045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595673" y="2816232"/>
            <a:ext cx="2324906" cy="2226733"/>
            <a:chOff x="2595673" y="2816232"/>
            <a:chExt cx="2324906" cy="2226733"/>
          </a:xfrm>
        </p:grpSpPr>
        <p:pic>
          <p:nvPicPr>
            <p:cNvPr id="14" name="Picture 13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2" b="9572"/>
            <a:stretch/>
          </p:blipFill>
          <p:spPr>
            <a:xfrm>
              <a:off x="3336720" y="2816232"/>
              <a:ext cx="1583859" cy="22267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24" name="Straight Arrow Connector 23"/>
            <p:cNvCxnSpPr>
              <a:stCxn id="8" idx="3"/>
              <a:endCxn id="14" idx="1"/>
            </p:cNvCxnSpPr>
            <p:nvPr/>
          </p:nvCxnSpPr>
          <p:spPr>
            <a:xfrm flipV="1">
              <a:off x="2595673" y="3929599"/>
              <a:ext cx="741047" cy="4558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2595673" y="5385865"/>
            <a:ext cx="2324906" cy="1028874"/>
            <a:chOff x="2595673" y="5385865"/>
            <a:chExt cx="2324906" cy="1028874"/>
          </a:xfrm>
        </p:grpSpPr>
        <p:pic>
          <p:nvPicPr>
            <p:cNvPr id="15" name="Picture 14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429"/>
            <a:stretch/>
          </p:blipFill>
          <p:spPr>
            <a:xfrm>
              <a:off x="3336720" y="5385865"/>
              <a:ext cx="1583859" cy="25961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26" name="Straight Arrow Connector 25"/>
            <p:cNvCxnSpPr>
              <a:endCxn id="15" idx="1"/>
            </p:cNvCxnSpPr>
            <p:nvPr/>
          </p:nvCxnSpPr>
          <p:spPr>
            <a:xfrm flipV="1">
              <a:off x="2595673" y="5515670"/>
              <a:ext cx="741047" cy="8990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5653256" y="3493965"/>
            <a:ext cx="781051" cy="324590"/>
            <a:chOff x="5653256" y="3493965"/>
            <a:chExt cx="781051" cy="324590"/>
          </a:xfrm>
        </p:grpSpPr>
        <p:pic>
          <p:nvPicPr>
            <p:cNvPr id="20" name="Picture 19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9" t="10521" r="27148" b="85967"/>
            <a:stretch/>
          </p:blipFill>
          <p:spPr>
            <a:xfrm>
              <a:off x="5653256" y="3723305"/>
              <a:ext cx="781051" cy="9525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48" name="Straight Arrow Connector 47"/>
            <p:cNvCxnSpPr>
              <a:stCxn id="18" idx="2"/>
              <a:endCxn id="20" idx="0"/>
            </p:cNvCxnSpPr>
            <p:nvPr/>
          </p:nvCxnSpPr>
          <p:spPr>
            <a:xfrm flipH="1">
              <a:off x="6043782" y="3493965"/>
              <a:ext cx="349251" cy="2293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6393033" y="3493965"/>
            <a:ext cx="1108077" cy="324590"/>
            <a:chOff x="6393033" y="3493965"/>
            <a:chExt cx="1108077" cy="324590"/>
          </a:xfrm>
        </p:grpSpPr>
        <p:pic>
          <p:nvPicPr>
            <p:cNvPr id="22" name="Picture 21" descr="BarredIphoneHangout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9" t="14033" r="27148" b="82455"/>
            <a:stretch/>
          </p:blipFill>
          <p:spPr>
            <a:xfrm>
              <a:off x="6720059" y="3723305"/>
              <a:ext cx="781051" cy="9525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51" name="Straight Arrow Connector 50"/>
            <p:cNvCxnSpPr>
              <a:stCxn id="18" idx="2"/>
              <a:endCxn id="22" idx="0"/>
            </p:cNvCxnSpPr>
            <p:nvPr/>
          </p:nvCxnSpPr>
          <p:spPr>
            <a:xfrm>
              <a:off x="6393033" y="3493965"/>
              <a:ext cx="717552" cy="2293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4920579" y="2343874"/>
            <a:ext cx="2149815" cy="3724032"/>
            <a:chOff x="4920579" y="2343874"/>
            <a:chExt cx="2149815" cy="3724032"/>
          </a:xfrm>
        </p:grpSpPr>
        <p:pic>
          <p:nvPicPr>
            <p:cNvPr id="16" name="Picture 15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2" b="77566"/>
            <a:stretch/>
          </p:blipFill>
          <p:spPr>
            <a:xfrm>
              <a:off x="5419520" y="2343874"/>
              <a:ext cx="1583859" cy="38248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29" name="Straight Arrow Connector 28"/>
            <p:cNvCxnSpPr>
              <a:endCxn id="16" idx="1"/>
            </p:cNvCxnSpPr>
            <p:nvPr/>
          </p:nvCxnSpPr>
          <p:spPr>
            <a:xfrm flipV="1">
              <a:off x="4920579" y="2535115"/>
              <a:ext cx="498941" cy="4747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4" idx="3"/>
              <a:endCxn id="40" idx="1"/>
            </p:cNvCxnSpPr>
            <p:nvPr/>
          </p:nvCxnSpPr>
          <p:spPr>
            <a:xfrm>
              <a:off x="4920579" y="3929599"/>
              <a:ext cx="581218" cy="7335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5501797" y="4465159"/>
              <a:ext cx="1568597" cy="3958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01797" y="4871559"/>
              <a:ext cx="1568597" cy="3958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01797" y="5276124"/>
              <a:ext cx="1568597" cy="3958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01797" y="5672015"/>
              <a:ext cx="1568597" cy="3958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…</a:t>
              </a:r>
              <a:endParaRPr lang="en-US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02507" y="2726356"/>
            <a:ext cx="781051" cy="767609"/>
            <a:chOff x="6002507" y="2726356"/>
            <a:chExt cx="781051" cy="767609"/>
          </a:xfrm>
        </p:grpSpPr>
        <p:pic>
          <p:nvPicPr>
            <p:cNvPr id="18" name="Picture 17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9" t="8332" r="27148" b="77566"/>
            <a:stretch/>
          </p:blipFill>
          <p:spPr>
            <a:xfrm>
              <a:off x="6002507" y="3111483"/>
              <a:ext cx="781051" cy="38248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42" name="Straight Arrow Connector 41"/>
            <p:cNvCxnSpPr>
              <a:stCxn id="16" idx="2"/>
              <a:endCxn id="18" idx="0"/>
            </p:cNvCxnSpPr>
            <p:nvPr/>
          </p:nvCxnSpPr>
          <p:spPr>
            <a:xfrm>
              <a:off x="6211450" y="2726356"/>
              <a:ext cx="181583" cy="3851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6211450" y="2726356"/>
            <a:ext cx="899135" cy="558674"/>
            <a:chOff x="6211450" y="2726356"/>
            <a:chExt cx="899135" cy="558674"/>
          </a:xfrm>
        </p:grpSpPr>
        <p:pic>
          <p:nvPicPr>
            <p:cNvPr id="19" name="Picture 18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2" t="8332" b="85425"/>
            <a:stretch/>
          </p:blipFill>
          <p:spPr>
            <a:xfrm>
              <a:off x="6897114" y="3115698"/>
              <a:ext cx="213471" cy="16933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45" name="Straight Arrow Connector 44"/>
            <p:cNvCxnSpPr>
              <a:stCxn id="16" idx="2"/>
              <a:endCxn id="19" idx="0"/>
            </p:cNvCxnSpPr>
            <p:nvPr/>
          </p:nvCxnSpPr>
          <p:spPr>
            <a:xfrm>
              <a:off x="6211450" y="2726356"/>
              <a:ext cx="792400" cy="3893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5420396" y="2726356"/>
            <a:ext cx="791054" cy="767609"/>
            <a:chOff x="5420396" y="2726356"/>
            <a:chExt cx="791054" cy="767609"/>
          </a:xfrm>
        </p:grpSpPr>
        <p:pic>
          <p:nvPicPr>
            <p:cNvPr id="17" name="Picture 16" descr="BarredIphoneHangout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2" r="77510" b="77566"/>
            <a:stretch/>
          </p:blipFill>
          <p:spPr>
            <a:xfrm>
              <a:off x="5420396" y="3111483"/>
              <a:ext cx="356209" cy="38248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39" name="Straight Arrow Connector 38"/>
            <p:cNvCxnSpPr>
              <a:stCxn id="16" idx="2"/>
              <a:endCxn id="17" idx="0"/>
            </p:cNvCxnSpPr>
            <p:nvPr/>
          </p:nvCxnSpPr>
          <p:spPr>
            <a:xfrm flipH="1">
              <a:off x="5598501" y="2726356"/>
              <a:ext cx="612949" cy="3851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6211450" y="2726356"/>
            <a:ext cx="2586270" cy="435910"/>
            <a:chOff x="6211450" y="2726356"/>
            <a:chExt cx="2586270" cy="435910"/>
          </a:xfrm>
        </p:grpSpPr>
        <p:pic>
          <p:nvPicPr>
            <p:cNvPr id="46" name="Picture 45" descr="BarredIphoneHangout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5" b="76154"/>
            <a:stretch/>
          </p:blipFill>
          <p:spPr>
            <a:xfrm>
              <a:off x="7213861" y="3116547"/>
              <a:ext cx="1583859" cy="4571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58" name="Straight Arrow Connector 57"/>
            <p:cNvCxnSpPr>
              <a:stCxn id="16" idx="2"/>
              <a:endCxn id="46" idx="0"/>
            </p:cNvCxnSpPr>
            <p:nvPr/>
          </p:nvCxnSpPr>
          <p:spPr>
            <a:xfrm>
              <a:off x="6211450" y="2726356"/>
              <a:ext cx="1794341" cy="3901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BarredIphoneHangou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891"/>
            <a:ext cx="2595673" cy="4445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-9082" y="2162891"/>
            <a:ext cx="2595673" cy="4445085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Container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(Root)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329255" y="2317333"/>
            <a:ext cx="1583859" cy="230541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Container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336720" y="5387976"/>
            <a:ext cx="1590880" cy="259610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Container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336720" y="2811347"/>
            <a:ext cx="1583859" cy="2231618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Container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(List)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419490" y="2337337"/>
            <a:ext cx="1584330" cy="395147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Container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(List Item)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997464" y="3100951"/>
            <a:ext cx="781051" cy="392337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005945" y="5936381"/>
            <a:ext cx="1575949" cy="858141"/>
            <a:chOff x="7566974" y="4317134"/>
            <a:chExt cx="1575949" cy="858141"/>
          </a:xfrm>
        </p:grpSpPr>
        <p:sp>
          <p:nvSpPr>
            <p:cNvPr id="84" name="Rectangle 83"/>
            <p:cNvSpPr/>
            <p:nvPr/>
          </p:nvSpPr>
          <p:spPr>
            <a:xfrm>
              <a:off x="7566974" y="4317134"/>
              <a:ext cx="215765" cy="196556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566974" y="4656021"/>
              <a:ext cx="215765" cy="196556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566974" y="4978719"/>
              <a:ext cx="215765" cy="19655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756473" y="4653492"/>
              <a:ext cx="1386450" cy="1608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Image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756473" y="4978167"/>
              <a:ext cx="1386450" cy="1608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Text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756473" y="4329692"/>
              <a:ext cx="1386450" cy="1608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Container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Rectangle 89"/>
          <p:cNvSpPr/>
          <p:nvPr/>
        </p:nvSpPr>
        <p:spPr>
          <a:xfrm>
            <a:off x="5421555" y="3089520"/>
            <a:ext cx="366875" cy="391018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213861" y="3102947"/>
            <a:ext cx="1583859" cy="59319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 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654504" y="3721791"/>
            <a:ext cx="781051" cy="98278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715385" y="3719893"/>
            <a:ext cx="781051" cy="108494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897114" y="3111482"/>
            <a:ext cx="213471" cy="173547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346914" y="2812326"/>
            <a:ext cx="1566199" cy="395147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1211" y="2576998"/>
            <a:ext cx="519228" cy="534484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1211" y="3137597"/>
            <a:ext cx="2545380" cy="69876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 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7113" y="2576338"/>
            <a:ext cx="1231184" cy="513182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69556" y="2640423"/>
            <a:ext cx="279363" cy="90025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41176" y="2800955"/>
            <a:ext cx="1215502" cy="142820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32840" y="2608391"/>
            <a:ext cx="945072" cy="174107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"/>
    </mc:Choice>
    <mc:Fallback xmlns="">
      <p:transition spd="slow" advTm="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71" grpId="0" animBg="1"/>
      <p:bldP spid="72" grpId="0" animBg="1"/>
      <p:bldP spid="75" grpId="0" animBg="1"/>
      <p:bldP spid="83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59" grpId="0" animBg="1"/>
      <p:bldP spid="61" grpId="0" animBg="1"/>
      <p:bldP spid="62" grpId="0" animBg="1"/>
      <p:bldP spid="64" grpId="0" animBg="1"/>
      <p:bldP spid="65" grpId="0" animBg="1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2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876" y="4059262"/>
            <a:ext cx="4798863" cy="26940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337456" y="2581252"/>
            <a:ext cx="1583859" cy="451592"/>
          </a:xfrm>
          <a:prstGeom prst="rect">
            <a:avLst/>
          </a:prstGeom>
          <a:noFill/>
          <a:ln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Background on View Hierarchy:</a:t>
            </a:r>
            <a:br>
              <a:rPr lang="en-US" sz="4000" dirty="0" smtClean="0"/>
            </a:br>
            <a:r>
              <a:rPr lang="en-US" sz="4000" dirty="0" smtClean="0"/>
              <a:t>Layout Containers &amp; Layout </a:t>
            </a:r>
            <a:r>
              <a:rPr lang="en-US" sz="4000" dirty="0" err="1" smtClean="0"/>
              <a:t>Params</a:t>
            </a:r>
            <a:endParaRPr lang="en-US" sz="4000" b="1" dirty="0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2AC8-6F77-C04A-97BA-7ACFFAC48D9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04" y="2482929"/>
            <a:ext cx="4818367" cy="2728986"/>
          </a:xfrm>
          <a:prstGeom prst="rect">
            <a:avLst/>
          </a:prstGeom>
        </p:spPr>
      </p:pic>
      <p:pic>
        <p:nvPicPr>
          <p:cNvPr id="44" name="Picture 43" descr="BarredIphoneHangout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10521" r="27148" b="85967"/>
          <a:stretch/>
        </p:blipFill>
        <p:spPr>
          <a:xfrm>
            <a:off x="7803714" y="2626691"/>
            <a:ext cx="781051" cy="952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6" name="Picture 45" descr="BarredIphoneHangout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14033" r="27148" b="82455"/>
          <a:stretch/>
        </p:blipFill>
        <p:spPr>
          <a:xfrm>
            <a:off x="7803714" y="2805441"/>
            <a:ext cx="781051" cy="952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803714" y="2598324"/>
            <a:ext cx="781051" cy="38248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 descr="BarredIphoneHangout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r="77510" b="77566"/>
          <a:stretch/>
        </p:blipFill>
        <p:spPr>
          <a:xfrm>
            <a:off x="7343806" y="2595644"/>
            <a:ext cx="356209" cy="3824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2" name="Picture 61" descr="BarredIphoneHangout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2" t="8332" b="85425"/>
          <a:stretch/>
        </p:blipFill>
        <p:spPr>
          <a:xfrm>
            <a:off x="8707844" y="2626157"/>
            <a:ext cx="213471" cy="1693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43" y="1902370"/>
            <a:ext cx="1717837" cy="1266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716" y="1902370"/>
            <a:ext cx="1712034" cy="1266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825" y="1576574"/>
            <a:ext cx="163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Linear Layout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309169" y="1576574"/>
            <a:ext cx="163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Relative Layout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8942" y="1904377"/>
            <a:ext cx="1750690" cy="12911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227121" y="1593621"/>
            <a:ext cx="1643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List / Grid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424" y="1920957"/>
            <a:ext cx="1728208" cy="1274554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8438" y="5332439"/>
            <a:ext cx="1522729" cy="858141"/>
            <a:chOff x="7566974" y="4317134"/>
            <a:chExt cx="1522729" cy="858141"/>
          </a:xfrm>
        </p:grpSpPr>
        <p:sp>
          <p:nvSpPr>
            <p:cNvPr id="113" name="Rectangle 112"/>
            <p:cNvSpPr/>
            <p:nvPr/>
          </p:nvSpPr>
          <p:spPr>
            <a:xfrm>
              <a:off x="7566974" y="4317134"/>
              <a:ext cx="215765" cy="196556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566974" y="4665853"/>
              <a:ext cx="215765" cy="196556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566974" y="4978719"/>
              <a:ext cx="215765" cy="19655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756473" y="4653492"/>
              <a:ext cx="1333230" cy="18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Image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756473" y="4978167"/>
              <a:ext cx="1333230" cy="18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Text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756473" y="4329692"/>
              <a:ext cx="1333230" cy="18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Container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6" name="Picture 85" descr="BarredIphoneHangout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5" b="76154"/>
          <a:stretch/>
        </p:blipFill>
        <p:spPr>
          <a:xfrm>
            <a:off x="7337455" y="2988514"/>
            <a:ext cx="1583859" cy="457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588" y="1916196"/>
            <a:ext cx="655503" cy="485072"/>
          </a:xfrm>
          <a:prstGeom prst="rect">
            <a:avLst/>
          </a:prstGeom>
        </p:spPr>
      </p:pic>
      <p:grpSp>
        <p:nvGrpSpPr>
          <p:cNvPr id="292" name="Group 291"/>
          <p:cNvGrpSpPr/>
          <p:nvPr/>
        </p:nvGrpSpPr>
        <p:grpSpPr>
          <a:xfrm>
            <a:off x="6210417" y="1936266"/>
            <a:ext cx="1583859" cy="1313281"/>
            <a:chOff x="143401" y="4241112"/>
            <a:chExt cx="1583859" cy="1313281"/>
          </a:xfrm>
        </p:grpSpPr>
        <p:grpSp>
          <p:nvGrpSpPr>
            <p:cNvPr id="291" name="Group 290"/>
            <p:cNvGrpSpPr/>
            <p:nvPr/>
          </p:nvGrpSpPr>
          <p:grpSpPr>
            <a:xfrm>
              <a:off x="160124" y="4241112"/>
              <a:ext cx="791929" cy="1313281"/>
              <a:chOff x="160124" y="4241112"/>
              <a:chExt cx="791929" cy="131328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71002" y="4874171"/>
                <a:ext cx="781051" cy="680222"/>
                <a:chOff x="3469666" y="4633767"/>
                <a:chExt cx="781051" cy="680222"/>
              </a:xfrm>
            </p:grpSpPr>
            <p:pic>
              <p:nvPicPr>
                <p:cNvPr id="43" name="Picture 42" descr="BarredIphoneHangout2.pn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522" t="8332" b="85425"/>
                <a:stretch/>
              </p:blipFill>
              <p:spPr>
                <a:xfrm>
                  <a:off x="3469666" y="5144657"/>
                  <a:ext cx="213471" cy="169332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59" name="Picture 58" descr="BarredIphoneHangout2.pn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539" t="10521" r="27148" b="85967"/>
                <a:stretch/>
              </p:blipFill>
              <p:spPr>
                <a:xfrm>
                  <a:off x="3469666" y="4633767"/>
                  <a:ext cx="781051" cy="9525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60" name="Picture 59" descr="BarredIphoneHangout2.pn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539" t="14033" r="27148" b="82455"/>
                <a:stretch/>
              </p:blipFill>
              <p:spPr>
                <a:xfrm>
                  <a:off x="3469666" y="4889212"/>
                  <a:ext cx="781051" cy="9525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</p:grpSp>
          <p:pic>
            <p:nvPicPr>
              <p:cNvPr id="289" name="Picture 288" descr="BarredIphoneHangout2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32" r="77510" b="77566"/>
              <a:stretch/>
            </p:blipFill>
            <p:spPr>
              <a:xfrm>
                <a:off x="160124" y="4241112"/>
                <a:ext cx="356209" cy="38248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</p:grpSp>
        <p:pic>
          <p:nvPicPr>
            <p:cNvPr id="290" name="Picture 289" descr="BarredIphoneHangout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5" b="76154"/>
            <a:stretch/>
          </p:blipFill>
          <p:spPr>
            <a:xfrm>
              <a:off x="143401" y="4742056"/>
              <a:ext cx="1583859" cy="4571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294" name="Rectangle 293"/>
          <p:cNvSpPr/>
          <p:nvPr/>
        </p:nvSpPr>
        <p:spPr>
          <a:xfrm>
            <a:off x="3017336" y="5794259"/>
            <a:ext cx="4320119" cy="620621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3298332" y="5956285"/>
            <a:ext cx="2790095" cy="144231"/>
          </a:xfrm>
          <a:prstGeom prst="rect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3017337" y="6432795"/>
            <a:ext cx="3434152" cy="165686"/>
          </a:xfrm>
          <a:prstGeom prst="rect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3017337" y="4395689"/>
            <a:ext cx="3071090" cy="1400468"/>
          </a:xfrm>
          <a:prstGeom prst="rect">
            <a:avLst/>
          </a:prstGeom>
          <a:solidFill>
            <a:srgbClr val="008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2691380" y="4005248"/>
            <a:ext cx="4798862" cy="2730941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3020710" y="4229313"/>
            <a:ext cx="2983298" cy="135603"/>
          </a:xfrm>
          <a:prstGeom prst="rect">
            <a:avLst/>
          </a:prstGeom>
          <a:solidFill>
            <a:srgbClr val="008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   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88" name="Group 287"/>
          <p:cNvGrpSpPr/>
          <p:nvPr/>
        </p:nvGrpSpPr>
        <p:grpSpPr>
          <a:xfrm>
            <a:off x="178438" y="3249849"/>
            <a:ext cx="3555959" cy="1705593"/>
            <a:chOff x="475554" y="5279417"/>
            <a:chExt cx="3555959" cy="1705593"/>
          </a:xfrm>
        </p:grpSpPr>
        <p:pic>
          <p:nvPicPr>
            <p:cNvPr id="273" name="Picture 272" descr="BarredIphoneHangout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2" b="77566"/>
            <a:stretch/>
          </p:blipFill>
          <p:spPr>
            <a:xfrm>
              <a:off x="475554" y="5279417"/>
              <a:ext cx="1583859" cy="38248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274" name="Group 273"/>
            <p:cNvGrpSpPr/>
            <p:nvPr/>
          </p:nvGrpSpPr>
          <p:grpSpPr>
            <a:xfrm>
              <a:off x="664233" y="5661899"/>
              <a:ext cx="2100030" cy="767609"/>
              <a:chOff x="4730141" y="2698751"/>
              <a:chExt cx="2100030" cy="767609"/>
            </a:xfrm>
          </p:grpSpPr>
          <p:pic>
            <p:nvPicPr>
              <p:cNvPr id="275" name="Picture 274" descr="BarredIphoneHangout2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32" r="77510" b="77566"/>
              <a:stretch/>
            </p:blipFill>
            <p:spPr>
              <a:xfrm>
                <a:off x="4730141" y="3083878"/>
                <a:ext cx="356209" cy="38248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276" name="Picture 275" descr="BarredIphoneHangout2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39" t="8332" r="27148" b="77566"/>
              <a:stretch/>
            </p:blipFill>
            <p:spPr>
              <a:xfrm>
                <a:off x="5556249" y="3083878"/>
                <a:ext cx="781051" cy="38248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277" name="Picture 276" descr="BarredIphoneHangout2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522" t="8332" b="85425"/>
              <a:stretch/>
            </p:blipFill>
            <p:spPr>
              <a:xfrm>
                <a:off x="6616700" y="3115628"/>
                <a:ext cx="213471" cy="16933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cxnSp>
            <p:nvCxnSpPr>
              <p:cNvPr id="278" name="Straight Arrow Connector 277"/>
              <p:cNvCxnSpPr>
                <a:stCxn id="284" idx="2"/>
              </p:cNvCxnSpPr>
              <p:nvPr/>
            </p:nvCxnSpPr>
            <p:spPr>
              <a:xfrm flipH="1">
                <a:off x="4908246" y="2698751"/>
                <a:ext cx="437846" cy="3851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>
                <a:stCxn id="284" idx="2"/>
              </p:cNvCxnSpPr>
              <p:nvPr/>
            </p:nvCxnSpPr>
            <p:spPr>
              <a:xfrm>
                <a:off x="5346092" y="2698751"/>
                <a:ext cx="600683" cy="3851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>
                <a:stCxn id="284" idx="2"/>
              </p:cNvCxnSpPr>
              <p:nvPr/>
            </p:nvCxnSpPr>
            <p:spPr>
              <a:xfrm>
                <a:off x="5346092" y="2698751"/>
                <a:ext cx="1377344" cy="4168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1" name="Group 280"/>
            <p:cNvGrpSpPr/>
            <p:nvPr/>
          </p:nvGrpSpPr>
          <p:grpSpPr>
            <a:xfrm>
              <a:off x="709290" y="6429508"/>
              <a:ext cx="1847854" cy="555502"/>
              <a:chOff x="4775198" y="3466360"/>
              <a:chExt cx="1847854" cy="555502"/>
            </a:xfrm>
          </p:grpSpPr>
          <p:pic>
            <p:nvPicPr>
              <p:cNvPr id="282" name="Picture 281" descr="BarredIphoneHangout2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39" t="10521" r="27148" b="85967"/>
              <a:stretch/>
            </p:blipFill>
            <p:spPr>
              <a:xfrm>
                <a:off x="4775198" y="3695700"/>
                <a:ext cx="781051" cy="952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283" name="Picture 282" descr="BarredIphoneHangout2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39" t="14033" r="27148" b="82455"/>
              <a:stretch/>
            </p:blipFill>
            <p:spPr>
              <a:xfrm>
                <a:off x="5842001" y="3926612"/>
                <a:ext cx="781051" cy="952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cxnSp>
            <p:nvCxnSpPr>
              <p:cNvPr id="284" name="Straight Arrow Connector 283"/>
              <p:cNvCxnSpPr/>
              <p:nvPr/>
            </p:nvCxnSpPr>
            <p:spPr>
              <a:xfrm flipH="1">
                <a:off x="5251451" y="3466360"/>
                <a:ext cx="695324" cy="2293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>
                <a:off x="5946775" y="3466360"/>
                <a:ext cx="285752" cy="4602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7" name="Straight Arrow Connector 286"/>
            <p:cNvCxnSpPr>
              <a:stCxn id="284" idx="2"/>
            </p:cNvCxnSpPr>
            <p:nvPr/>
          </p:nvCxnSpPr>
          <p:spPr>
            <a:xfrm>
              <a:off x="1267484" y="5661899"/>
              <a:ext cx="1180170" cy="2139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6" name="Picture 285" descr="BarredIphoneHangout2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5" b="76154"/>
            <a:stretch/>
          </p:blipFill>
          <p:spPr>
            <a:xfrm>
              <a:off x="2447654" y="5853006"/>
              <a:ext cx="1583859" cy="4571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314" name="Rectangle 313"/>
          <p:cNvSpPr/>
          <p:nvPr/>
        </p:nvSpPr>
        <p:spPr>
          <a:xfrm>
            <a:off x="2260178" y="4047669"/>
            <a:ext cx="213471" cy="173547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1191970" y="4022134"/>
            <a:ext cx="781051" cy="387797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365082" y="4026951"/>
            <a:ext cx="356209" cy="382482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8" name="Rectangle 317"/>
          <p:cNvSpPr/>
          <p:nvPr/>
        </p:nvSpPr>
        <p:spPr>
          <a:xfrm>
            <a:off x="2135269" y="3816342"/>
            <a:ext cx="1599128" cy="59319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 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1475331" y="4856183"/>
            <a:ext cx="783013" cy="95251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2" name="Rectangle 321"/>
          <p:cNvSpPr/>
          <p:nvPr/>
        </p:nvSpPr>
        <p:spPr>
          <a:xfrm>
            <a:off x="406578" y="4628781"/>
            <a:ext cx="783013" cy="95251"/>
          </a:xfrm>
          <a:prstGeom prst="rect">
            <a:avLst/>
          </a:prstGeom>
          <a:solidFill>
            <a:srgbClr val="FF0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163043" y="3252669"/>
            <a:ext cx="1592750" cy="387797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4" name="Straight Arrow Connector 73"/>
          <p:cNvCxnSpPr>
            <a:stCxn id="273" idx="3"/>
            <a:endCxn id="293" idx="1"/>
          </p:cNvCxnSpPr>
          <p:nvPr/>
        </p:nvCxnSpPr>
        <p:spPr>
          <a:xfrm>
            <a:off x="1762297" y="3441090"/>
            <a:ext cx="922579" cy="1965221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75" idx="3"/>
            <a:endCxn id="298" idx="1"/>
          </p:cNvCxnSpPr>
          <p:nvPr/>
        </p:nvCxnSpPr>
        <p:spPr>
          <a:xfrm>
            <a:off x="723326" y="4208699"/>
            <a:ext cx="2294011" cy="887224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286" idx="2"/>
            <a:endCxn id="300" idx="0"/>
          </p:cNvCxnSpPr>
          <p:nvPr/>
        </p:nvCxnSpPr>
        <p:spPr>
          <a:xfrm>
            <a:off x="2942468" y="3869157"/>
            <a:ext cx="1569891" cy="360156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315" idx="2"/>
            <a:endCxn id="294" idx="1"/>
          </p:cNvCxnSpPr>
          <p:nvPr/>
        </p:nvCxnSpPr>
        <p:spPr>
          <a:xfrm>
            <a:off x="1582496" y="4409931"/>
            <a:ext cx="1434840" cy="1694639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82" idx="2"/>
            <a:endCxn id="296" idx="1"/>
          </p:cNvCxnSpPr>
          <p:nvPr/>
        </p:nvCxnSpPr>
        <p:spPr>
          <a:xfrm>
            <a:off x="802700" y="4724530"/>
            <a:ext cx="2495632" cy="1303871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283" idx="2"/>
            <a:endCxn id="295" idx="1"/>
          </p:cNvCxnSpPr>
          <p:nvPr/>
        </p:nvCxnSpPr>
        <p:spPr>
          <a:xfrm>
            <a:off x="1869503" y="4955442"/>
            <a:ext cx="1420519" cy="1236362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314" idx="2"/>
            <a:endCxn id="297" idx="1"/>
          </p:cNvCxnSpPr>
          <p:nvPr/>
        </p:nvCxnSpPr>
        <p:spPr>
          <a:xfrm>
            <a:off x="2366914" y="4221216"/>
            <a:ext cx="650423" cy="2294422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300" idx="3"/>
            <a:endCxn id="110" idx="1"/>
          </p:cNvCxnSpPr>
          <p:nvPr/>
        </p:nvCxnSpPr>
        <p:spPr>
          <a:xfrm flipV="1">
            <a:off x="6004008" y="3521387"/>
            <a:ext cx="770952" cy="775728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6774960" y="3446568"/>
            <a:ext cx="1199002" cy="149637"/>
          </a:xfrm>
          <a:prstGeom prst="rect">
            <a:avLst/>
          </a:prstGeom>
          <a:solidFill>
            <a:srgbClr val="008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777550" y="3602878"/>
            <a:ext cx="1196412" cy="154625"/>
          </a:xfrm>
          <a:prstGeom prst="rect">
            <a:avLst/>
          </a:prstGeom>
          <a:solidFill>
            <a:srgbClr val="008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0" name="Straight Arrow Connector 119"/>
          <p:cNvCxnSpPr>
            <a:stCxn id="298" idx="3"/>
            <a:endCxn id="119" idx="1"/>
          </p:cNvCxnSpPr>
          <p:nvPr/>
        </p:nvCxnSpPr>
        <p:spPr>
          <a:xfrm flipV="1">
            <a:off x="6088427" y="3680191"/>
            <a:ext cx="689123" cy="1415732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296" idx="3"/>
            <a:endCxn id="122" idx="1"/>
          </p:cNvCxnSpPr>
          <p:nvPr/>
        </p:nvCxnSpPr>
        <p:spPr>
          <a:xfrm flipV="1">
            <a:off x="6088427" y="3834609"/>
            <a:ext cx="673528" cy="2193792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6761955" y="3762743"/>
            <a:ext cx="1302984" cy="143731"/>
          </a:xfrm>
          <a:prstGeom prst="rect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761955" y="3903684"/>
            <a:ext cx="1302984" cy="165862"/>
          </a:xfrm>
          <a:prstGeom prst="rect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6767185" y="4075394"/>
            <a:ext cx="1284749" cy="152956"/>
          </a:xfrm>
          <a:prstGeom prst="rect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5" name="Straight Arrow Connector 124"/>
          <p:cNvCxnSpPr>
            <a:stCxn id="295" idx="3"/>
            <a:endCxn id="123" idx="1"/>
          </p:cNvCxnSpPr>
          <p:nvPr/>
        </p:nvCxnSpPr>
        <p:spPr>
          <a:xfrm flipV="1">
            <a:off x="5781368" y="3986615"/>
            <a:ext cx="980587" cy="2205189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297" idx="3"/>
            <a:endCxn id="124" idx="2"/>
          </p:cNvCxnSpPr>
          <p:nvPr/>
        </p:nvCxnSpPr>
        <p:spPr>
          <a:xfrm flipV="1">
            <a:off x="6451489" y="4228350"/>
            <a:ext cx="958071" cy="2287288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5" name="Rectangle 294"/>
          <p:cNvSpPr/>
          <p:nvPr/>
        </p:nvSpPr>
        <p:spPr>
          <a:xfrm>
            <a:off x="3290022" y="6099491"/>
            <a:ext cx="2491346" cy="184626"/>
          </a:xfrm>
          <a:prstGeom prst="rect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3043" y="1901398"/>
            <a:ext cx="3777707" cy="1052682"/>
            <a:chOff x="163043" y="1901398"/>
            <a:chExt cx="3777707" cy="1052682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726627" y="2534820"/>
              <a:ext cx="148701" cy="100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1346200" y="2533818"/>
              <a:ext cx="88235" cy="100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609600" y="2532816"/>
              <a:ext cx="88235" cy="100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163043" y="2532816"/>
              <a:ext cx="14576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2223586" y="1901398"/>
              <a:ext cx="158463" cy="145643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2820697" y="2786885"/>
              <a:ext cx="0" cy="8551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3273681" y="2953078"/>
              <a:ext cx="88235" cy="100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endCxn id="4" idx="3"/>
            </p:cNvCxnSpPr>
            <p:nvPr/>
          </p:nvCxnSpPr>
          <p:spPr>
            <a:xfrm>
              <a:off x="3797300" y="2532816"/>
              <a:ext cx="143450" cy="3007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038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5"/>
    </mc:Choice>
    <mc:Fallback xmlns="">
      <p:transition spd="slow" advTm="10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 animBg="1"/>
      <p:bldP spid="5" grpId="0"/>
      <p:bldP spid="32" grpId="0"/>
      <p:bldP spid="37" grpId="1"/>
      <p:bldP spid="294" grpId="0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300" grpId="0" animBg="1"/>
      <p:bldP spid="300" grpId="1" animBg="1"/>
      <p:bldP spid="314" grpId="0" animBg="1"/>
      <p:bldP spid="315" grpId="0" animBg="1"/>
      <p:bldP spid="316" grpId="0" animBg="1"/>
      <p:bldP spid="318" grpId="0" animBg="1"/>
      <p:bldP spid="321" grpId="0" animBg="1"/>
      <p:bldP spid="322" grpId="0" animBg="1"/>
      <p:bldP spid="317" grpId="0" animBg="1"/>
      <p:bldP spid="110" grpId="0" animBg="1"/>
      <p:bldP spid="119" grpId="0" animBg="1"/>
      <p:bldP spid="122" grpId="0" animBg="1"/>
      <p:bldP spid="123" grpId="0" animBg="1"/>
      <p:bldP spid="124" grpId="0" animBg="1"/>
      <p:bldP spid="295" grpId="0" animBg="1"/>
      <p:bldP spid="2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898738" y="2078086"/>
            <a:ext cx="673245" cy="416278"/>
            <a:chOff x="1898738" y="2078086"/>
            <a:chExt cx="673245" cy="416278"/>
          </a:xfrm>
        </p:grpSpPr>
        <p:cxnSp>
          <p:nvCxnSpPr>
            <p:cNvPr id="406" name="Straight Arrow Connector 405"/>
            <p:cNvCxnSpPr/>
            <p:nvPr/>
          </p:nvCxnSpPr>
          <p:spPr>
            <a:xfrm>
              <a:off x="2064255" y="2494364"/>
              <a:ext cx="3668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Rectangle 424"/>
            <p:cNvSpPr/>
            <p:nvPr/>
          </p:nvSpPr>
          <p:spPr>
            <a:xfrm>
              <a:off x="1898738" y="2078086"/>
              <a:ext cx="673245" cy="3715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Reverse eng.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7" name="Rectangle 336"/>
          <p:cNvSpPr/>
          <p:nvPr/>
        </p:nvSpPr>
        <p:spPr>
          <a:xfrm>
            <a:off x="-113895" y="1318034"/>
            <a:ext cx="2252964" cy="4945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App Screenshot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</a:t>
            </a:r>
            <a:r>
              <a:rPr lang="en-US" sz="1200" b="1" dirty="0" smtClean="0">
                <a:solidFill>
                  <a:schemeClr val="tx1"/>
                </a:solidFill>
              </a:rPr>
              <a:t>Google Hangout </a:t>
            </a:r>
            <a:r>
              <a:rPr lang="en-US" sz="1200" dirty="0" smtClean="0">
                <a:solidFill>
                  <a:schemeClr val="tx1"/>
                </a:solidFill>
              </a:rPr>
              <a:t>app on </a:t>
            </a:r>
            <a:r>
              <a:rPr lang="en-US" sz="1200" dirty="0" err="1" smtClean="0">
                <a:solidFill>
                  <a:schemeClr val="tx1"/>
                </a:solidFill>
              </a:rPr>
              <a:t>iOS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52" name="Rectangle 351"/>
          <p:cNvSpPr/>
          <p:nvPr/>
        </p:nvSpPr>
        <p:spPr>
          <a:xfrm>
            <a:off x="4646252" y="1297987"/>
            <a:ext cx="2048151" cy="4945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Source Code and Resources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370754" y="4387707"/>
            <a:ext cx="680442" cy="504160"/>
            <a:chOff x="6370754" y="4387707"/>
            <a:chExt cx="680442" cy="504160"/>
          </a:xfrm>
        </p:grpSpPr>
        <p:sp>
          <p:nvSpPr>
            <p:cNvPr id="436" name="Rectangle 435"/>
            <p:cNvSpPr/>
            <p:nvPr/>
          </p:nvSpPr>
          <p:spPr>
            <a:xfrm>
              <a:off x="6370754" y="4387707"/>
              <a:ext cx="680442" cy="3961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Deploy &amp; Run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>
            <a:xfrm>
              <a:off x="6499583" y="4891867"/>
              <a:ext cx="389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9" name="Rectangle 348"/>
          <p:cNvSpPr/>
          <p:nvPr/>
        </p:nvSpPr>
        <p:spPr>
          <a:xfrm>
            <a:off x="2351741" y="1297987"/>
            <a:ext cx="2252964" cy="4945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UI View Hierarchy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839308" y="5462802"/>
            <a:ext cx="997721" cy="237305"/>
            <a:chOff x="2839308" y="5462802"/>
            <a:chExt cx="997721" cy="237305"/>
          </a:xfrm>
        </p:grpSpPr>
        <p:sp>
          <p:nvSpPr>
            <p:cNvPr id="356" name="Rectangle 355"/>
            <p:cNvSpPr/>
            <p:nvPr/>
          </p:nvSpPr>
          <p:spPr>
            <a:xfrm>
              <a:off x="2954308" y="5471703"/>
              <a:ext cx="882721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Text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2839308" y="5462802"/>
              <a:ext cx="116686" cy="23730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71792" y="5455210"/>
            <a:ext cx="800238" cy="237305"/>
            <a:chOff x="4371792" y="5455210"/>
            <a:chExt cx="800238" cy="237305"/>
          </a:xfrm>
        </p:grpSpPr>
        <p:sp>
          <p:nvSpPr>
            <p:cNvPr id="420" name="Rectangle 419"/>
            <p:cNvSpPr/>
            <p:nvPr/>
          </p:nvSpPr>
          <p:spPr>
            <a:xfrm>
              <a:off x="4445575" y="5479422"/>
              <a:ext cx="726455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List item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4371792" y="5455210"/>
              <a:ext cx="116686" cy="237305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tile tx="0" ty="0" sx="100000" sy="100000" flip="none" algn="tl"/>
            </a:blip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58657" y="5462801"/>
            <a:ext cx="933529" cy="237305"/>
            <a:chOff x="3458657" y="5462801"/>
            <a:chExt cx="933529" cy="237305"/>
          </a:xfrm>
        </p:grpSpPr>
        <p:sp>
          <p:nvSpPr>
            <p:cNvPr id="83" name="Rectangle 82"/>
            <p:cNvSpPr/>
            <p:nvPr/>
          </p:nvSpPr>
          <p:spPr>
            <a:xfrm>
              <a:off x="3458657" y="5462801"/>
              <a:ext cx="116686" cy="237305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564197" y="5479422"/>
              <a:ext cx="827989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Container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6" name="Rectangle 375"/>
          <p:cNvSpPr/>
          <p:nvPr/>
        </p:nvSpPr>
        <p:spPr>
          <a:xfrm>
            <a:off x="4973123" y="3618115"/>
            <a:ext cx="1429067" cy="5306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spcCol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Source Code &amp;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Layout Definition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377624" y="2078086"/>
            <a:ext cx="673245" cy="416278"/>
            <a:chOff x="4377624" y="2078086"/>
            <a:chExt cx="673245" cy="41627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538907" y="2494364"/>
              <a:ext cx="366900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4377624" y="2078086"/>
              <a:ext cx="673245" cy="3715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Export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56943" y="5462801"/>
            <a:ext cx="970396" cy="237305"/>
            <a:chOff x="2156943" y="5462801"/>
            <a:chExt cx="970396" cy="237305"/>
          </a:xfrm>
        </p:grpSpPr>
        <p:sp>
          <p:nvSpPr>
            <p:cNvPr id="355" name="Rectangle 354"/>
            <p:cNvSpPr/>
            <p:nvPr/>
          </p:nvSpPr>
          <p:spPr>
            <a:xfrm>
              <a:off x="2244618" y="5471703"/>
              <a:ext cx="882721" cy="2028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Image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156943" y="5462801"/>
              <a:ext cx="116686" cy="237305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6590" y="4163726"/>
            <a:ext cx="1849282" cy="1007160"/>
            <a:chOff x="4566590" y="4163726"/>
            <a:chExt cx="1849282" cy="1007160"/>
          </a:xfrm>
        </p:grpSpPr>
        <p:sp>
          <p:nvSpPr>
            <p:cNvPr id="435" name="Rectangle 434"/>
            <p:cNvSpPr/>
            <p:nvPr/>
          </p:nvSpPr>
          <p:spPr>
            <a:xfrm>
              <a:off x="4566590" y="4163726"/>
              <a:ext cx="740570" cy="33779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Compile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395" name="Picture 39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2217" y="4629998"/>
              <a:ext cx="343655" cy="5357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391" name="Straight Arrow Connector 390"/>
            <p:cNvCxnSpPr/>
            <p:nvPr/>
          </p:nvCxnSpPr>
          <p:spPr>
            <a:xfrm flipH="1">
              <a:off x="5216096" y="4217411"/>
              <a:ext cx="359900" cy="3547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>
              <a:off x="5716391" y="4217778"/>
              <a:ext cx="0" cy="3547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/>
            <p:nvPr/>
          </p:nvCxnSpPr>
          <p:spPr>
            <a:xfrm>
              <a:off x="5836262" y="4212034"/>
              <a:ext cx="376382" cy="3547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ectangle 352"/>
            <p:cNvSpPr/>
            <p:nvPr/>
          </p:nvSpPr>
          <p:spPr>
            <a:xfrm>
              <a:off x="5540447" y="4629997"/>
              <a:ext cx="351888" cy="5408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…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973123" y="4629997"/>
              <a:ext cx="422923" cy="5408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iOS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4" name="Picture 93" descr="BarredIphoneHangou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" y="1825444"/>
            <a:ext cx="1950522" cy="3340269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3679" y="1812593"/>
            <a:ext cx="1965960" cy="3364643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645937" y="2205203"/>
            <a:ext cx="1758616" cy="2939028"/>
            <a:chOff x="2645937" y="2205203"/>
            <a:chExt cx="1758616" cy="2939028"/>
          </a:xfrm>
        </p:grpSpPr>
        <p:sp>
          <p:nvSpPr>
            <p:cNvPr id="112" name="Rectangle 111"/>
            <p:cNvSpPr/>
            <p:nvPr/>
          </p:nvSpPr>
          <p:spPr>
            <a:xfrm>
              <a:off x="3030263" y="2205203"/>
              <a:ext cx="630936" cy="80256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027291" y="2324434"/>
              <a:ext cx="864895" cy="82543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285269" y="2209475"/>
              <a:ext cx="115641" cy="4280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645937" y="5086200"/>
              <a:ext cx="264639" cy="41563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131432" y="5086943"/>
              <a:ext cx="267748" cy="45719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030263" y="2693871"/>
              <a:ext cx="307357" cy="80256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031496" y="2814480"/>
              <a:ext cx="338079" cy="53426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199172" y="2699524"/>
              <a:ext cx="186242" cy="5697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030262" y="3181794"/>
              <a:ext cx="662957" cy="80256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031524" y="3301025"/>
              <a:ext cx="1179576" cy="82543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194093" y="3187447"/>
              <a:ext cx="204866" cy="5697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038729" y="3678580"/>
              <a:ext cx="277723" cy="5481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027291" y="3796486"/>
              <a:ext cx="1131595" cy="68217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194093" y="3679978"/>
              <a:ext cx="204866" cy="5697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030263" y="4160545"/>
              <a:ext cx="794190" cy="80256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031524" y="4279776"/>
              <a:ext cx="1243953" cy="69811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216104" y="4168788"/>
              <a:ext cx="186242" cy="5179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027013" y="4649622"/>
              <a:ext cx="521435" cy="80256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027291" y="4793541"/>
              <a:ext cx="665928" cy="62015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4250634" y="4662181"/>
              <a:ext cx="153919" cy="47086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3617019" y="5087953"/>
              <a:ext cx="279399" cy="56278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175747" y="5082422"/>
              <a:ext cx="139700" cy="56278"/>
            </a:xfrm>
            <a:prstGeom prst="rect">
              <a:avLst/>
            </a:prstGeom>
            <a:pattFill prst="dashVert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27105" y="1857831"/>
            <a:ext cx="1958026" cy="3211496"/>
            <a:chOff x="2527105" y="1857831"/>
            <a:chExt cx="1958026" cy="3211496"/>
          </a:xfrm>
        </p:grpSpPr>
        <p:sp>
          <p:nvSpPr>
            <p:cNvPr id="120" name="Rectangle 119"/>
            <p:cNvSpPr/>
            <p:nvPr/>
          </p:nvSpPr>
          <p:spPr>
            <a:xfrm>
              <a:off x="2527105" y="2089141"/>
              <a:ext cx="1958026" cy="31227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596063" y="1857831"/>
              <a:ext cx="1812590" cy="3211496"/>
              <a:chOff x="2596063" y="1857831"/>
              <a:chExt cx="1812590" cy="3211496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4271245" y="1895854"/>
                <a:ext cx="137408" cy="139657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596063" y="2166027"/>
                <a:ext cx="356323" cy="354835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3185293" y="4913279"/>
                <a:ext cx="152327" cy="137781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697907" y="4911076"/>
                <a:ext cx="151289" cy="158251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399179" y="1857831"/>
                <a:ext cx="213608" cy="213105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596063" y="2658928"/>
                <a:ext cx="356323" cy="354835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596063" y="3142618"/>
                <a:ext cx="356323" cy="354835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596063" y="3630916"/>
                <a:ext cx="356323" cy="354835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596063" y="4121369"/>
                <a:ext cx="356323" cy="354835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3689321" y="4898931"/>
                <a:ext cx="128698" cy="170396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4163119" y="4910623"/>
                <a:ext cx="152327" cy="151559"/>
              </a:xfrm>
              <a:prstGeom prst="rect">
                <a:avLst/>
              </a:prstGeom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spcCol="0"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9" name="Rectangle 148"/>
            <p:cNvSpPr/>
            <p:nvPr/>
          </p:nvSpPr>
          <p:spPr>
            <a:xfrm>
              <a:off x="2569435" y="2571751"/>
              <a:ext cx="1873085" cy="23461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569434" y="3066713"/>
              <a:ext cx="1873086" cy="23461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2569434" y="3559288"/>
              <a:ext cx="1873086" cy="23461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2569434" y="4046832"/>
              <a:ext cx="1873086" cy="23461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2569434" y="4533665"/>
              <a:ext cx="1873086" cy="23461"/>
            </a:xfrm>
            <a:prstGeom prst="rect">
              <a:avLst/>
            </a:prstGeom>
            <a:pattFill prst="pct25">
              <a:fgClr>
                <a:prstClr val="black"/>
              </a:fgClr>
              <a:bgClr>
                <a:prstClr val="white"/>
              </a:bgClr>
            </a:patt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73150" y="2140436"/>
            <a:ext cx="1877713" cy="2410746"/>
            <a:chOff x="2569433" y="2157503"/>
            <a:chExt cx="1877713" cy="2410746"/>
          </a:xfrm>
        </p:grpSpPr>
        <p:sp>
          <p:nvSpPr>
            <p:cNvPr id="118" name="Rectangle 117"/>
            <p:cNvSpPr/>
            <p:nvPr/>
          </p:nvSpPr>
          <p:spPr>
            <a:xfrm>
              <a:off x="2569435" y="2157503"/>
              <a:ext cx="1873086" cy="444622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tile tx="0" ty="0" sx="100000" sy="100000" flip="none" algn="tl"/>
            </a:blip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2569433" y="2638975"/>
              <a:ext cx="1873087" cy="460582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tile tx="0" ty="0" sx="100000" sy="100000" flip="none" algn="tl"/>
            </a:blip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569435" y="3130389"/>
              <a:ext cx="1873087" cy="460582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tile tx="0" ty="0" sx="100000" sy="100000" flip="none" algn="tl"/>
            </a:blip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573668" y="3616106"/>
              <a:ext cx="1873087" cy="460582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tile tx="0" ty="0" sx="100000" sy="100000" flip="none" algn="tl"/>
            </a:blip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574059" y="4107667"/>
              <a:ext cx="1873087" cy="460582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tile tx="0" ty="0" sx="100000" sy="100000" flip="none" algn="tl"/>
            </a:blip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73123" y="1812593"/>
            <a:ext cx="685800" cy="1746716"/>
            <a:chOff x="4973123" y="1812593"/>
            <a:chExt cx="685800" cy="1746716"/>
          </a:xfrm>
        </p:grpSpPr>
        <p:sp>
          <p:nvSpPr>
            <p:cNvPr id="367" name="Rectangle 366"/>
            <p:cNvSpPr/>
            <p:nvPr/>
          </p:nvSpPr>
          <p:spPr>
            <a:xfrm>
              <a:off x="4973123" y="1812593"/>
              <a:ext cx="685800" cy="17467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Images</a:t>
              </a:r>
            </a:p>
          </p:txBody>
        </p:sp>
        <p:pic>
          <p:nvPicPr>
            <p:cNvPr id="7" name="Picture 6" descr="img_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745" y="2255355"/>
              <a:ext cx="362712" cy="359664"/>
            </a:xfrm>
            <a:prstGeom prst="rect">
              <a:avLst/>
            </a:prstGeom>
          </p:spPr>
        </p:pic>
        <p:pic>
          <p:nvPicPr>
            <p:cNvPr id="8" name="Picture 7" descr="img_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925" y="2448245"/>
              <a:ext cx="359664" cy="359664"/>
            </a:xfrm>
            <a:prstGeom prst="rect">
              <a:avLst/>
            </a:prstGeom>
          </p:spPr>
        </p:pic>
        <p:pic>
          <p:nvPicPr>
            <p:cNvPr id="11" name="Picture 10" descr="img_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328" y="2594295"/>
              <a:ext cx="359664" cy="359664"/>
            </a:xfrm>
            <a:prstGeom prst="rect">
              <a:avLst/>
            </a:prstGeom>
          </p:spPr>
        </p:pic>
        <p:pic>
          <p:nvPicPr>
            <p:cNvPr id="9" name="Picture 8" descr="img_7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553" y="2467041"/>
              <a:ext cx="359664" cy="359664"/>
            </a:xfrm>
            <a:prstGeom prst="rect">
              <a:avLst/>
            </a:prstGeom>
          </p:spPr>
        </p:pic>
        <p:pic>
          <p:nvPicPr>
            <p:cNvPr id="12" name="Picture 11" descr="img_9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770" y="2255028"/>
              <a:ext cx="350520" cy="359664"/>
            </a:xfrm>
            <a:prstGeom prst="rect">
              <a:avLst/>
            </a:prstGeom>
          </p:spPr>
        </p:pic>
        <p:pic>
          <p:nvPicPr>
            <p:cNvPr id="13" name="Picture 12" descr="img_12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869" y="1902073"/>
              <a:ext cx="213360" cy="216408"/>
            </a:xfrm>
            <a:prstGeom prst="rect">
              <a:avLst/>
            </a:prstGeom>
          </p:spPr>
        </p:pic>
        <p:pic>
          <p:nvPicPr>
            <p:cNvPr id="17" name="Picture 16" descr="img_2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794" y="3020439"/>
              <a:ext cx="158496" cy="155448"/>
            </a:xfrm>
            <a:prstGeom prst="rect">
              <a:avLst/>
            </a:prstGeom>
          </p:spPr>
        </p:pic>
        <p:pic>
          <p:nvPicPr>
            <p:cNvPr id="18" name="Picture 17" descr="img_1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160" y="3015498"/>
              <a:ext cx="158496" cy="149352"/>
            </a:xfrm>
            <a:prstGeom prst="rect">
              <a:avLst/>
            </a:prstGeom>
          </p:spPr>
        </p:pic>
        <p:pic>
          <p:nvPicPr>
            <p:cNvPr id="19" name="Picture 18" descr="img_0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850" y="3138890"/>
              <a:ext cx="155448" cy="155448"/>
            </a:xfrm>
            <a:prstGeom prst="rect">
              <a:avLst/>
            </a:prstGeom>
          </p:spPr>
        </p:pic>
        <p:pic>
          <p:nvPicPr>
            <p:cNvPr id="14" name="Picture 13" descr="img_3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226" y="3147118"/>
              <a:ext cx="140208" cy="164592"/>
            </a:xfrm>
            <a:prstGeom prst="rect">
              <a:avLst/>
            </a:prstGeom>
          </p:spPr>
        </p:pic>
        <p:pic>
          <p:nvPicPr>
            <p:cNvPr id="2" name="Picture 1" descr="img_11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46" y="1945885"/>
              <a:ext cx="143256" cy="14325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642255" y="1812593"/>
            <a:ext cx="829112" cy="1746716"/>
            <a:chOff x="5642255" y="1812593"/>
            <a:chExt cx="829112" cy="1746716"/>
          </a:xfrm>
        </p:grpSpPr>
        <p:sp>
          <p:nvSpPr>
            <p:cNvPr id="273" name="Rectangle 272"/>
            <p:cNvSpPr/>
            <p:nvPr/>
          </p:nvSpPr>
          <p:spPr>
            <a:xfrm>
              <a:off x="5713911" y="1812593"/>
              <a:ext cx="685800" cy="17467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spcCol="0" rtlCol="0" anchor="b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Text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679942" y="2233495"/>
              <a:ext cx="753738" cy="4836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>
                  <a:solidFill>
                    <a:srgbClr val="000000"/>
                  </a:solidFill>
                </a:rPr>
                <a:t>You: Hello, how are you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642255" y="1895854"/>
              <a:ext cx="829112" cy="3136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 err="1">
                  <a:solidFill>
                    <a:srgbClr val="000000"/>
                  </a:solidFill>
                </a:rPr>
                <a:t>Huong</a:t>
              </a:r>
              <a:r>
                <a:rPr lang="en-US" sz="1000" i="1" dirty="0">
                  <a:solidFill>
                    <a:srgbClr val="000000"/>
                  </a:solidFill>
                </a:rPr>
                <a:t> Nguyen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745349" y="2741191"/>
              <a:ext cx="622924" cy="14002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>
                  <a:solidFill>
                    <a:srgbClr val="000000"/>
                  </a:solidFill>
                </a:rPr>
                <a:t>Now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45349" y="2905239"/>
              <a:ext cx="622924" cy="1575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>
                  <a:solidFill>
                    <a:srgbClr val="000000"/>
                  </a:solidFill>
                </a:rPr>
                <a:t>Jing </a:t>
              </a:r>
              <a:r>
                <a:rPr lang="en-US" sz="1000" i="1" dirty="0" err="1">
                  <a:solidFill>
                    <a:srgbClr val="000000"/>
                  </a:solidFill>
                </a:rPr>
                <a:t>Xu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642255" y="3086840"/>
              <a:ext cx="829112" cy="1575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ctr"/>
            <a:lstStyle/>
            <a:p>
              <a:pPr algn="ctr"/>
              <a:r>
                <a:rPr lang="en-US" sz="1000" i="1" dirty="0">
                  <a:solidFill>
                    <a:srgbClr val="000000"/>
                  </a:solidFill>
                </a:rPr>
                <a:t>You: Hi hi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31170" y="1812593"/>
            <a:ext cx="1957308" cy="3364643"/>
            <a:chOff x="2531170" y="1812593"/>
            <a:chExt cx="1957308" cy="3364643"/>
          </a:xfrm>
        </p:grpSpPr>
        <p:sp>
          <p:nvSpPr>
            <p:cNvPr id="117" name="Rectangle 116"/>
            <p:cNvSpPr/>
            <p:nvPr/>
          </p:nvSpPr>
          <p:spPr>
            <a:xfrm>
              <a:off x="3022108" y="2203710"/>
              <a:ext cx="870078" cy="20326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022108" y="2693151"/>
              <a:ext cx="347467" cy="18478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022108" y="3180301"/>
              <a:ext cx="1188992" cy="20326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3022108" y="3668599"/>
              <a:ext cx="1136778" cy="20326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022107" y="4159052"/>
              <a:ext cx="1249137" cy="20326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3022108" y="4635152"/>
              <a:ext cx="671111" cy="223594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531170" y="1812593"/>
              <a:ext cx="1957308" cy="3364643"/>
            </a:xfrm>
            <a:prstGeom prst="rect">
              <a:avLst/>
            </a:prstGeom>
            <a:noFill/>
            <a:ln w="254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74059" y="4595250"/>
              <a:ext cx="1873087" cy="29026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6499583" y="990379"/>
            <a:ext cx="2966530" cy="5014148"/>
            <a:chOff x="6549820" y="1111041"/>
            <a:chExt cx="2966530" cy="5014148"/>
          </a:xfrm>
        </p:grpSpPr>
        <p:pic>
          <p:nvPicPr>
            <p:cNvPr id="427" name="Picture 42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49820" y="1111041"/>
              <a:ext cx="2966530" cy="5014148"/>
            </a:xfrm>
            <a:prstGeom prst="rect">
              <a:avLst/>
            </a:prstGeom>
          </p:spPr>
        </p:pic>
        <p:pic>
          <p:nvPicPr>
            <p:cNvPr id="5" name="Picture 4" descr="edu.uta.cse.screenshot.barrediphonehangout2color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394" y="1828683"/>
              <a:ext cx="1936023" cy="3441818"/>
            </a:xfrm>
            <a:prstGeom prst="rect">
              <a:avLst/>
            </a:prstGeom>
          </p:spPr>
        </p:pic>
      </p:grpSp>
      <p:sp>
        <p:nvSpPr>
          <p:cNvPr id="107" name="Title 3"/>
          <p:cNvSpPr txBox="1">
            <a:spLocks/>
          </p:cNvSpPr>
          <p:nvPr/>
        </p:nvSpPr>
        <p:spPr>
          <a:xfrm>
            <a:off x="457200" y="261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>
              <a:spcBef>
                <a:spcPct val="0"/>
              </a:spcBef>
              <a:buNone/>
              <a:defRPr sz="4400"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 smtClean="0"/>
              <a:t>REMAUI Example: </a:t>
            </a:r>
          </a:p>
          <a:p>
            <a:r>
              <a:rPr lang="en-US" b="1" dirty="0" err="1" smtClean="0"/>
              <a:t>iOS</a:t>
            </a:r>
            <a:r>
              <a:rPr lang="en-US" dirty="0" smtClean="0"/>
              <a:t> Screenshot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Running </a:t>
            </a:r>
            <a:r>
              <a:rPr lang="en-US" b="1" dirty="0" smtClean="0"/>
              <a:t>Android</a:t>
            </a:r>
            <a:r>
              <a:rPr lang="en-US" dirty="0" smtClean="0"/>
              <a:t> App</a:t>
            </a:r>
            <a:endParaRPr lang="en-US" dirty="0"/>
          </a:p>
        </p:txBody>
      </p:sp>
      <p:sp>
        <p:nvSpPr>
          <p:cNvPr id="160" name="Content Placeholder 159"/>
          <p:cNvSpPr>
            <a:spLocks noGrp="1"/>
          </p:cNvSpPr>
          <p:nvPr>
            <p:ph idx="1"/>
          </p:nvPr>
        </p:nvSpPr>
        <p:spPr>
          <a:xfrm>
            <a:off x="457200" y="5808269"/>
            <a:ext cx="8229600" cy="9132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A reverse-engineering task: Infer general structure from single example screen</a:t>
            </a:r>
            <a:endParaRPr lang="en-US" sz="2800" dirty="0"/>
          </a:p>
        </p:txBody>
      </p:sp>
      <p:sp>
        <p:nvSpPr>
          <p:cNvPr id="105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2AC8-6F77-C04A-97BA-7ACFFAC48D9E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69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93"/>
    </mc:Choice>
    <mc:Fallback xmlns="">
      <p:transition spd="slow" advTm="10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/>
      <p:bldP spid="349" grpId="0"/>
      <p:bldP spid="3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Optical Character Recognition Tool:</a:t>
            </a:r>
            <a:br>
              <a:rPr lang="en-US" dirty="0" smtClean="0"/>
            </a:br>
            <a:r>
              <a:rPr lang="en-US" dirty="0" smtClean="0"/>
              <a:t> Tesseract Similar to Commercial OCR Tools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OCR performance at various granularity </a:t>
            </a:r>
            <a:r>
              <a:rPr lang="en-US" dirty="0" smtClean="0"/>
              <a:t>levels</a:t>
            </a:r>
            <a:endParaRPr lang="en-US" dirty="0"/>
          </a:p>
          <a:p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6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20" name="Picture 19" descr="BarredIphoneHangou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5" y="2230479"/>
            <a:ext cx="1613079" cy="2762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6813" y="2221573"/>
            <a:ext cx="1666047" cy="2773653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898234" y="2223091"/>
            <a:ext cx="1657210" cy="3157233"/>
            <a:chOff x="2065552" y="2466317"/>
            <a:chExt cx="1489891" cy="2914007"/>
          </a:xfrm>
        </p:grpSpPr>
        <p:pic>
          <p:nvPicPr>
            <p:cNvPr id="21" name="Picture 20" descr="BarredIphoneHangout2color_text_t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362" y="2466317"/>
              <a:ext cx="1483081" cy="253977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065552" y="2466317"/>
              <a:ext cx="1489891" cy="255138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184569" y="5039661"/>
              <a:ext cx="1279575" cy="3406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Word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10731" y="2223562"/>
            <a:ext cx="1651400" cy="3151125"/>
            <a:chOff x="3777463" y="2466317"/>
            <a:chExt cx="1484667" cy="2908370"/>
          </a:xfrm>
        </p:grpSpPr>
        <p:pic>
          <p:nvPicPr>
            <p:cNvPr id="23" name="Picture 22" descr="BarredIphoneHangout2color_line_tex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649" y="2474537"/>
              <a:ext cx="1473481" cy="252333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777463" y="2466317"/>
              <a:ext cx="1484667" cy="255138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82434" y="5034024"/>
              <a:ext cx="1279575" cy="3406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Line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22594" y="2223091"/>
            <a:ext cx="1651871" cy="3157233"/>
            <a:chOff x="5489374" y="2466317"/>
            <a:chExt cx="1485091" cy="2914007"/>
          </a:xfrm>
        </p:grpSpPr>
        <p:pic>
          <p:nvPicPr>
            <p:cNvPr id="27" name="Picture 26" descr="BarredIphoneHangout2color_block_t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336" y="2469701"/>
              <a:ext cx="1479129" cy="2533008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489374" y="2466317"/>
              <a:ext cx="1485091" cy="255138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597197" y="5039661"/>
              <a:ext cx="1279575" cy="3406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Block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34458" y="2221573"/>
            <a:ext cx="1652342" cy="3114162"/>
            <a:chOff x="7201286" y="2461481"/>
            <a:chExt cx="1485514" cy="2874254"/>
          </a:xfrm>
        </p:grpSpPr>
        <p:pic>
          <p:nvPicPr>
            <p:cNvPr id="28" name="Picture 27" descr="BarredIphoneHangout2color_para_t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671" y="2469701"/>
              <a:ext cx="1479129" cy="2533009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7201286" y="2461481"/>
              <a:ext cx="1485514" cy="255138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307042" y="4995072"/>
              <a:ext cx="1279575" cy="3406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Paragraph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53200" y="4250837"/>
            <a:ext cx="1897953" cy="1613910"/>
            <a:chOff x="6632542" y="4250837"/>
            <a:chExt cx="1897953" cy="1613910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6632542" y="4995073"/>
              <a:ext cx="767329" cy="50034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8082171" y="4849978"/>
              <a:ext cx="154744" cy="645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7399873" y="4250837"/>
              <a:ext cx="389690" cy="124457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339813" y="5495415"/>
              <a:ext cx="1190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Problems</a:t>
              </a:r>
              <a:endParaRPr lang="en-US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2862049" y="5571519"/>
            <a:ext cx="40147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OCR </a:t>
            </a:r>
            <a:r>
              <a:rPr lang="en-US" sz="2000" b="1" dirty="0"/>
              <a:t>tools perform </a:t>
            </a:r>
            <a:r>
              <a:rPr lang="en-US" sz="2000" b="1" dirty="0" smtClean="0"/>
              <a:t>worse if text: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density </a:t>
            </a:r>
            <a:r>
              <a:rPr lang="en-US" sz="2000" dirty="0"/>
              <a:t>is </a:t>
            </a:r>
            <a:r>
              <a:rPr lang="en-US" sz="2000" dirty="0" smtClean="0"/>
              <a:t>lower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arranged </a:t>
            </a:r>
            <a:r>
              <a:rPr lang="en-US" sz="2000" dirty="0"/>
              <a:t>more freely 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combined </a:t>
            </a:r>
            <a:r>
              <a:rPr lang="en-US" sz="2000" dirty="0"/>
              <a:t>with images </a:t>
            </a:r>
          </a:p>
        </p:txBody>
      </p:sp>
      <p:sp>
        <p:nvSpPr>
          <p:cNvPr id="32" name="Right Brace 31"/>
          <p:cNvSpPr/>
          <p:nvPr/>
        </p:nvSpPr>
        <p:spPr>
          <a:xfrm>
            <a:off x="5643716" y="5985422"/>
            <a:ext cx="215228" cy="8280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20535" y="6210034"/>
            <a:ext cx="2182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Common in Apps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278722" y="2133438"/>
            <a:ext cx="3464702" cy="2902539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91827" y="2230478"/>
            <a:ext cx="2847927" cy="4048927"/>
            <a:chOff x="1891827" y="2230478"/>
            <a:chExt cx="2847927" cy="4048927"/>
          </a:xfrm>
        </p:grpSpPr>
        <p:cxnSp>
          <p:nvCxnSpPr>
            <p:cNvPr id="38" name="Straight Arrow Connector 37"/>
            <p:cNvCxnSpPr/>
            <p:nvPr/>
          </p:nvCxnSpPr>
          <p:spPr>
            <a:xfrm flipH="1" flipV="1">
              <a:off x="2266708" y="4250837"/>
              <a:ext cx="220460" cy="140683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586781" y="4250837"/>
              <a:ext cx="1295653" cy="140683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891827" y="5571519"/>
              <a:ext cx="1190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?</a:t>
              </a:r>
              <a:endParaRPr lang="en-US" sz="40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34882" y="2240311"/>
              <a:ext cx="200025" cy="197289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28446" y="2230478"/>
              <a:ext cx="200025" cy="197289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36937" y="4635348"/>
              <a:ext cx="91440" cy="73152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970266" y="2510697"/>
              <a:ext cx="292608" cy="1636776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80243" y="2506484"/>
              <a:ext cx="292608" cy="1636776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190223" y="4174489"/>
              <a:ext cx="72651" cy="149410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909396" y="4162090"/>
              <a:ext cx="72651" cy="149410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648314" y="4630352"/>
              <a:ext cx="91440" cy="73152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79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"/>
    </mc:Choice>
    <mc:Fallback xmlns="">
      <p:transition spd="slow" advTm="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6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968" y="1288026"/>
            <a:ext cx="2132363" cy="3464073"/>
            <a:chOff x="598525" y="1620279"/>
            <a:chExt cx="1828806" cy="3131820"/>
          </a:xfrm>
        </p:grpSpPr>
        <p:pic>
          <p:nvPicPr>
            <p:cNvPr id="30" name="Picture 29" descr="BarredIphoneHangout2color_intermediate_imag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25" y="1620279"/>
              <a:ext cx="1828800" cy="31318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98525" y="1620279"/>
              <a:ext cx="1828806" cy="31318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22093" y="1288026"/>
            <a:ext cx="3214623" cy="3464073"/>
            <a:chOff x="2455971" y="1620279"/>
            <a:chExt cx="2980743" cy="3131820"/>
          </a:xfrm>
        </p:grpSpPr>
        <p:pic>
          <p:nvPicPr>
            <p:cNvPr id="32" name="Picture 31" descr="BarredIphoneHangout2color_text_text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7908" y="1620279"/>
              <a:ext cx="1828800" cy="313182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2720220" y="3220686"/>
              <a:ext cx="87851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607908" y="1620279"/>
              <a:ext cx="1828806" cy="31318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55971" y="2808513"/>
              <a:ext cx="1279575" cy="3406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OCR</a:t>
              </a:r>
            </a:p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Word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02942" y="1288027"/>
            <a:ext cx="3442147" cy="3472702"/>
            <a:chOff x="5436708" y="1620279"/>
            <a:chExt cx="3108381" cy="3140449"/>
          </a:xfrm>
        </p:grpSpPr>
        <p:sp>
          <p:nvSpPr>
            <p:cNvPr id="36" name="Rectangle 35"/>
            <p:cNvSpPr/>
            <p:nvPr/>
          </p:nvSpPr>
          <p:spPr>
            <a:xfrm>
              <a:off x="5436708" y="2682651"/>
              <a:ext cx="1279575" cy="4665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Remove </a:t>
              </a:r>
              <a:r>
                <a:rPr lang="en-US" sz="1200" dirty="0">
                  <a:solidFill>
                    <a:schemeClr val="tx1"/>
                  </a:solidFill>
                </a:rPr>
                <a:t>invalid </a:t>
              </a:r>
              <a:r>
                <a:rPr lang="en-US" sz="1200" dirty="0" smtClean="0">
                  <a:solidFill>
                    <a:schemeClr val="tx1"/>
                  </a:solidFill>
                </a:rPr>
                <a:t/>
              </a:r>
              <a:br>
                <a:rPr lang="en-US" sz="1200" dirty="0" smtClean="0">
                  <a:solidFill>
                    <a:schemeClr val="tx1"/>
                  </a:solidFill>
                </a:rPr>
              </a:br>
              <a:r>
                <a:rPr lang="en-US" sz="1200" dirty="0" smtClean="0">
                  <a:solidFill>
                    <a:schemeClr val="tx1"/>
                  </a:solidFill>
                </a:rPr>
                <a:t>words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 descr="BarredIphoneHangout2color_orc_only_for_wor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600" y="1628908"/>
              <a:ext cx="1828800" cy="313182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716283" y="1620279"/>
              <a:ext cx="1828806" cy="31318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5573524" y="3220686"/>
              <a:ext cx="87851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7422656" y="1348364"/>
            <a:ext cx="200025" cy="197289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1: Post-process OCR with </a:t>
            </a:r>
            <a:r>
              <a:rPr lang="en-US" dirty="0" smtClean="0"/>
              <a:t>Domain-specific Heuristics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751187"/>
            <a:ext cx="6295608" cy="22320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3233" y="6175369"/>
            <a:ext cx="6009295" cy="402412"/>
          </a:xfrm>
          <a:prstGeom prst="rect">
            <a:avLst/>
          </a:prstGeom>
          <a:solidFill>
            <a:srgbClr val="0080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/>
          <p:cNvCxnSpPr>
            <a:stCxn id="41" idx="2"/>
            <a:endCxn id="46" idx="0"/>
          </p:cNvCxnSpPr>
          <p:nvPr/>
        </p:nvCxnSpPr>
        <p:spPr>
          <a:xfrm>
            <a:off x="7522669" y="1545653"/>
            <a:ext cx="423277" cy="3712799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67349"/>
              </p:ext>
            </p:extLst>
          </p:nvPr>
        </p:nvGraphicFramePr>
        <p:xfrm>
          <a:off x="6934028" y="5258452"/>
          <a:ext cx="2023836" cy="11074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50441"/>
                <a:gridCol w="973395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Attribute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“8”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63x64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7" name="Straight Arrow Connector 46"/>
          <p:cNvCxnSpPr>
            <a:stCxn id="46" idx="1"/>
            <a:endCxn id="20" idx="3"/>
          </p:cNvCxnSpPr>
          <p:nvPr/>
        </p:nvCxnSpPr>
        <p:spPr>
          <a:xfrm flipH="1">
            <a:off x="6592528" y="5812172"/>
            <a:ext cx="341500" cy="564403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40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0"/>
    </mc:Choice>
    <mc:Fallback xmlns="">
      <p:transition spd="slow" advTm="2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457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Different hierarchies &amp; layouts </a:t>
            </a:r>
            <a:r>
              <a:rPr lang="en-US" dirty="0" smtClean="0">
                <a:sym typeface="Wingdings" pitchFamily="2" charset="2"/>
              </a:rPr>
              <a:t> similar look</a:t>
            </a:r>
            <a:endParaRPr lang="en-US" dirty="0" smtClean="0"/>
          </a:p>
          <a:p>
            <a:r>
              <a:rPr lang="en-US" dirty="0" smtClean="0"/>
              <a:t>Compromise: minimal vs. flexible hierarchy</a:t>
            </a:r>
          </a:p>
          <a:p>
            <a:pPr lvl="1"/>
            <a:r>
              <a:rPr lang="en-US" dirty="0" smtClean="0"/>
              <a:t>First identify </a:t>
            </a:r>
            <a:r>
              <a:rPr lang="en-US" b="1" dirty="0" smtClean="0"/>
              <a:t>atomic</a:t>
            </a:r>
            <a:r>
              <a:rPr lang="en-US" dirty="0" smtClean="0"/>
              <a:t> visual elements</a:t>
            </a:r>
          </a:p>
          <a:p>
            <a:pPr lvl="1"/>
            <a:r>
              <a:rPr lang="en-US" dirty="0" smtClean="0"/>
              <a:t>Then capture nesting of visual elements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210" y="5658159"/>
            <a:ext cx="1217859" cy="3465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t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Original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59660" y="3345934"/>
            <a:ext cx="1758086" cy="2608960"/>
            <a:chOff x="1859660" y="3345934"/>
            <a:chExt cx="1758086" cy="2608960"/>
          </a:xfrm>
        </p:grpSpPr>
        <p:sp>
          <p:nvSpPr>
            <p:cNvPr id="31" name="Rectangle 30"/>
            <p:cNvSpPr/>
            <p:nvPr/>
          </p:nvSpPr>
          <p:spPr>
            <a:xfrm>
              <a:off x="1987353" y="5658159"/>
              <a:ext cx="1630393" cy="296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Edges (via Canny)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1859660" y="4494268"/>
              <a:ext cx="24577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BarredIphoneHangout2color_canny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406" y="3345934"/>
              <a:ext cx="1341120" cy="229666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41910" y="3345934"/>
            <a:ext cx="1341120" cy="2296668"/>
            <a:chOff x="583759" y="2393434"/>
            <a:chExt cx="1341120" cy="2296668"/>
          </a:xfrm>
        </p:grpSpPr>
        <p:pic>
          <p:nvPicPr>
            <p:cNvPr id="41" name="Picture 40" descr="BarredIphoneHangout2color_intermediate_imag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759" y="2393434"/>
              <a:ext cx="1341120" cy="2296668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583759" y="2393434"/>
              <a:ext cx="1341119" cy="2296668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51116" y="3345934"/>
            <a:ext cx="1622906" cy="2658818"/>
            <a:chOff x="3551116" y="3345934"/>
            <a:chExt cx="1622906" cy="2658818"/>
          </a:xfrm>
        </p:grpSpPr>
        <p:sp>
          <p:nvSpPr>
            <p:cNvPr id="32" name="Rectangle 31"/>
            <p:cNvSpPr/>
            <p:nvPr/>
          </p:nvSpPr>
          <p:spPr>
            <a:xfrm>
              <a:off x="3867159" y="5658159"/>
              <a:ext cx="1255367" cy="34659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Dilated Edges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43" name="Picture 42" descr="BarredIphoneHangout2color_dila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902" y="3345934"/>
              <a:ext cx="1341120" cy="2296668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>
              <a:off x="3551116" y="4494268"/>
              <a:ext cx="24577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242572" y="3345934"/>
            <a:ext cx="1642065" cy="2658818"/>
            <a:chOff x="5242572" y="3345934"/>
            <a:chExt cx="1642065" cy="2658818"/>
          </a:xfrm>
        </p:grpSpPr>
        <p:sp>
          <p:nvSpPr>
            <p:cNvPr id="49" name="Rectangle 48"/>
            <p:cNvSpPr/>
            <p:nvPr/>
          </p:nvSpPr>
          <p:spPr>
            <a:xfrm>
              <a:off x="5508348" y="3345934"/>
              <a:ext cx="1376289" cy="2296668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BarredIphoneHangout2color_contours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8398" y="3345934"/>
              <a:ext cx="1341120" cy="2296668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5580142" y="5658159"/>
              <a:ext cx="1219199" cy="34659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Contours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5242572" y="4494268"/>
              <a:ext cx="24577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934029" y="3345934"/>
            <a:ext cx="1831607" cy="2608960"/>
            <a:chOff x="6934029" y="3345934"/>
            <a:chExt cx="1831607" cy="2608960"/>
          </a:xfrm>
        </p:grpSpPr>
        <p:sp>
          <p:nvSpPr>
            <p:cNvPr id="48" name="Rectangle 47"/>
            <p:cNvSpPr/>
            <p:nvPr/>
          </p:nvSpPr>
          <p:spPr>
            <a:xfrm>
              <a:off x="7223895" y="3345934"/>
              <a:ext cx="1341119" cy="2296668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31727" y="5658158"/>
              <a:ext cx="1733909" cy="2967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rtlCol="0" anchor="t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Container Hierarchy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45" name="Picture 44" descr="BarredIphoneHangout2color_Hierachy_4_de_full_overla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895" y="3345934"/>
              <a:ext cx="1341120" cy="2296668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6934029" y="4494268"/>
              <a:ext cx="24577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2: </a:t>
            </a:r>
            <a:r>
              <a:rPr lang="en-US" dirty="0" smtClean="0"/>
              <a:t>Open-source Computer Vision Tool OpenCV</a:t>
            </a:r>
            <a:endParaRPr lang="en-US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8</a:t>
            </a:fld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393956" y="6224288"/>
            <a:ext cx="1391356" cy="497187"/>
          </a:xfrm>
          <a:prstGeom prst="wedgeEllipseCallout">
            <a:avLst>
              <a:gd name="adj1" fmla="val -36598"/>
              <a:gd name="adj2" fmla="val -161280"/>
            </a:avLst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Separate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" name="Oval Callout 28"/>
          <p:cNvSpPr/>
          <p:nvPr/>
        </p:nvSpPr>
        <p:spPr>
          <a:xfrm>
            <a:off x="1939890" y="6224288"/>
            <a:ext cx="1530492" cy="497187"/>
          </a:xfrm>
          <a:prstGeom prst="wedgeEllipseCallout">
            <a:avLst>
              <a:gd name="adj1" fmla="val -5053"/>
              <a:gd name="adj2" fmla="val -167613"/>
            </a:avLst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Pixels distance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5332426" y="6266272"/>
            <a:ext cx="1530492" cy="497187"/>
          </a:xfrm>
          <a:prstGeom prst="wedgeEllipseCallout">
            <a:avLst>
              <a:gd name="adj1" fmla="val -5053"/>
              <a:gd name="adj2" fmla="val -167613"/>
            </a:avLst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Bounding Boxes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Oval Callout 36"/>
          <p:cNvSpPr/>
          <p:nvPr/>
        </p:nvSpPr>
        <p:spPr>
          <a:xfrm>
            <a:off x="3643530" y="6251388"/>
            <a:ext cx="1530492" cy="497187"/>
          </a:xfrm>
          <a:prstGeom prst="wedgeEllipseCallout">
            <a:avLst>
              <a:gd name="adj1" fmla="val -5053"/>
              <a:gd name="adj2" fmla="val -167613"/>
            </a:avLst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Close Open Shape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0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14"/>
    </mc:Choice>
    <mc:Fallback xmlns="">
      <p:transition spd="slow" advTm="14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0.6|4.3|13.8|1.1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6|22.3|2.4|1|4.6|4.8|10.8|8.5|7.5|3.6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8.7|2.9|4.5|8|7|3|6.5|5.9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6.9|6.8|9.6|4.7|13.8|5.1|2|7.7|2.2|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4|0.2|0.2|0.1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2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3|0.3|0.2|0.1|0.1|0.2|0.2|0.1|0.1|0.1|0.1|0.2|0.2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6|0.2|0.1|0.1|0.1|0.1|0.1|0.1|0.1|0.1|0.1|0.1|0.1|0.2|0.1|0.1|0.4|0.2|0.3|0.9|0.8|0.3|2.1|0.8|0.1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7.4|6.7|8.6|10.6|11.5|5.6|2.8|3.2|8.2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0.3|0.1|0.2|0.3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1|0.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6.9|29.3|8.2|13.4|10.3|2.9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4.6|12.3|1.9|22.9|2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4.6|12.3|1.9|22.9|23.7"/>
</p:tagLst>
</file>

<file path=ppt/theme/theme1.xml><?xml version="1.0" encoding="utf-8"?>
<a:theme xmlns:a="http://schemas.openxmlformats.org/drawingml/2006/main" name="Office Theme">
  <a:themeElements>
    <a:clrScheme name="UTA 2">
      <a:dk1>
        <a:srgbClr val="000000"/>
      </a:dk1>
      <a:lt1>
        <a:srgbClr val="FFFFFF"/>
      </a:lt1>
      <a:dk2>
        <a:srgbClr val="F58026"/>
      </a:dk2>
      <a:lt2>
        <a:srgbClr val="0064B1"/>
      </a:lt2>
      <a:accent1>
        <a:srgbClr val="939598"/>
      </a:accent1>
      <a:accent2>
        <a:srgbClr val="00447C"/>
      </a:accent2>
      <a:accent3>
        <a:srgbClr val="692917"/>
      </a:accent3>
      <a:accent4>
        <a:srgbClr val="D99B64"/>
      </a:accent4>
      <a:accent5>
        <a:srgbClr val="D0BF8B"/>
      </a:accent5>
      <a:accent6>
        <a:srgbClr val="E6DBBE"/>
      </a:accent6>
      <a:hlink>
        <a:srgbClr val="D4EFFC"/>
      </a:hlink>
      <a:folHlink>
        <a:srgbClr val="E7F6F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11971</TotalTime>
  <Words>1701</Words>
  <Application>Microsoft Macintosh PowerPoint</Application>
  <PresentationFormat>On-screen Show (4:3)</PresentationFormat>
  <Paragraphs>430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Wingdings</vt:lpstr>
      <vt:lpstr>Arial</vt:lpstr>
      <vt:lpstr>Office Theme</vt:lpstr>
      <vt:lpstr>REMAUI: Reverse Engineering Mobile Application User Interfaces </vt:lpstr>
      <vt:lpstr>PowerPoint Presentation</vt:lpstr>
      <vt:lpstr>PowerPoint Presentation</vt:lpstr>
      <vt:lpstr> App UI ≠ Photoshop ≠ Pencil on paper</vt:lpstr>
      <vt:lpstr>Background on View Hierarchy: Layout Containers &amp; Layout Params</vt:lpstr>
      <vt:lpstr>PowerPoint Presentation</vt:lpstr>
      <vt:lpstr>PowerPoint Presentation</vt:lpstr>
      <vt:lpstr>PowerPoint Presentation</vt:lpstr>
      <vt:lpstr>PowerPoint Presentation</vt:lpstr>
      <vt:lpstr>Step 3a: Eliminate OCR words that conflict with vision bounding boxes</vt:lpstr>
      <vt:lpstr>Step 3a: Eliminate OCR words that conflict with vision bounding boxes</vt:lpstr>
      <vt:lpstr>Step 3b: Divide lines into text boxes</vt:lpstr>
      <vt:lpstr>Step 3c: Add text boxes to view hierarchy</vt:lpstr>
      <vt:lpstr>Step 4: Identify lists</vt:lpstr>
      <vt:lpstr>Step 5: Export images, text, layout, source code  Ready to compile</vt:lpstr>
      <vt:lpstr>PowerPoint Presentation</vt:lpstr>
      <vt:lpstr>488 Subjects in 5 Groups</vt:lpstr>
      <vt:lpstr>Evaluation</vt:lpstr>
      <vt:lpstr>RQ1: REMAUI Runtime Max: 52s, Average: 9s</vt:lpstr>
      <vt:lpstr>RQ2: High Pixel-by-Pixel Similarity</vt:lpstr>
      <vt:lpstr>RQ3: UI Hierarchy (Structure) Similarity </vt:lpstr>
      <vt:lpstr>RQ3: Moderate UI Hierarchy  (Structure) Similarity</vt:lpstr>
      <vt:lpstr>RQ3: Reasons for Only Moderate  UI Hierarchy Similarity</vt:lpstr>
      <vt:lpstr>Questions</vt:lpstr>
      <vt:lpstr>PowerPoint Presentation</vt:lpstr>
      <vt:lpstr>Levenshtein distance (edit distance)</vt:lpstr>
      <vt:lpstr>PowerPoint Presentation</vt:lpstr>
      <vt:lpstr>PowerPoint Presentation</vt:lpstr>
      <vt:lpstr>PowerPoint Presentation</vt:lpstr>
      <vt:lpstr>PowerPoint Presentation</vt:lpstr>
      <vt:lpstr>Forward engineering a mobile phone application : Pencil on Paper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Nguyen</dc:creator>
  <cp:lastModifiedBy>Nguyen, Tuan Anh</cp:lastModifiedBy>
  <cp:revision>749</cp:revision>
  <dcterms:created xsi:type="dcterms:W3CDTF">2013-04-19T11:59:57Z</dcterms:created>
  <dcterms:modified xsi:type="dcterms:W3CDTF">2015-11-11T21:54:02Z</dcterms:modified>
</cp:coreProperties>
</file>